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svg" ContentType="image/svg+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Override1.xml" ContentType="application/vnd.openxmlformats-officedocument.themeOverride+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charts/chart1.xml" ContentType="application/vnd.openxmlformats-officedocument.drawingml.chart+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charts/chart2.xml" ContentType="application/vnd.openxmlformats-officedocument.drawingml.chart+xml"/>
  <Override PartName="/ppt/drawings/drawing1.xml" ContentType="application/vnd.openxmlformats-officedocument.drawingml.chartshapes+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charts/chart3.xml" ContentType="application/vnd.openxmlformats-officedocument.drawingml.chart+xml"/>
  <Override PartName="/ppt/notesSlides/notesSlide23.xml" ContentType="application/vnd.openxmlformats-officedocument.presentationml.notesSlide+xml"/>
  <Override PartName="/ppt/charts/chart4.xml" ContentType="application/vnd.openxmlformats-officedocument.drawingml.chart+xml"/>
  <Override PartName="/ppt/notesSlides/notesSlide24.xml" ContentType="application/vnd.openxmlformats-officedocument.presentationml.notesSlide+xml"/>
  <Override PartName="/ppt/charts/chart5.xml" ContentType="application/vnd.openxmlformats-officedocument.drawingml.chart+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notesMasterIdLst>
    <p:notesMasterId r:id="rId42"/>
  </p:notesMasterIdLst>
  <p:handoutMasterIdLst>
    <p:handoutMasterId r:id="rId43"/>
  </p:handoutMasterIdLst>
  <p:sldIdLst>
    <p:sldId id="257" r:id="rId5"/>
    <p:sldId id="1055" r:id="rId6"/>
    <p:sldId id="1047" r:id="rId7"/>
    <p:sldId id="294" r:id="rId8"/>
    <p:sldId id="602" r:id="rId9"/>
    <p:sldId id="599" r:id="rId10"/>
    <p:sldId id="604" r:id="rId11"/>
    <p:sldId id="323" r:id="rId12"/>
    <p:sldId id="303" r:id="rId13"/>
    <p:sldId id="581" r:id="rId14"/>
    <p:sldId id="583" r:id="rId15"/>
    <p:sldId id="322" r:id="rId16"/>
    <p:sldId id="512" r:id="rId17"/>
    <p:sldId id="479" r:id="rId18"/>
    <p:sldId id="268" r:id="rId19"/>
    <p:sldId id="463" r:id="rId20"/>
    <p:sldId id="600" r:id="rId21"/>
    <p:sldId id="536" r:id="rId22"/>
    <p:sldId id="1053" r:id="rId23"/>
    <p:sldId id="587" r:id="rId24"/>
    <p:sldId id="537" r:id="rId25"/>
    <p:sldId id="589" r:id="rId26"/>
    <p:sldId id="590" r:id="rId27"/>
    <p:sldId id="591" r:id="rId28"/>
    <p:sldId id="592" r:id="rId29"/>
    <p:sldId id="593" r:id="rId30"/>
    <p:sldId id="507" r:id="rId31"/>
    <p:sldId id="272" r:id="rId32"/>
    <p:sldId id="405" r:id="rId33"/>
    <p:sldId id="529" r:id="rId34"/>
    <p:sldId id="417" r:id="rId35"/>
    <p:sldId id="420" r:id="rId36"/>
    <p:sldId id="427" r:id="rId37"/>
    <p:sldId id="603" r:id="rId38"/>
    <p:sldId id="1054" r:id="rId39"/>
    <p:sldId id="1051" r:id="rId40"/>
    <p:sldId id="1052" r:id="rId4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11545"/>
    <a:srgbClr val="9E8F3C"/>
    <a:srgbClr val="958319"/>
    <a:srgbClr val="719FC8"/>
    <a:srgbClr val="2C5E91"/>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9978" autoAdjust="0"/>
    <p:restoredTop sz="91633" autoAdjust="0"/>
  </p:normalViewPr>
  <p:slideViewPr>
    <p:cSldViewPr snapToGrid="0" snapToObjects="1">
      <p:cViewPr>
        <p:scale>
          <a:sx n="124" d="100"/>
          <a:sy n="124" d="100"/>
        </p:scale>
        <p:origin x="90" y="25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notesMaster" Target="notesMasters/notesMaster1.xml"/><Relationship Id="rId47" Type="http://schemas.openxmlformats.org/officeDocument/2006/relationships/tableStyles" Target="tableStyles.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handoutMaster" Target="handoutMasters/handoutMaster1.xml"/><Relationship Id="rId8" Type="http://schemas.openxmlformats.org/officeDocument/2006/relationships/slide" Target="slides/slide4.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theme" Target="theme/theme1.xml"/><Relationship Id="rId20" Type="http://schemas.openxmlformats.org/officeDocument/2006/relationships/slide" Target="slides/slide16.xml"/><Relationship Id="rId41" Type="http://schemas.openxmlformats.org/officeDocument/2006/relationships/slide" Target="slides/slide37.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_rels/chart2.xml.rels><?xml version="1.0" encoding="UTF-8" standalone="yes"?>
<Relationships xmlns="http://schemas.openxmlformats.org/package/2006/relationships"><Relationship Id="rId2" Type="http://schemas.openxmlformats.org/officeDocument/2006/relationships/chartUserShapes" Target="../drawings/drawing1.xml"/><Relationship Id="rId1" Type="http://schemas.openxmlformats.org/officeDocument/2006/relationships/package" Target="../embeddings/Microsoft_Excel_Worksheet1.xlsx"/></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Excel_Worksheet2.xlsx"/></Relationships>
</file>

<file path=ppt/charts/_rels/chart4.xml.rels><?xml version="1.0" encoding="UTF-8" standalone="yes"?>
<Relationships xmlns="http://schemas.openxmlformats.org/package/2006/relationships"><Relationship Id="rId1" Type="http://schemas.openxmlformats.org/officeDocument/2006/relationships/package" Target="../embeddings/Microsoft_Excel_Worksheet3.xlsx"/></Relationships>
</file>

<file path=ppt/charts/_rels/chart5.xml.rels><?xml version="1.0" encoding="UTF-8" standalone="yes"?>
<Relationships xmlns="http://schemas.openxmlformats.org/package/2006/relationships"><Relationship Id="rId1" Type="http://schemas.openxmlformats.org/officeDocument/2006/relationships/package" Target="../embeddings/Microsoft_Excel_Worksheet4.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3.8346315158777712E-2"/>
          <c:y val="9.8566683070866121E-2"/>
          <c:w val="0.61901105381599619"/>
          <c:h val="0.80713238188976377"/>
        </c:manualLayout>
      </c:layout>
      <c:pieChart>
        <c:varyColors val="1"/>
        <c:ser>
          <c:idx val="0"/>
          <c:order val="0"/>
          <c:tx>
            <c:strRef>
              <c:f>Sheet1!$B$1</c:f>
              <c:strCache>
                <c:ptCount val="1"/>
                <c:pt idx="0">
                  <c:v>Sales</c:v>
                </c:pt>
              </c:strCache>
            </c:strRef>
          </c:tx>
          <c:dPt>
            <c:idx val="0"/>
            <c:bubble3D val="0"/>
            <c:spPr>
              <a:solidFill>
                <a:srgbClr val="9F8749"/>
              </a:solidFill>
            </c:spPr>
            <c:extLst>
              <c:ext xmlns:c16="http://schemas.microsoft.com/office/drawing/2014/chart" uri="{C3380CC4-5D6E-409C-BE32-E72D297353CC}">
                <c16:uniqueId val="{00000001-5B6D-47CA-A803-4209E1834B2F}"/>
              </c:ext>
            </c:extLst>
          </c:dPt>
          <c:dPt>
            <c:idx val="1"/>
            <c:bubble3D val="0"/>
            <c:spPr>
              <a:solidFill>
                <a:srgbClr val="211645"/>
              </a:solidFill>
            </c:spPr>
            <c:extLst>
              <c:ext xmlns:c16="http://schemas.microsoft.com/office/drawing/2014/chart" uri="{C3380CC4-5D6E-409C-BE32-E72D297353CC}">
                <c16:uniqueId val="{00000003-5B6D-47CA-A803-4209E1834B2F}"/>
              </c:ext>
            </c:extLst>
          </c:dPt>
          <c:dLbls>
            <c:dLbl>
              <c:idx val="0"/>
              <c:layout>
                <c:manualLayout>
                  <c:x val="-0.16843609497884066"/>
                  <c:y val="0.11146284448818898"/>
                </c:manualLayout>
              </c:layout>
              <c:tx>
                <c:rich>
                  <a:bodyPr/>
                  <a:lstStyle/>
                  <a:p>
                    <a:pPr>
                      <a:defRPr b="1">
                        <a:solidFill>
                          <a:schemeClr val="bg1"/>
                        </a:solidFill>
                      </a:defRPr>
                    </a:pPr>
                    <a:r>
                      <a:rPr lang="en-US" b="1" dirty="0">
                        <a:solidFill>
                          <a:schemeClr val="bg1"/>
                        </a:solidFill>
                        <a:latin typeface="Century Gothic" panose="020B0502020202020204" pitchFamily="34" charset="0"/>
                      </a:rPr>
                      <a:t>25%</a:t>
                    </a:r>
                  </a:p>
                </c:rich>
              </c:tx>
              <c:spPr/>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1-5B6D-47CA-A803-4209E1834B2F}"/>
                </c:ext>
              </c:extLst>
            </c:dLbl>
            <c:dLbl>
              <c:idx val="1"/>
              <c:layout>
                <c:manualLayout>
                  <c:x val="0.19292263272363572"/>
                  <c:y val="-0.12752485236220473"/>
                </c:manualLayout>
              </c:layout>
              <c:tx>
                <c:rich>
                  <a:bodyPr/>
                  <a:lstStyle/>
                  <a:p>
                    <a:pPr>
                      <a:defRPr b="1">
                        <a:solidFill>
                          <a:schemeClr val="bg1"/>
                        </a:solidFill>
                      </a:defRPr>
                    </a:pPr>
                    <a:r>
                      <a:rPr lang="en-US" b="1" dirty="0">
                        <a:solidFill>
                          <a:schemeClr val="bg1"/>
                        </a:solidFill>
                        <a:latin typeface="Century Gothic" panose="020B0502020202020204" pitchFamily="34" charset="0"/>
                      </a:rPr>
                      <a:t>50%</a:t>
                    </a:r>
                  </a:p>
                </c:rich>
              </c:tx>
              <c:spPr/>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3-5B6D-47CA-A803-4209E1834B2F}"/>
                </c:ext>
              </c:extLst>
            </c:dLbl>
            <c:spPr>
              <a:noFill/>
              <a:ln>
                <a:noFill/>
              </a:ln>
              <a:effectLst/>
            </c:spPr>
            <c:showLegendKey val="0"/>
            <c:showVal val="1"/>
            <c:showCatName val="0"/>
            <c:showSerName val="0"/>
            <c:showPercent val="0"/>
            <c:showBubbleSize val="0"/>
            <c:showLeaderLines val="1"/>
            <c:extLst>
              <c:ext xmlns:c15="http://schemas.microsoft.com/office/drawing/2012/chart" uri="{CE6537A1-D6FC-4f65-9D91-7224C49458BB}"/>
            </c:extLst>
          </c:dLbls>
          <c:cat>
            <c:strRef>
              <c:f>Sheet1!$A$2:$A$3</c:f>
              <c:strCache>
                <c:ptCount val="2"/>
                <c:pt idx="0">
                  <c:v>Social Security</c:v>
                </c:pt>
                <c:pt idx="1">
                  <c:v>401k / Pension</c:v>
                </c:pt>
              </c:strCache>
            </c:strRef>
          </c:cat>
          <c:val>
            <c:numRef>
              <c:f>Sheet1!$B$2:$B$3</c:f>
              <c:numCache>
                <c:formatCode>General</c:formatCode>
                <c:ptCount val="2"/>
                <c:pt idx="0">
                  <c:v>25</c:v>
                </c:pt>
                <c:pt idx="1">
                  <c:v>50</c:v>
                </c:pt>
              </c:numCache>
            </c:numRef>
          </c:val>
          <c:extLst>
            <c:ext xmlns:c16="http://schemas.microsoft.com/office/drawing/2014/chart" uri="{C3380CC4-5D6E-409C-BE32-E72D297353CC}">
              <c16:uniqueId val="{00000004-5B6D-47CA-A803-4209E1834B2F}"/>
            </c:ext>
          </c:extLst>
        </c:ser>
        <c:dLbls>
          <c:showLegendKey val="0"/>
          <c:showVal val="0"/>
          <c:showCatName val="0"/>
          <c:showSerName val="0"/>
          <c:showPercent val="0"/>
          <c:showBubbleSize val="0"/>
          <c:showLeaderLines val="1"/>
        </c:dLbls>
        <c:firstSliceAng val="0"/>
      </c:pieChart>
    </c:plotArea>
    <c:legend>
      <c:legendPos val="b"/>
      <c:legendEntry>
        <c:idx val="0"/>
        <c:txPr>
          <a:bodyPr/>
          <a:lstStyle/>
          <a:p>
            <a:pPr>
              <a:defRPr baseline="0">
                <a:latin typeface="Century Gothic" panose="020B0502020202020204" pitchFamily="34" charset="0"/>
              </a:defRPr>
            </a:pPr>
            <a:endParaRPr lang="en-US"/>
          </a:p>
        </c:txPr>
      </c:legendEntry>
      <c:legendEntry>
        <c:idx val="1"/>
        <c:txPr>
          <a:bodyPr/>
          <a:lstStyle/>
          <a:p>
            <a:pPr>
              <a:defRPr baseline="0">
                <a:latin typeface="Century Gothic" panose="020B0502020202020204" pitchFamily="34" charset="0"/>
              </a:defRPr>
            </a:pPr>
            <a:endParaRPr lang="en-US"/>
          </a:p>
        </c:txPr>
      </c:legendEntry>
      <c:layout>
        <c:manualLayout>
          <c:xMode val="edge"/>
          <c:yMode val="edge"/>
          <c:x val="0"/>
          <c:y val="0.90771894692276012"/>
          <c:w val="0.75494277985871372"/>
          <c:h val="8.3279544793017288E-2"/>
        </c:manualLayout>
      </c:layout>
      <c:overlay val="0"/>
    </c:legend>
    <c:plotVisOnly val="1"/>
    <c:dispBlanksAs val="gap"/>
    <c:showDLblsOverMax val="0"/>
  </c:chart>
  <c:txPr>
    <a:bodyPr/>
    <a:lstStyle/>
    <a:p>
      <a:pPr>
        <a:defRPr sz="1800"/>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view3D>
      <c:rotX val="15"/>
      <c:rotY val="20"/>
      <c:depthPercent val="100"/>
      <c:rAngAx val="1"/>
    </c:view3D>
    <c:floor>
      <c:thickness val="0"/>
    </c:floor>
    <c:sideWall>
      <c:thickness val="0"/>
    </c:sideWall>
    <c:backWall>
      <c:thickness val="0"/>
    </c:backWall>
    <c:plotArea>
      <c:layout>
        <c:manualLayout>
          <c:layoutTarget val="inner"/>
          <c:xMode val="edge"/>
          <c:yMode val="edge"/>
          <c:x val="0.15491643745274977"/>
          <c:y val="4.6102564102564102E-2"/>
          <c:w val="0.83251237012758028"/>
          <c:h val="0.77025560266505144"/>
        </c:manualLayout>
      </c:layout>
      <c:bar3DChart>
        <c:barDir val="col"/>
        <c:grouping val="stacked"/>
        <c:varyColors val="0"/>
        <c:ser>
          <c:idx val="0"/>
          <c:order val="0"/>
          <c:tx>
            <c:strRef>
              <c:f>Sheet1!$B$1</c:f>
              <c:strCache>
                <c:ptCount val="1"/>
                <c:pt idx="0">
                  <c:v>Contributions</c:v>
                </c:pt>
              </c:strCache>
            </c:strRef>
          </c:tx>
          <c:spPr>
            <a:solidFill>
              <a:srgbClr val="9F8749"/>
            </a:solidFill>
          </c:spPr>
          <c:invertIfNegative val="0"/>
          <c:cat>
            <c:numRef>
              <c:f>Sheet1!$A$2</c:f>
              <c:numCache>
                <c:formatCode>0%</c:formatCode>
                <c:ptCount val="1"/>
                <c:pt idx="0">
                  <c:v>7.0000000000000007E-2</c:v>
                </c:pt>
              </c:numCache>
            </c:numRef>
          </c:cat>
          <c:val>
            <c:numRef>
              <c:f>Sheet1!$B$2</c:f>
              <c:numCache>
                <c:formatCode>"$"#,##0_);[Red]\("$"#,##0\)</c:formatCode>
                <c:ptCount val="1"/>
                <c:pt idx="0">
                  <c:v>83200</c:v>
                </c:pt>
              </c:numCache>
            </c:numRef>
          </c:val>
          <c:extLst>
            <c:ext xmlns:c16="http://schemas.microsoft.com/office/drawing/2014/chart" uri="{C3380CC4-5D6E-409C-BE32-E72D297353CC}">
              <c16:uniqueId val="{00000000-F870-48CC-A33B-995393626B26}"/>
            </c:ext>
          </c:extLst>
        </c:ser>
        <c:ser>
          <c:idx val="1"/>
          <c:order val="1"/>
          <c:tx>
            <c:strRef>
              <c:f>Sheet1!$C$1</c:f>
              <c:strCache>
                <c:ptCount val="1"/>
                <c:pt idx="0">
                  <c:v>Earnings</c:v>
                </c:pt>
              </c:strCache>
            </c:strRef>
          </c:tx>
          <c:spPr>
            <a:solidFill>
              <a:srgbClr val="211A55"/>
            </a:solidFill>
          </c:spPr>
          <c:invertIfNegative val="0"/>
          <c:dLbls>
            <c:dLbl>
              <c:idx val="0"/>
              <c:layout>
                <c:manualLayout>
                  <c:x val="2.9682985707692556E-2"/>
                  <c:y val="-0.31570502725620836"/>
                </c:manualLayout>
              </c:layout>
              <c:tx>
                <c:rich>
                  <a:bodyPr/>
                  <a:lstStyle/>
                  <a:p>
                    <a:pPr>
                      <a:defRPr sz="2800"/>
                    </a:pPr>
                    <a:r>
                      <a:rPr lang="en-US" sz="2800" dirty="0"/>
                      <a:t>$458,007</a:t>
                    </a:r>
                  </a:p>
                </c:rich>
              </c:tx>
              <c:spPr/>
              <c:showLegendKey val="0"/>
              <c:showVal val="0"/>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1-F870-48CC-A33B-995393626B26}"/>
                </c:ext>
              </c:extLst>
            </c:dLbl>
            <c:spPr>
              <a:noFill/>
              <a:ln w="25383">
                <a:noFill/>
              </a:ln>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Sheet1!$A$2</c:f>
              <c:numCache>
                <c:formatCode>0%</c:formatCode>
                <c:ptCount val="1"/>
                <c:pt idx="0">
                  <c:v>7.0000000000000007E-2</c:v>
                </c:pt>
              </c:numCache>
            </c:numRef>
          </c:cat>
          <c:val>
            <c:numRef>
              <c:f>Sheet1!$C$2</c:f>
              <c:numCache>
                <c:formatCode>"$"#,##0</c:formatCode>
                <c:ptCount val="1"/>
                <c:pt idx="0">
                  <c:v>291607</c:v>
                </c:pt>
              </c:numCache>
            </c:numRef>
          </c:val>
          <c:extLst>
            <c:ext xmlns:c16="http://schemas.microsoft.com/office/drawing/2014/chart" uri="{C3380CC4-5D6E-409C-BE32-E72D297353CC}">
              <c16:uniqueId val="{00000005-F870-48CC-A33B-995393626B26}"/>
            </c:ext>
          </c:extLst>
        </c:ser>
        <c:dLbls>
          <c:showLegendKey val="0"/>
          <c:showVal val="0"/>
          <c:showCatName val="0"/>
          <c:showSerName val="0"/>
          <c:showPercent val="0"/>
          <c:showBubbleSize val="0"/>
        </c:dLbls>
        <c:gapWidth val="150"/>
        <c:shape val="box"/>
        <c:axId val="111553152"/>
        <c:axId val="111563136"/>
        <c:axId val="0"/>
      </c:bar3DChart>
      <c:catAx>
        <c:axId val="111553152"/>
        <c:scaling>
          <c:orientation val="minMax"/>
        </c:scaling>
        <c:delete val="0"/>
        <c:axPos val="b"/>
        <c:numFmt formatCode="0%" sourceLinked="1"/>
        <c:majorTickMark val="out"/>
        <c:minorTickMark val="none"/>
        <c:tickLblPos val="none"/>
        <c:crossAx val="111563136"/>
        <c:crosses val="autoZero"/>
        <c:auto val="1"/>
        <c:lblAlgn val="ctr"/>
        <c:lblOffset val="100"/>
        <c:noMultiLvlLbl val="0"/>
      </c:catAx>
      <c:valAx>
        <c:axId val="111563136"/>
        <c:scaling>
          <c:orientation val="minMax"/>
          <c:max val="500000"/>
        </c:scaling>
        <c:delete val="0"/>
        <c:axPos val="l"/>
        <c:numFmt formatCode="&quot;$&quot;#,##0_);[Red]\(&quot;$&quot;#,##0\)" sourceLinked="1"/>
        <c:majorTickMark val="out"/>
        <c:minorTickMark val="none"/>
        <c:tickLblPos val="nextTo"/>
        <c:crossAx val="111553152"/>
        <c:crosses val="autoZero"/>
        <c:crossBetween val="between"/>
      </c:valAx>
      <c:spPr>
        <a:noFill/>
        <a:ln w="25383">
          <a:noFill/>
        </a:ln>
      </c:spPr>
    </c:plotArea>
    <c:legend>
      <c:legendPos val="b"/>
      <c:overlay val="0"/>
    </c:legend>
    <c:plotVisOnly val="1"/>
    <c:dispBlanksAs val="gap"/>
    <c:showDLblsOverMax val="0"/>
  </c:chart>
  <c:txPr>
    <a:bodyPr/>
    <a:lstStyle/>
    <a:p>
      <a:pPr>
        <a:defRPr sz="1799"/>
      </a:pPr>
      <a:endParaRPr lang="en-US"/>
    </a:p>
  </c:txPr>
  <c:externalData r:id="rId1">
    <c:autoUpdate val="0"/>
  </c:externalData>
  <c:userShapes r:id="rId2"/>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solidFill>
                  <a:schemeClr val="tx2"/>
                </a:solidFill>
              </a:defRPr>
            </a:pPr>
            <a:r>
              <a:rPr lang="en-US" dirty="0"/>
              <a:t> </a:t>
            </a:r>
          </a:p>
        </c:rich>
      </c:tx>
      <c:overlay val="0"/>
    </c:title>
    <c:autoTitleDeleted val="0"/>
    <c:plotArea>
      <c:layout/>
      <c:barChart>
        <c:barDir val="col"/>
        <c:grouping val="clustered"/>
        <c:varyColors val="0"/>
        <c:ser>
          <c:idx val="0"/>
          <c:order val="0"/>
          <c:tx>
            <c:strRef>
              <c:f>Sheet1!$B$1</c:f>
              <c:strCache>
                <c:ptCount val="1"/>
                <c:pt idx="0">
                  <c:v>Cost of Collecting Early</c:v>
                </c:pt>
              </c:strCache>
            </c:strRef>
          </c:tx>
          <c:spPr>
            <a:scene3d>
              <a:camera prst="orthographicFront"/>
              <a:lightRig rig="threePt" dir="t"/>
            </a:scene3d>
            <a:sp3d>
              <a:bevelT/>
            </a:sp3d>
          </c:spPr>
          <c:invertIfNegative val="0"/>
          <c:dPt>
            <c:idx val="0"/>
            <c:invertIfNegative val="0"/>
            <c:bubble3D val="0"/>
            <c:spPr>
              <a:solidFill>
                <a:srgbClr val="9F8749"/>
              </a:solidFill>
              <a:scene3d>
                <a:camera prst="orthographicFront"/>
                <a:lightRig rig="threePt" dir="t"/>
              </a:scene3d>
              <a:sp3d>
                <a:bevelT/>
              </a:sp3d>
            </c:spPr>
            <c:extLst>
              <c:ext xmlns:c16="http://schemas.microsoft.com/office/drawing/2014/chart" uri="{C3380CC4-5D6E-409C-BE32-E72D297353CC}">
                <c16:uniqueId val="{00000001-93EB-4157-A7AD-D7E4BE597321}"/>
              </c:ext>
            </c:extLst>
          </c:dPt>
          <c:dPt>
            <c:idx val="1"/>
            <c:invertIfNegative val="0"/>
            <c:bubble3D val="0"/>
            <c:spPr>
              <a:solidFill>
                <a:srgbClr val="94842B"/>
              </a:solidFill>
              <a:scene3d>
                <a:camera prst="orthographicFront"/>
                <a:lightRig rig="threePt" dir="t"/>
              </a:scene3d>
              <a:sp3d>
                <a:bevelT/>
              </a:sp3d>
            </c:spPr>
            <c:extLst>
              <c:ext xmlns:c16="http://schemas.microsoft.com/office/drawing/2014/chart" uri="{C3380CC4-5D6E-409C-BE32-E72D297353CC}">
                <c16:uniqueId val="{00000003-93EB-4157-A7AD-D7E4BE597321}"/>
              </c:ext>
            </c:extLst>
          </c:dPt>
          <c:dPt>
            <c:idx val="2"/>
            <c:invertIfNegative val="0"/>
            <c:bubble3D val="0"/>
            <c:spPr>
              <a:solidFill>
                <a:schemeClr val="accent1"/>
              </a:solidFill>
              <a:scene3d>
                <a:camera prst="orthographicFront"/>
                <a:lightRig rig="threePt" dir="t"/>
              </a:scene3d>
              <a:sp3d>
                <a:bevelT/>
              </a:sp3d>
            </c:spPr>
            <c:extLst>
              <c:ext xmlns:c16="http://schemas.microsoft.com/office/drawing/2014/chart" uri="{C3380CC4-5D6E-409C-BE32-E72D297353CC}">
                <c16:uniqueId val="{00000005-93EB-4157-A7AD-D7E4BE597321}"/>
              </c:ext>
            </c:extLst>
          </c:dPt>
          <c:dPt>
            <c:idx val="3"/>
            <c:invertIfNegative val="0"/>
            <c:bubble3D val="0"/>
            <c:spPr>
              <a:solidFill>
                <a:srgbClr val="211645"/>
              </a:solidFill>
              <a:scene3d>
                <a:camera prst="orthographicFront"/>
                <a:lightRig rig="threePt" dir="t"/>
              </a:scene3d>
              <a:sp3d>
                <a:bevelT/>
              </a:sp3d>
            </c:spPr>
            <c:extLst>
              <c:ext xmlns:c16="http://schemas.microsoft.com/office/drawing/2014/chart" uri="{C3380CC4-5D6E-409C-BE32-E72D297353CC}">
                <c16:uniqueId val="{00000007-93EB-4157-A7AD-D7E4BE597321}"/>
              </c:ext>
            </c:extLst>
          </c:dPt>
          <c:dPt>
            <c:idx val="4"/>
            <c:invertIfNegative val="0"/>
            <c:bubble3D val="0"/>
            <c:spPr>
              <a:solidFill>
                <a:schemeClr val="bg1">
                  <a:lumMod val="75000"/>
                </a:schemeClr>
              </a:solidFill>
              <a:scene3d>
                <a:camera prst="orthographicFront"/>
                <a:lightRig rig="threePt" dir="t"/>
              </a:scene3d>
              <a:sp3d>
                <a:bevelT/>
              </a:sp3d>
            </c:spPr>
            <c:extLst>
              <c:ext xmlns:c16="http://schemas.microsoft.com/office/drawing/2014/chart" uri="{C3380CC4-5D6E-409C-BE32-E72D297353CC}">
                <c16:uniqueId val="{00000009-93EB-4157-A7AD-D7E4BE597321}"/>
              </c:ext>
            </c:extLst>
          </c:dPt>
          <c:dPt>
            <c:idx val="5"/>
            <c:invertIfNegative val="0"/>
            <c:bubble3D val="0"/>
            <c:spPr>
              <a:solidFill>
                <a:schemeClr val="bg1">
                  <a:lumMod val="50000"/>
                </a:schemeClr>
              </a:solidFill>
              <a:scene3d>
                <a:camera prst="orthographicFront"/>
                <a:lightRig rig="threePt" dir="t"/>
              </a:scene3d>
              <a:sp3d>
                <a:bevelT/>
              </a:sp3d>
            </c:spPr>
            <c:extLst>
              <c:ext xmlns:c16="http://schemas.microsoft.com/office/drawing/2014/chart" uri="{C3380CC4-5D6E-409C-BE32-E72D297353CC}">
                <c16:uniqueId val="{0000000B-93EB-4157-A7AD-D7E4BE597321}"/>
              </c:ext>
            </c:extLst>
          </c:dPt>
          <c:dLbls>
            <c:numFmt formatCode="0%" sourceLinked="0"/>
            <c:spPr>
              <a:noFill/>
              <a:ln>
                <a:noFill/>
              </a:ln>
              <a:effectLst/>
            </c:spPr>
            <c:txPr>
              <a:bodyPr/>
              <a:lstStyle/>
              <a:p>
                <a:pPr>
                  <a:defRPr sz="2400" b="1" baseline="0">
                    <a:solidFill>
                      <a:schemeClr val="tx2"/>
                    </a:solidFil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Sheet1!$A$2:$A$7</c:f>
              <c:strCache>
                <c:ptCount val="6"/>
                <c:pt idx="0">
                  <c:v>Five Years</c:v>
                </c:pt>
                <c:pt idx="1">
                  <c:v>Four Years</c:v>
                </c:pt>
                <c:pt idx="2">
                  <c:v>Three Years</c:v>
                </c:pt>
                <c:pt idx="3">
                  <c:v>Two Years</c:v>
                </c:pt>
                <c:pt idx="4">
                  <c:v>One   Year</c:v>
                </c:pt>
                <c:pt idx="5">
                  <c:v>FRA</c:v>
                </c:pt>
              </c:strCache>
            </c:strRef>
          </c:cat>
          <c:val>
            <c:numRef>
              <c:f>Sheet1!$B$2:$B$7</c:f>
              <c:numCache>
                <c:formatCode>0%</c:formatCode>
                <c:ptCount val="6"/>
                <c:pt idx="0">
                  <c:v>0.70000000000000018</c:v>
                </c:pt>
                <c:pt idx="1">
                  <c:v>0.75000000000000022</c:v>
                </c:pt>
                <c:pt idx="2">
                  <c:v>0.8</c:v>
                </c:pt>
                <c:pt idx="3" formatCode="0.00%">
                  <c:v>0.86666659999999973</c:v>
                </c:pt>
                <c:pt idx="4" formatCode="0.00%">
                  <c:v>0.93333333330000001</c:v>
                </c:pt>
                <c:pt idx="5">
                  <c:v>1</c:v>
                </c:pt>
              </c:numCache>
            </c:numRef>
          </c:val>
          <c:extLst>
            <c:ext xmlns:c16="http://schemas.microsoft.com/office/drawing/2014/chart" uri="{C3380CC4-5D6E-409C-BE32-E72D297353CC}">
              <c16:uniqueId val="{0000000A-93EB-4157-A7AD-D7E4BE597321}"/>
            </c:ext>
          </c:extLst>
        </c:ser>
        <c:dLbls>
          <c:showLegendKey val="0"/>
          <c:showVal val="0"/>
          <c:showCatName val="0"/>
          <c:showSerName val="0"/>
          <c:showPercent val="0"/>
          <c:showBubbleSize val="0"/>
        </c:dLbls>
        <c:gapWidth val="150"/>
        <c:axId val="224963200"/>
        <c:axId val="224964992"/>
      </c:barChart>
      <c:catAx>
        <c:axId val="224963200"/>
        <c:scaling>
          <c:orientation val="minMax"/>
        </c:scaling>
        <c:delete val="0"/>
        <c:axPos val="b"/>
        <c:numFmt formatCode="General" sourceLinked="1"/>
        <c:majorTickMark val="none"/>
        <c:minorTickMark val="none"/>
        <c:tickLblPos val="nextTo"/>
        <c:spPr>
          <a:ln w="19050">
            <a:solidFill>
              <a:schemeClr val="tx2"/>
            </a:solidFill>
          </a:ln>
        </c:spPr>
        <c:txPr>
          <a:bodyPr/>
          <a:lstStyle/>
          <a:p>
            <a:pPr>
              <a:defRPr sz="2000">
                <a:solidFill>
                  <a:schemeClr val="tx2"/>
                </a:solidFill>
              </a:defRPr>
            </a:pPr>
            <a:endParaRPr lang="en-US"/>
          </a:p>
        </c:txPr>
        <c:crossAx val="224964992"/>
        <c:crosses val="autoZero"/>
        <c:auto val="1"/>
        <c:lblAlgn val="ctr"/>
        <c:lblOffset val="100"/>
        <c:noMultiLvlLbl val="0"/>
      </c:catAx>
      <c:valAx>
        <c:axId val="224964992"/>
        <c:scaling>
          <c:orientation val="minMax"/>
          <c:max val="1"/>
          <c:min val="0.5"/>
        </c:scaling>
        <c:delete val="0"/>
        <c:axPos val="l"/>
        <c:majorGridlines>
          <c:spPr>
            <a:ln>
              <a:solidFill>
                <a:schemeClr val="tx2"/>
              </a:solidFill>
            </a:ln>
          </c:spPr>
        </c:majorGridlines>
        <c:numFmt formatCode="0%" sourceLinked="1"/>
        <c:majorTickMark val="out"/>
        <c:minorTickMark val="none"/>
        <c:tickLblPos val="nextTo"/>
        <c:spPr>
          <a:ln>
            <a:noFill/>
          </a:ln>
        </c:spPr>
        <c:txPr>
          <a:bodyPr/>
          <a:lstStyle/>
          <a:p>
            <a:pPr>
              <a:defRPr sz="1600">
                <a:solidFill>
                  <a:schemeClr val="tx2"/>
                </a:solidFill>
              </a:defRPr>
            </a:pPr>
            <a:endParaRPr lang="en-US"/>
          </a:p>
        </c:txPr>
        <c:crossAx val="224963200"/>
        <c:crosses val="autoZero"/>
        <c:crossBetween val="between"/>
        <c:majorUnit val="0.25"/>
      </c:valAx>
      <c:spPr>
        <a:noFill/>
        <a:ln w="25404">
          <a:noFill/>
        </a:ln>
      </c:spPr>
    </c:plotArea>
    <c:plotVisOnly val="1"/>
    <c:dispBlanksAs val="gap"/>
    <c:showDLblsOverMax val="0"/>
  </c:chart>
  <c:txPr>
    <a:bodyPr/>
    <a:lstStyle/>
    <a:p>
      <a:pPr>
        <a:defRPr sz="1800"/>
      </a:pPr>
      <a:endParaRPr lang="en-US"/>
    </a:p>
  </c:txPr>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solidFill>
                  <a:schemeClr val="tx2"/>
                </a:solidFill>
              </a:defRPr>
            </a:pPr>
            <a:r>
              <a:rPr lang="en-US" dirty="0"/>
              <a:t> </a:t>
            </a:r>
          </a:p>
        </c:rich>
      </c:tx>
      <c:overlay val="0"/>
    </c:title>
    <c:autoTitleDeleted val="0"/>
    <c:plotArea>
      <c:layout/>
      <c:barChart>
        <c:barDir val="col"/>
        <c:grouping val="clustered"/>
        <c:varyColors val="0"/>
        <c:ser>
          <c:idx val="0"/>
          <c:order val="0"/>
          <c:tx>
            <c:strRef>
              <c:f>Sheet1!$B$1</c:f>
              <c:strCache>
                <c:ptCount val="1"/>
                <c:pt idx="0">
                  <c:v>Increases for Collecting Late</c:v>
                </c:pt>
              </c:strCache>
            </c:strRef>
          </c:tx>
          <c:spPr>
            <a:scene3d>
              <a:camera prst="orthographicFront"/>
              <a:lightRig rig="threePt" dir="t"/>
            </a:scene3d>
            <a:sp3d>
              <a:bevelT/>
            </a:sp3d>
          </c:spPr>
          <c:invertIfNegative val="0"/>
          <c:dPt>
            <c:idx val="0"/>
            <c:invertIfNegative val="0"/>
            <c:bubble3D val="0"/>
            <c:spPr>
              <a:solidFill>
                <a:srgbClr val="9F8749"/>
              </a:solidFill>
              <a:scene3d>
                <a:camera prst="orthographicFront"/>
                <a:lightRig rig="threePt" dir="t"/>
              </a:scene3d>
              <a:sp3d>
                <a:bevelT/>
              </a:sp3d>
            </c:spPr>
            <c:extLst>
              <c:ext xmlns:c16="http://schemas.microsoft.com/office/drawing/2014/chart" uri="{C3380CC4-5D6E-409C-BE32-E72D297353CC}">
                <c16:uniqueId val="{00000001-A01F-420A-833D-412461340FC3}"/>
              </c:ext>
            </c:extLst>
          </c:dPt>
          <c:dPt>
            <c:idx val="1"/>
            <c:invertIfNegative val="0"/>
            <c:bubble3D val="0"/>
            <c:spPr>
              <a:solidFill>
                <a:srgbClr val="94842B"/>
              </a:solidFill>
              <a:scene3d>
                <a:camera prst="orthographicFront"/>
                <a:lightRig rig="threePt" dir="t"/>
              </a:scene3d>
              <a:sp3d>
                <a:bevelT/>
              </a:sp3d>
            </c:spPr>
            <c:extLst>
              <c:ext xmlns:c16="http://schemas.microsoft.com/office/drawing/2014/chart" uri="{C3380CC4-5D6E-409C-BE32-E72D297353CC}">
                <c16:uniqueId val="{00000003-A01F-420A-833D-412461340FC3}"/>
              </c:ext>
            </c:extLst>
          </c:dPt>
          <c:dPt>
            <c:idx val="2"/>
            <c:invertIfNegative val="0"/>
            <c:bubble3D val="0"/>
            <c:spPr>
              <a:solidFill>
                <a:schemeClr val="accent1"/>
              </a:solidFill>
              <a:scene3d>
                <a:camera prst="orthographicFront"/>
                <a:lightRig rig="threePt" dir="t"/>
              </a:scene3d>
              <a:sp3d>
                <a:bevelT/>
              </a:sp3d>
            </c:spPr>
            <c:extLst>
              <c:ext xmlns:c16="http://schemas.microsoft.com/office/drawing/2014/chart" uri="{C3380CC4-5D6E-409C-BE32-E72D297353CC}">
                <c16:uniqueId val="{00000005-A01F-420A-833D-412461340FC3}"/>
              </c:ext>
            </c:extLst>
          </c:dPt>
          <c:dPt>
            <c:idx val="3"/>
            <c:invertIfNegative val="0"/>
            <c:bubble3D val="0"/>
            <c:spPr>
              <a:solidFill>
                <a:srgbClr val="211645"/>
              </a:solidFill>
              <a:scene3d>
                <a:camera prst="orthographicFront"/>
                <a:lightRig rig="threePt" dir="t"/>
              </a:scene3d>
              <a:sp3d>
                <a:bevelT/>
              </a:sp3d>
            </c:spPr>
            <c:extLst>
              <c:ext xmlns:c16="http://schemas.microsoft.com/office/drawing/2014/chart" uri="{C3380CC4-5D6E-409C-BE32-E72D297353CC}">
                <c16:uniqueId val="{00000007-A01F-420A-833D-412461340FC3}"/>
              </c:ext>
            </c:extLst>
          </c:dPt>
          <c:dPt>
            <c:idx val="4"/>
            <c:invertIfNegative val="0"/>
            <c:bubble3D val="0"/>
            <c:spPr>
              <a:solidFill>
                <a:schemeClr val="bg1">
                  <a:lumMod val="50000"/>
                </a:schemeClr>
              </a:solidFill>
              <a:scene3d>
                <a:camera prst="orthographicFront"/>
                <a:lightRig rig="threePt" dir="t"/>
              </a:scene3d>
              <a:sp3d>
                <a:bevelT/>
              </a:sp3d>
            </c:spPr>
            <c:extLst>
              <c:ext xmlns:c16="http://schemas.microsoft.com/office/drawing/2014/chart" uri="{C3380CC4-5D6E-409C-BE32-E72D297353CC}">
                <c16:uniqueId val="{00000009-A01F-420A-833D-412461340FC3}"/>
              </c:ext>
            </c:extLst>
          </c:dPt>
          <c:dLbls>
            <c:numFmt formatCode="0%" sourceLinked="0"/>
            <c:spPr>
              <a:noFill/>
              <a:ln>
                <a:noFill/>
              </a:ln>
              <a:effectLst/>
            </c:spPr>
            <c:txPr>
              <a:bodyPr/>
              <a:lstStyle/>
              <a:p>
                <a:pPr>
                  <a:defRPr sz="2400" b="1" i="0" baseline="0">
                    <a:solidFill>
                      <a:schemeClr val="tx2"/>
                    </a:solidFil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Sheet1!$A$2:$A$6</c:f>
              <c:strCache>
                <c:ptCount val="5"/>
                <c:pt idx="0">
                  <c:v>FRA</c:v>
                </c:pt>
                <c:pt idx="1">
                  <c:v>One      Year</c:v>
                </c:pt>
                <c:pt idx="2">
                  <c:v>Two     Years</c:v>
                </c:pt>
                <c:pt idx="3">
                  <c:v>Three   Years</c:v>
                </c:pt>
                <c:pt idx="4">
                  <c:v>Four     Years</c:v>
                </c:pt>
              </c:strCache>
            </c:strRef>
          </c:cat>
          <c:val>
            <c:numRef>
              <c:f>Sheet1!$B$2:$B$6</c:f>
              <c:numCache>
                <c:formatCode>0%</c:formatCode>
                <c:ptCount val="5"/>
                <c:pt idx="0">
                  <c:v>1</c:v>
                </c:pt>
                <c:pt idx="1">
                  <c:v>1.08</c:v>
                </c:pt>
                <c:pt idx="2" formatCode="0.00%">
                  <c:v>1.1599999999999995</c:v>
                </c:pt>
                <c:pt idx="3" formatCode="0.00%">
                  <c:v>1.24</c:v>
                </c:pt>
                <c:pt idx="4">
                  <c:v>1.32</c:v>
                </c:pt>
              </c:numCache>
            </c:numRef>
          </c:val>
          <c:extLst>
            <c:ext xmlns:c16="http://schemas.microsoft.com/office/drawing/2014/chart" uri="{C3380CC4-5D6E-409C-BE32-E72D297353CC}">
              <c16:uniqueId val="{0000000A-A01F-420A-833D-412461340FC3}"/>
            </c:ext>
          </c:extLst>
        </c:ser>
        <c:dLbls>
          <c:showLegendKey val="0"/>
          <c:showVal val="0"/>
          <c:showCatName val="0"/>
          <c:showSerName val="0"/>
          <c:showPercent val="0"/>
          <c:showBubbleSize val="0"/>
        </c:dLbls>
        <c:gapWidth val="150"/>
        <c:axId val="170568320"/>
        <c:axId val="170570112"/>
      </c:barChart>
      <c:catAx>
        <c:axId val="170568320"/>
        <c:scaling>
          <c:orientation val="minMax"/>
        </c:scaling>
        <c:delete val="0"/>
        <c:axPos val="b"/>
        <c:numFmt formatCode="General" sourceLinked="1"/>
        <c:majorTickMark val="none"/>
        <c:minorTickMark val="none"/>
        <c:tickLblPos val="nextTo"/>
        <c:spPr>
          <a:ln w="19050">
            <a:solidFill>
              <a:schemeClr val="tx2"/>
            </a:solidFill>
          </a:ln>
        </c:spPr>
        <c:txPr>
          <a:bodyPr/>
          <a:lstStyle/>
          <a:p>
            <a:pPr>
              <a:defRPr sz="2000">
                <a:solidFill>
                  <a:schemeClr val="tx2"/>
                </a:solidFill>
              </a:defRPr>
            </a:pPr>
            <a:endParaRPr lang="en-US"/>
          </a:p>
        </c:txPr>
        <c:crossAx val="170570112"/>
        <c:crosses val="autoZero"/>
        <c:auto val="1"/>
        <c:lblAlgn val="ctr"/>
        <c:lblOffset val="100"/>
        <c:noMultiLvlLbl val="0"/>
      </c:catAx>
      <c:valAx>
        <c:axId val="170570112"/>
        <c:scaling>
          <c:orientation val="minMax"/>
          <c:max val="1.5"/>
          <c:min val="0.75000000000000033"/>
        </c:scaling>
        <c:delete val="0"/>
        <c:axPos val="l"/>
        <c:majorGridlines>
          <c:spPr>
            <a:ln>
              <a:solidFill>
                <a:schemeClr val="tx2"/>
              </a:solidFill>
            </a:ln>
          </c:spPr>
        </c:majorGridlines>
        <c:numFmt formatCode="0%" sourceLinked="1"/>
        <c:majorTickMark val="out"/>
        <c:minorTickMark val="none"/>
        <c:tickLblPos val="nextTo"/>
        <c:spPr>
          <a:ln>
            <a:noFill/>
          </a:ln>
        </c:spPr>
        <c:txPr>
          <a:bodyPr/>
          <a:lstStyle/>
          <a:p>
            <a:pPr>
              <a:defRPr sz="1600">
                <a:solidFill>
                  <a:schemeClr val="tx2"/>
                </a:solidFill>
              </a:defRPr>
            </a:pPr>
            <a:endParaRPr lang="en-US"/>
          </a:p>
        </c:txPr>
        <c:crossAx val="170568320"/>
        <c:crosses val="autoZero"/>
        <c:crossBetween val="between"/>
        <c:majorUnit val="0.25"/>
      </c:valAx>
      <c:spPr>
        <a:noFill/>
        <a:ln w="25404">
          <a:noFill/>
        </a:ln>
      </c:spPr>
    </c:plotArea>
    <c:plotVisOnly val="1"/>
    <c:dispBlanksAs val="gap"/>
    <c:showDLblsOverMax val="0"/>
  </c:chart>
  <c:txPr>
    <a:bodyPr/>
    <a:lstStyle/>
    <a:p>
      <a:pPr>
        <a:defRPr sz="1800"/>
      </a:pPr>
      <a:endParaRPr lang="en-US"/>
    </a:p>
  </c:txPr>
  <c:externalData r:id="rId1">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solidFill>
                  <a:schemeClr val="tx2"/>
                </a:solidFill>
              </a:defRPr>
            </a:pPr>
            <a:r>
              <a:rPr lang="en-US" dirty="0"/>
              <a:t> </a:t>
            </a:r>
          </a:p>
        </c:rich>
      </c:tx>
      <c:overlay val="0"/>
    </c:title>
    <c:autoTitleDeleted val="0"/>
    <c:plotArea>
      <c:layout/>
      <c:lineChart>
        <c:grouping val="standard"/>
        <c:varyColors val="0"/>
        <c:ser>
          <c:idx val="0"/>
          <c:order val="0"/>
          <c:tx>
            <c:strRef>
              <c:f>Sheet1!$B$1</c:f>
              <c:strCache>
                <c:ptCount val="1"/>
                <c:pt idx="0">
                  <c:v>Column1</c:v>
                </c:pt>
              </c:strCache>
            </c:strRef>
          </c:tx>
          <c:spPr>
            <a:ln w="25400">
              <a:solidFill>
                <a:schemeClr val="bg1">
                  <a:lumMod val="50000"/>
                </a:schemeClr>
              </a:solidFill>
            </a:ln>
          </c:spPr>
          <c:marker>
            <c:symbol val="none"/>
          </c:marker>
          <c:cat>
            <c:numRef>
              <c:f>Sheet1!$A$2:$A$482</c:f>
              <c:numCache>
                <c:formatCode>General</c:formatCode>
                <c:ptCount val="481"/>
                <c:pt idx="0">
                  <c:v>60</c:v>
                </c:pt>
                <c:pt idx="12">
                  <c:v>61</c:v>
                </c:pt>
                <c:pt idx="24">
                  <c:v>62</c:v>
                </c:pt>
                <c:pt idx="36">
                  <c:v>63</c:v>
                </c:pt>
                <c:pt idx="48">
                  <c:v>64</c:v>
                </c:pt>
                <c:pt idx="60">
                  <c:v>65</c:v>
                </c:pt>
                <c:pt idx="72">
                  <c:v>66</c:v>
                </c:pt>
                <c:pt idx="84">
                  <c:v>67</c:v>
                </c:pt>
                <c:pt idx="96">
                  <c:v>68</c:v>
                </c:pt>
                <c:pt idx="108">
                  <c:v>69</c:v>
                </c:pt>
                <c:pt idx="120">
                  <c:v>70</c:v>
                </c:pt>
                <c:pt idx="132">
                  <c:v>71</c:v>
                </c:pt>
                <c:pt idx="144">
                  <c:v>72</c:v>
                </c:pt>
                <c:pt idx="156">
                  <c:v>73</c:v>
                </c:pt>
                <c:pt idx="168">
                  <c:v>74</c:v>
                </c:pt>
                <c:pt idx="180">
                  <c:v>75</c:v>
                </c:pt>
                <c:pt idx="192">
                  <c:v>76</c:v>
                </c:pt>
                <c:pt idx="204">
                  <c:v>77</c:v>
                </c:pt>
                <c:pt idx="216">
                  <c:v>78</c:v>
                </c:pt>
                <c:pt idx="228">
                  <c:v>79</c:v>
                </c:pt>
                <c:pt idx="240">
                  <c:v>80</c:v>
                </c:pt>
                <c:pt idx="252">
                  <c:v>81</c:v>
                </c:pt>
                <c:pt idx="264">
                  <c:v>82</c:v>
                </c:pt>
                <c:pt idx="276">
                  <c:v>83</c:v>
                </c:pt>
                <c:pt idx="288">
                  <c:v>84</c:v>
                </c:pt>
                <c:pt idx="300">
                  <c:v>85</c:v>
                </c:pt>
                <c:pt idx="312">
                  <c:v>86</c:v>
                </c:pt>
                <c:pt idx="324">
                  <c:v>87</c:v>
                </c:pt>
                <c:pt idx="336">
                  <c:v>88</c:v>
                </c:pt>
                <c:pt idx="348">
                  <c:v>89</c:v>
                </c:pt>
                <c:pt idx="360">
                  <c:v>90</c:v>
                </c:pt>
                <c:pt idx="372">
                  <c:v>91</c:v>
                </c:pt>
                <c:pt idx="384">
                  <c:v>92</c:v>
                </c:pt>
                <c:pt idx="396">
                  <c:v>93</c:v>
                </c:pt>
                <c:pt idx="408">
                  <c:v>94</c:v>
                </c:pt>
                <c:pt idx="420">
                  <c:v>95</c:v>
                </c:pt>
                <c:pt idx="432">
                  <c:v>96</c:v>
                </c:pt>
                <c:pt idx="444">
                  <c:v>97</c:v>
                </c:pt>
                <c:pt idx="456">
                  <c:v>98</c:v>
                </c:pt>
                <c:pt idx="468">
                  <c:v>99</c:v>
                </c:pt>
                <c:pt idx="480">
                  <c:v>100</c:v>
                </c:pt>
              </c:numCache>
            </c:numRef>
          </c:cat>
          <c:val>
            <c:numRef>
              <c:f>Sheet1!$B$2:$B$482</c:f>
              <c:numCache>
                <c:formatCode>General</c:formatCode>
                <c:ptCount val="481"/>
                <c:pt idx="23">
                  <c:v>0</c:v>
                </c:pt>
                <c:pt idx="24">
                  <c:v>1650</c:v>
                </c:pt>
                <c:pt idx="25">
                  <c:v>3300</c:v>
                </c:pt>
                <c:pt idx="26">
                  <c:v>4950</c:v>
                </c:pt>
                <c:pt idx="27">
                  <c:v>6600</c:v>
                </c:pt>
                <c:pt idx="28">
                  <c:v>8250</c:v>
                </c:pt>
                <c:pt idx="29">
                  <c:v>9900</c:v>
                </c:pt>
                <c:pt idx="30">
                  <c:v>11550</c:v>
                </c:pt>
                <c:pt idx="31">
                  <c:v>13200</c:v>
                </c:pt>
                <c:pt idx="32">
                  <c:v>14850</c:v>
                </c:pt>
                <c:pt idx="33">
                  <c:v>16500</c:v>
                </c:pt>
                <c:pt idx="34">
                  <c:v>18150</c:v>
                </c:pt>
                <c:pt idx="35">
                  <c:v>19800</c:v>
                </c:pt>
                <c:pt idx="36">
                  <c:v>21450</c:v>
                </c:pt>
                <c:pt idx="37">
                  <c:v>23100</c:v>
                </c:pt>
                <c:pt idx="38">
                  <c:v>24750</c:v>
                </c:pt>
                <c:pt idx="39">
                  <c:v>26400</c:v>
                </c:pt>
                <c:pt idx="40">
                  <c:v>28050</c:v>
                </c:pt>
                <c:pt idx="41">
                  <c:v>29700</c:v>
                </c:pt>
                <c:pt idx="42">
                  <c:v>31350</c:v>
                </c:pt>
                <c:pt idx="43">
                  <c:v>33000</c:v>
                </c:pt>
                <c:pt idx="44">
                  <c:v>34650</c:v>
                </c:pt>
                <c:pt idx="45">
                  <c:v>36300</c:v>
                </c:pt>
                <c:pt idx="46">
                  <c:v>37950</c:v>
                </c:pt>
                <c:pt idx="47">
                  <c:v>39600</c:v>
                </c:pt>
                <c:pt idx="48">
                  <c:v>41250</c:v>
                </c:pt>
                <c:pt idx="49">
                  <c:v>42900</c:v>
                </c:pt>
                <c:pt idx="50">
                  <c:v>44550</c:v>
                </c:pt>
                <c:pt idx="51">
                  <c:v>46200</c:v>
                </c:pt>
                <c:pt idx="52">
                  <c:v>47850</c:v>
                </c:pt>
                <c:pt idx="53">
                  <c:v>49500</c:v>
                </c:pt>
                <c:pt idx="54">
                  <c:v>51150</c:v>
                </c:pt>
                <c:pt idx="55">
                  <c:v>52800</c:v>
                </c:pt>
                <c:pt idx="56">
                  <c:v>54450</c:v>
                </c:pt>
                <c:pt idx="57">
                  <c:v>56100</c:v>
                </c:pt>
                <c:pt idx="58">
                  <c:v>57750</c:v>
                </c:pt>
                <c:pt idx="59">
                  <c:v>59400</c:v>
                </c:pt>
                <c:pt idx="60">
                  <c:v>61050</c:v>
                </c:pt>
                <c:pt idx="61">
                  <c:v>62700</c:v>
                </c:pt>
                <c:pt idx="62">
                  <c:v>64350</c:v>
                </c:pt>
                <c:pt idx="63">
                  <c:v>66000</c:v>
                </c:pt>
                <c:pt idx="64">
                  <c:v>67650</c:v>
                </c:pt>
                <c:pt idx="65">
                  <c:v>69300</c:v>
                </c:pt>
                <c:pt idx="66">
                  <c:v>70950</c:v>
                </c:pt>
                <c:pt idx="67">
                  <c:v>72600</c:v>
                </c:pt>
                <c:pt idx="68">
                  <c:v>74250</c:v>
                </c:pt>
                <c:pt idx="69">
                  <c:v>75900</c:v>
                </c:pt>
                <c:pt idx="70">
                  <c:v>77550</c:v>
                </c:pt>
                <c:pt idx="71">
                  <c:v>79200</c:v>
                </c:pt>
                <c:pt idx="72">
                  <c:v>80850</c:v>
                </c:pt>
                <c:pt idx="73">
                  <c:v>82500</c:v>
                </c:pt>
                <c:pt idx="74">
                  <c:v>84150</c:v>
                </c:pt>
                <c:pt idx="75">
                  <c:v>85800</c:v>
                </c:pt>
                <c:pt idx="76">
                  <c:v>87450</c:v>
                </c:pt>
                <c:pt idx="77">
                  <c:v>89100</c:v>
                </c:pt>
                <c:pt idx="78">
                  <c:v>90750</c:v>
                </c:pt>
                <c:pt idx="79">
                  <c:v>92400</c:v>
                </c:pt>
                <c:pt idx="80">
                  <c:v>94050</c:v>
                </c:pt>
                <c:pt idx="81">
                  <c:v>95700</c:v>
                </c:pt>
                <c:pt idx="82">
                  <c:v>97350</c:v>
                </c:pt>
                <c:pt idx="83">
                  <c:v>99000</c:v>
                </c:pt>
                <c:pt idx="84">
                  <c:v>100650</c:v>
                </c:pt>
                <c:pt idx="85">
                  <c:v>102300</c:v>
                </c:pt>
                <c:pt idx="86">
                  <c:v>103950</c:v>
                </c:pt>
                <c:pt idx="87">
                  <c:v>105600</c:v>
                </c:pt>
                <c:pt idx="88">
                  <c:v>107250</c:v>
                </c:pt>
                <c:pt idx="89">
                  <c:v>108900</c:v>
                </c:pt>
                <c:pt idx="90">
                  <c:v>110550</c:v>
                </c:pt>
                <c:pt idx="91">
                  <c:v>112200</c:v>
                </c:pt>
                <c:pt idx="92">
                  <c:v>113850</c:v>
                </c:pt>
                <c:pt idx="93">
                  <c:v>115500</c:v>
                </c:pt>
                <c:pt idx="94">
                  <c:v>117150</c:v>
                </c:pt>
                <c:pt idx="95">
                  <c:v>118800</c:v>
                </c:pt>
                <c:pt idx="96">
                  <c:v>120450</c:v>
                </c:pt>
                <c:pt idx="97">
                  <c:v>122100</c:v>
                </c:pt>
                <c:pt idx="98">
                  <c:v>123750</c:v>
                </c:pt>
                <c:pt idx="99">
                  <c:v>125400</c:v>
                </c:pt>
                <c:pt idx="100">
                  <c:v>127050</c:v>
                </c:pt>
                <c:pt idx="101">
                  <c:v>128700</c:v>
                </c:pt>
                <c:pt idx="102">
                  <c:v>130350</c:v>
                </c:pt>
                <c:pt idx="103">
                  <c:v>132000</c:v>
                </c:pt>
                <c:pt idx="104">
                  <c:v>133650</c:v>
                </c:pt>
                <c:pt idx="105">
                  <c:v>135300</c:v>
                </c:pt>
                <c:pt idx="106">
                  <c:v>136950</c:v>
                </c:pt>
                <c:pt idx="107">
                  <c:v>138600</c:v>
                </c:pt>
                <c:pt idx="108">
                  <c:v>140250</c:v>
                </c:pt>
                <c:pt idx="109">
                  <c:v>141900</c:v>
                </c:pt>
                <c:pt idx="110">
                  <c:v>143550</c:v>
                </c:pt>
                <c:pt idx="111">
                  <c:v>145200</c:v>
                </c:pt>
                <c:pt idx="112">
                  <c:v>146850</c:v>
                </c:pt>
                <c:pt idx="113">
                  <c:v>148500</c:v>
                </c:pt>
                <c:pt idx="114">
                  <c:v>150150</c:v>
                </c:pt>
                <c:pt idx="115">
                  <c:v>151800</c:v>
                </c:pt>
                <c:pt idx="116">
                  <c:v>153450</c:v>
                </c:pt>
                <c:pt idx="117">
                  <c:v>155100</c:v>
                </c:pt>
                <c:pt idx="118">
                  <c:v>156750</c:v>
                </c:pt>
                <c:pt idx="119">
                  <c:v>158400</c:v>
                </c:pt>
                <c:pt idx="120">
                  <c:v>160050</c:v>
                </c:pt>
                <c:pt idx="121">
                  <c:v>161700</c:v>
                </c:pt>
                <c:pt idx="122">
                  <c:v>163350</c:v>
                </c:pt>
                <c:pt idx="123">
                  <c:v>165000</c:v>
                </c:pt>
                <c:pt idx="124">
                  <c:v>166650</c:v>
                </c:pt>
                <c:pt idx="125">
                  <c:v>168300</c:v>
                </c:pt>
                <c:pt idx="126">
                  <c:v>169950</c:v>
                </c:pt>
                <c:pt idx="127">
                  <c:v>171600</c:v>
                </c:pt>
                <c:pt idx="128">
                  <c:v>173250</c:v>
                </c:pt>
                <c:pt idx="129">
                  <c:v>174900</c:v>
                </c:pt>
                <c:pt idx="130">
                  <c:v>176550</c:v>
                </c:pt>
                <c:pt idx="131">
                  <c:v>178200</c:v>
                </c:pt>
                <c:pt idx="132">
                  <c:v>179850</c:v>
                </c:pt>
                <c:pt idx="133">
                  <c:v>181500</c:v>
                </c:pt>
                <c:pt idx="134">
                  <c:v>183150</c:v>
                </c:pt>
                <c:pt idx="135">
                  <c:v>184800</c:v>
                </c:pt>
                <c:pt idx="136">
                  <c:v>186450</c:v>
                </c:pt>
                <c:pt idx="137">
                  <c:v>188100</c:v>
                </c:pt>
                <c:pt idx="138">
                  <c:v>189750</c:v>
                </c:pt>
                <c:pt idx="139">
                  <c:v>191400</c:v>
                </c:pt>
                <c:pt idx="140">
                  <c:v>193050</c:v>
                </c:pt>
                <c:pt idx="141">
                  <c:v>194700</c:v>
                </c:pt>
                <c:pt idx="142">
                  <c:v>196350</c:v>
                </c:pt>
                <c:pt idx="143">
                  <c:v>198000</c:v>
                </c:pt>
                <c:pt idx="144">
                  <c:v>199650</c:v>
                </c:pt>
                <c:pt idx="145">
                  <c:v>201300</c:v>
                </c:pt>
                <c:pt idx="146">
                  <c:v>202950</c:v>
                </c:pt>
                <c:pt idx="147">
                  <c:v>204600</c:v>
                </c:pt>
                <c:pt idx="148">
                  <c:v>206250</c:v>
                </c:pt>
                <c:pt idx="149">
                  <c:v>207900</c:v>
                </c:pt>
                <c:pt idx="150">
                  <c:v>209550</c:v>
                </c:pt>
                <c:pt idx="151">
                  <c:v>211200</c:v>
                </c:pt>
                <c:pt idx="152">
                  <c:v>212850</c:v>
                </c:pt>
                <c:pt idx="153">
                  <c:v>214500</c:v>
                </c:pt>
                <c:pt idx="154">
                  <c:v>216150</c:v>
                </c:pt>
                <c:pt idx="155">
                  <c:v>217800</c:v>
                </c:pt>
                <c:pt idx="156">
                  <c:v>219450</c:v>
                </c:pt>
                <c:pt idx="157">
                  <c:v>221100</c:v>
                </c:pt>
                <c:pt idx="158">
                  <c:v>222750</c:v>
                </c:pt>
                <c:pt idx="159">
                  <c:v>224400</c:v>
                </c:pt>
                <c:pt idx="160">
                  <c:v>226050</c:v>
                </c:pt>
                <c:pt idx="161">
                  <c:v>227700</c:v>
                </c:pt>
                <c:pt idx="162">
                  <c:v>229350</c:v>
                </c:pt>
                <c:pt idx="163">
                  <c:v>231000</c:v>
                </c:pt>
                <c:pt idx="164">
                  <c:v>232650</c:v>
                </c:pt>
                <c:pt idx="165">
                  <c:v>234300</c:v>
                </c:pt>
                <c:pt idx="166">
                  <c:v>235950</c:v>
                </c:pt>
                <c:pt idx="167">
                  <c:v>237600</c:v>
                </c:pt>
                <c:pt idx="168">
                  <c:v>239250</c:v>
                </c:pt>
                <c:pt idx="169">
                  <c:v>240900</c:v>
                </c:pt>
                <c:pt idx="170">
                  <c:v>242550</c:v>
                </c:pt>
                <c:pt idx="171">
                  <c:v>244200</c:v>
                </c:pt>
                <c:pt idx="172">
                  <c:v>245850</c:v>
                </c:pt>
                <c:pt idx="173">
                  <c:v>247500</c:v>
                </c:pt>
                <c:pt idx="174">
                  <c:v>249150</c:v>
                </c:pt>
                <c:pt idx="175">
                  <c:v>250800</c:v>
                </c:pt>
                <c:pt idx="176">
                  <c:v>252450</c:v>
                </c:pt>
                <c:pt idx="177">
                  <c:v>254100</c:v>
                </c:pt>
                <c:pt idx="178">
                  <c:v>255750</c:v>
                </c:pt>
                <c:pt idx="179">
                  <c:v>257400</c:v>
                </c:pt>
                <c:pt idx="180">
                  <c:v>259050</c:v>
                </c:pt>
                <c:pt idx="181">
                  <c:v>260700</c:v>
                </c:pt>
                <c:pt idx="182">
                  <c:v>262350</c:v>
                </c:pt>
                <c:pt idx="183">
                  <c:v>264000</c:v>
                </c:pt>
                <c:pt idx="184">
                  <c:v>265650</c:v>
                </c:pt>
                <c:pt idx="185">
                  <c:v>267300</c:v>
                </c:pt>
                <c:pt idx="186">
                  <c:v>268950</c:v>
                </c:pt>
                <c:pt idx="187">
                  <c:v>270600</c:v>
                </c:pt>
                <c:pt idx="188">
                  <c:v>272250</c:v>
                </c:pt>
                <c:pt idx="189">
                  <c:v>273900</c:v>
                </c:pt>
                <c:pt idx="190">
                  <c:v>275550</c:v>
                </c:pt>
                <c:pt idx="191">
                  <c:v>277200</c:v>
                </c:pt>
                <c:pt idx="192">
                  <c:v>278850</c:v>
                </c:pt>
                <c:pt idx="193">
                  <c:v>280500</c:v>
                </c:pt>
                <c:pt idx="194">
                  <c:v>282150</c:v>
                </c:pt>
                <c:pt idx="195">
                  <c:v>283800</c:v>
                </c:pt>
                <c:pt idx="196">
                  <c:v>285450</c:v>
                </c:pt>
                <c:pt idx="197">
                  <c:v>287100</c:v>
                </c:pt>
                <c:pt idx="198">
                  <c:v>288750</c:v>
                </c:pt>
                <c:pt idx="199">
                  <c:v>290400</c:v>
                </c:pt>
                <c:pt idx="200">
                  <c:v>292050</c:v>
                </c:pt>
                <c:pt idx="201">
                  <c:v>293700</c:v>
                </c:pt>
                <c:pt idx="202">
                  <c:v>295350</c:v>
                </c:pt>
                <c:pt idx="203">
                  <c:v>297000</c:v>
                </c:pt>
                <c:pt idx="204">
                  <c:v>298650</c:v>
                </c:pt>
                <c:pt idx="205">
                  <c:v>300300</c:v>
                </c:pt>
                <c:pt idx="206">
                  <c:v>301950</c:v>
                </c:pt>
                <c:pt idx="207">
                  <c:v>303600</c:v>
                </c:pt>
                <c:pt idx="208">
                  <c:v>305250</c:v>
                </c:pt>
                <c:pt idx="209">
                  <c:v>306900</c:v>
                </c:pt>
                <c:pt idx="210">
                  <c:v>308550</c:v>
                </c:pt>
                <c:pt idx="211">
                  <c:v>310200</c:v>
                </c:pt>
                <c:pt idx="212">
                  <c:v>311850</c:v>
                </c:pt>
                <c:pt idx="213">
                  <c:v>313500</c:v>
                </c:pt>
                <c:pt idx="214">
                  <c:v>315150</c:v>
                </c:pt>
                <c:pt idx="215">
                  <c:v>316800</c:v>
                </c:pt>
                <c:pt idx="216">
                  <c:v>318450</c:v>
                </c:pt>
                <c:pt idx="217">
                  <c:v>320100</c:v>
                </c:pt>
                <c:pt idx="218">
                  <c:v>321750</c:v>
                </c:pt>
                <c:pt idx="219">
                  <c:v>323400</c:v>
                </c:pt>
                <c:pt idx="220">
                  <c:v>325050</c:v>
                </c:pt>
                <c:pt idx="221">
                  <c:v>326700</c:v>
                </c:pt>
                <c:pt idx="222">
                  <c:v>328350</c:v>
                </c:pt>
                <c:pt idx="223">
                  <c:v>330000</c:v>
                </c:pt>
                <c:pt idx="224">
                  <c:v>331650</c:v>
                </c:pt>
                <c:pt idx="225">
                  <c:v>333300</c:v>
                </c:pt>
                <c:pt idx="226">
                  <c:v>334950</c:v>
                </c:pt>
                <c:pt idx="227">
                  <c:v>336600</c:v>
                </c:pt>
                <c:pt idx="228">
                  <c:v>338250</c:v>
                </c:pt>
                <c:pt idx="229">
                  <c:v>339900</c:v>
                </c:pt>
                <c:pt idx="230">
                  <c:v>341550</c:v>
                </c:pt>
                <c:pt idx="231">
                  <c:v>343200</c:v>
                </c:pt>
                <c:pt idx="232">
                  <c:v>344850</c:v>
                </c:pt>
                <c:pt idx="233">
                  <c:v>346500</c:v>
                </c:pt>
                <c:pt idx="234">
                  <c:v>348150</c:v>
                </c:pt>
                <c:pt idx="235">
                  <c:v>349800</c:v>
                </c:pt>
                <c:pt idx="236">
                  <c:v>351450</c:v>
                </c:pt>
                <c:pt idx="237">
                  <c:v>353100</c:v>
                </c:pt>
                <c:pt idx="238">
                  <c:v>354750</c:v>
                </c:pt>
                <c:pt idx="239">
                  <c:v>356400</c:v>
                </c:pt>
                <c:pt idx="240">
                  <c:v>358050</c:v>
                </c:pt>
                <c:pt idx="241">
                  <c:v>359700</c:v>
                </c:pt>
                <c:pt idx="242">
                  <c:v>361350</c:v>
                </c:pt>
                <c:pt idx="243">
                  <c:v>363000</c:v>
                </c:pt>
                <c:pt idx="244">
                  <c:v>364650</c:v>
                </c:pt>
                <c:pt idx="245">
                  <c:v>366300</c:v>
                </c:pt>
                <c:pt idx="246">
                  <c:v>367950</c:v>
                </c:pt>
                <c:pt idx="247">
                  <c:v>369600</c:v>
                </c:pt>
                <c:pt idx="248">
                  <c:v>371250</c:v>
                </c:pt>
                <c:pt idx="249">
                  <c:v>372900</c:v>
                </c:pt>
                <c:pt idx="250">
                  <c:v>374550</c:v>
                </c:pt>
                <c:pt idx="251">
                  <c:v>376200</c:v>
                </c:pt>
                <c:pt idx="252">
                  <c:v>377850</c:v>
                </c:pt>
                <c:pt idx="253">
                  <c:v>379500</c:v>
                </c:pt>
                <c:pt idx="254">
                  <c:v>381150</c:v>
                </c:pt>
                <c:pt idx="255">
                  <c:v>382800</c:v>
                </c:pt>
                <c:pt idx="256">
                  <c:v>384450</c:v>
                </c:pt>
                <c:pt idx="257">
                  <c:v>386100</c:v>
                </c:pt>
                <c:pt idx="258">
                  <c:v>387750</c:v>
                </c:pt>
                <c:pt idx="259">
                  <c:v>389400</c:v>
                </c:pt>
                <c:pt idx="260">
                  <c:v>391050</c:v>
                </c:pt>
                <c:pt idx="261">
                  <c:v>392700</c:v>
                </c:pt>
                <c:pt idx="262">
                  <c:v>394350</c:v>
                </c:pt>
                <c:pt idx="263">
                  <c:v>396000</c:v>
                </c:pt>
                <c:pt idx="264">
                  <c:v>397650</c:v>
                </c:pt>
                <c:pt idx="265">
                  <c:v>399300</c:v>
                </c:pt>
                <c:pt idx="266">
                  <c:v>400950</c:v>
                </c:pt>
                <c:pt idx="267">
                  <c:v>402600</c:v>
                </c:pt>
                <c:pt idx="268">
                  <c:v>404250</c:v>
                </c:pt>
                <c:pt idx="269">
                  <c:v>405900</c:v>
                </c:pt>
                <c:pt idx="270">
                  <c:v>407550</c:v>
                </c:pt>
                <c:pt idx="271">
                  <c:v>409200</c:v>
                </c:pt>
                <c:pt idx="272">
                  <c:v>410850</c:v>
                </c:pt>
                <c:pt idx="273">
                  <c:v>412500</c:v>
                </c:pt>
                <c:pt idx="274">
                  <c:v>414150</c:v>
                </c:pt>
                <c:pt idx="275">
                  <c:v>415800</c:v>
                </c:pt>
                <c:pt idx="276">
                  <c:v>417450</c:v>
                </c:pt>
                <c:pt idx="277">
                  <c:v>419100</c:v>
                </c:pt>
                <c:pt idx="278">
                  <c:v>420750</c:v>
                </c:pt>
                <c:pt idx="279">
                  <c:v>422400</c:v>
                </c:pt>
                <c:pt idx="280">
                  <c:v>424050</c:v>
                </c:pt>
                <c:pt idx="281">
                  <c:v>425700</c:v>
                </c:pt>
                <c:pt idx="282">
                  <c:v>427350</c:v>
                </c:pt>
                <c:pt idx="283">
                  <c:v>429000</c:v>
                </c:pt>
                <c:pt idx="284">
                  <c:v>430650</c:v>
                </c:pt>
                <c:pt idx="285">
                  <c:v>432300</c:v>
                </c:pt>
                <c:pt idx="286">
                  <c:v>433950</c:v>
                </c:pt>
                <c:pt idx="287">
                  <c:v>435600</c:v>
                </c:pt>
                <c:pt idx="288">
                  <c:v>437250</c:v>
                </c:pt>
                <c:pt idx="289">
                  <c:v>438900</c:v>
                </c:pt>
                <c:pt idx="290">
                  <c:v>440550</c:v>
                </c:pt>
                <c:pt idx="291">
                  <c:v>442200</c:v>
                </c:pt>
                <c:pt idx="292">
                  <c:v>443850</c:v>
                </c:pt>
                <c:pt idx="293">
                  <c:v>445500</c:v>
                </c:pt>
                <c:pt idx="294">
                  <c:v>447150</c:v>
                </c:pt>
                <c:pt idx="295">
                  <c:v>448800</c:v>
                </c:pt>
                <c:pt idx="296">
                  <c:v>450450</c:v>
                </c:pt>
                <c:pt idx="297">
                  <c:v>452100</c:v>
                </c:pt>
                <c:pt idx="298">
                  <c:v>453750</c:v>
                </c:pt>
                <c:pt idx="299">
                  <c:v>455400</c:v>
                </c:pt>
                <c:pt idx="300">
                  <c:v>457050</c:v>
                </c:pt>
                <c:pt idx="301">
                  <c:v>458700</c:v>
                </c:pt>
                <c:pt idx="302">
                  <c:v>460350</c:v>
                </c:pt>
                <c:pt idx="303">
                  <c:v>462000</c:v>
                </c:pt>
                <c:pt idx="304">
                  <c:v>463650</c:v>
                </c:pt>
                <c:pt idx="305">
                  <c:v>465300</c:v>
                </c:pt>
                <c:pt idx="306">
                  <c:v>466950</c:v>
                </c:pt>
                <c:pt idx="307">
                  <c:v>468600</c:v>
                </c:pt>
                <c:pt idx="308">
                  <c:v>470250</c:v>
                </c:pt>
                <c:pt idx="309">
                  <c:v>471900</c:v>
                </c:pt>
                <c:pt idx="310">
                  <c:v>473550</c:v>
                </c:pt>
                <c:pt idx="311">
                  <c:v>475200</c:v>
                </c:pt>
                <c:pt idx="312">
                  <c:v>476850</c:v>
                </c:pt>
                <c:pt idx="313">
                  <c:v>478500</c:v>
                </c:pt>
                <c:pt idx="314">
                  <c:v>480150</c:v>
                </c:pt>
                <c:pt idx="315">
                  <c:v>481800</c:v>
                </c:pt>
                <c:pt idx="316">
                  <c:v>483450</c:v>
                </c:pt>
                <c:pt idx="317">
                  <c:v>485100</c:v>
                </c:pt>
                <c:pt idx="318">
                  <c:v>486750</c:v>
                </c:pt>
                <c:pt idx="319">
                  <c:v>488400</c:v>
                </c:pt>
                <c:pt idx="320">
                  <c:v>490050</c:v>
                </c:pt>
                <c:pt idx="321">
                  <c:v>491700</c:v>
                </c:pt>
                <c:pt idx="322">
                  <c:v>493350</c:v>
                </c:pt>
                <c:pt idx="323">
                  <c:v>495000</c:v>
                </c:pt>
                <c:pt idx="324">
                  <c:v>496650</c:v>
                </c:pt>
                <c:pt idx="325">
                  <c:v>498300</c:v>
                </c:pt>
                <c:pt idx="326">
                  <c:v>499950</c:v>
                </c:pt>
                <c:pt idx="327">
                  <c:v>501600</c:v>
                </c:pt>
                <c:pt idx="328">
                  <c:v>503250</c:v>
                </c:pt>
                <c:pt idx="329">
                  <c:v>504900</c:v>
                </c:pt>
                <c:pt idx="330">
                  <c:v>506550</c:v>
                </c:pt>
                <c:pt idx="331">
                  <c:v>508200</c:v>
                </c:pt>
                <c:pt idx="332">
                  <c:v>509850</c:v>
                </c:pt>
                <c:pt idx="333">
                  <c:v>511500</c:v>
                </c:pt>
                <c:pt idx="334">
                  <c:v>513150</c:v>
                </c:pt>
                <c:pt idx="335">
                  <c:v>514800</c:v>
                </c:pt>
                <c:pt idx="336">
                  <c:v>516450</c:v>
                </c:pt>
                <c:pt idx="337">
                  <c:v>518100</c:v>
                </c:pt>
                <c:pt idx="338">
                  <c:v>519750</c:v>
                </c:pt>
                <c:pt idx="339">
                  <c:v>521400</c:v>
                </c:pt>
                <c:pt idx="340">
                  <c:v>523050</c:v>
                </c:pt>
                <c:pt idx="341">
                  <c:v>524700</c:v>
                </c:pt>
                <c:pt idx="342">
                  <c:v>526350</c:v>
                </c:pt>
                <c:pt idx="343">
                  <c:v>528000</c:v>
                </c:pt>
                <c:pt idx="344">
                  <c:v>529650</c:v>
                </c:pt>
                <c:pt idx="345">
                  <c:v>531300</c:v>
                </c:pt>
                <c:pt idx="346">
                  <c:v>532950</c:v>
                </c:pt>
                <c:pt idx="347">
                  <c:v>534600</c:v>
                </c:pt>
                <c:pt idx="348">
                  <c:v>536250</c:v>
                </c:pt>
                <c:pt idx="349">
                  <c:v>537900</c:v>
                </c:pt>
                <c:pt idx="350">
                  <c:v>539550</c:v>
                </c:pt>
                <c:pt idx="351">
                  <c:v>541200</c:v>
                </c:pt>
                <c:pt idx="352">
                  <c:v>542850</c:v>
                </c:pt>
                <c:pt idx="353">
                  <c:v>544500</c:v>
                </c:pt>
                <c:pt idx="354">
                  <c:v>546150</c:v>
                </c:pt>
                <c:pt idx="355">
                  <c:v>547800</c:v>
                </c:pt>
                <c:pt idx="356">
                  <c:v>549450</c:v>
                </c:pt>
                <c:pt idx="357">
                  <c:v>551100</c:v>
                </c:pt>
                <c:pt idx="358">
                  <c:v>552750</c:v>
                </c:pt>
                <c:pt idx="359">
                  <c:v>554400</c:v>
                </c:pt>
                <c:pt idx="360">
                  <c:v>556050</c:v>
                </c:pt>
                <c:pt idx="361">
                  <c:v>557700</c:v>
                </c:pt>
                <c:pt idx="362">
                  <c:v>559350</c:v>
                </c:pt>
                <c:pt idx="363">
                  <c:v>561000</c:v>
                </c:pt>
                <c:pt idx="364">
                  <c:v>562650</c:v>
                </c:pt>
                <c:pt idx="365">
                  <c:v>564300</c:v>
                </c:pt>
                <c:pt idx="366">
                  <c:v>565950</c:v>
                </c:pt>
                <c:pt idx="367">
                  <c:v>567600</c:v>
                </c:pt>
                <c:pt idx="368">
                  <c:v>569250</c:v>
                </c:pt>
                <c:pt idx="369">
                  <c:v>570900</c:v>
                </c:pt>
                <c:pt idx="370">
                  <c:v>572550</c:v>
                </c:pt>
                <c:pt idx="371">
                  <c:v>574200</c:v>
                </c:pt>
                <c:pt idx="372">
                  <c:v>575850</c:v>
                </c:pt>
                <c:pt idx="373">
                  <c:v>577500</c:v>
                </c:pt>
                <c:pt idx="374">
                  <c:v>579150</c:v>
                </c:pt>
                <c:pt idx="375">
                  <c:v>580800</c:v>
                </c:pt>
                <c:pt idx="376">
                  <c:v>582450</c:v>
                </c:pt>
                <c:pt idx="377">
                  <c:v>584100</c:v>
                </c:pt>
                <c:pt idx="378">
                  <c:v>585750</c:v>
                </c:pt>
                <c:pt idx="379">
                  <c:v>587400</c:v>
                </c:pt>
                <c:pt idx="380">
                  <c:v>589050</c:v>
                </c:pt>
                <c:pt idx="381">
                  <c:v>590700</c:v>
                </c:pt>
                <c:pt idx="382">
                  <c:v>592350</c:v>
                </c:pt>
                <c:pt idx="383">
                  <c:v>594000</c:v>
                </c:pt>
                <c:pt idx="384">
                  <c:v>595650</c:v>
                </c:pt>
                <c:pt idx="385">
                  <c:v>597300</c:v>
                </c:pt>
                <c:pt idx="386">
                  <c:v>598950</c:v>
                </c:pt>
                <c:pt idx="387">
                  <c:v>600600</c:v>
                </c:pt>
                <c:pt idx="388">
                  <c:v>602250</c:v>
                </c:pt>
                <c:pt idx="389">
                  <c:v>603900</c:v>
                </c:pt>
                <c:pt idx="390">
                  <c:v>605550</c:v>
                </c:pt>
                <c:pt idx="391">
                  <c:v>607200</c:v>
                </c:pt>
                <c:pt idx="392">
                  <c:v>608850</c:v>
                </c:pt>
                <c:pt idx="393">
                  <c:v>610500</c:v>
                </c:pt>
                <c:pt idx="394">
                  <c:v>612150</c:v>
                </c:pt>
                <c:pt idx="395">
                  <c:v>613800</c:v>
                </c:pt>
                <c:pt idx="396">
                  <c:v>615450</c:v>
                </c:pt>
                <c:pt idx="397">
                  <c:v>617100</c:v>
                </c:pt>
                <c:pt idx="398">
                  <c:v>618750</c:v>
                </c:pt>
                <c:pt idx="399">
                  <c:v>620400</c:v>
                </c:pt>
                <c:pt idx="400">
                  <c:v>622050</c:v>
                </c:pt>
                <c:pt idx="401">
                  <c:v>623700</c:v>
                </c:pt>
                <c:pt idx="402">
                  <c:v>625350</c:v>
                </c:pt>
                <c:pt idx="403">
                  <c:v>627000</c:v>
                </c:pt>
                <c:pt idx="404">
                  <c:v>628650</c:v>
                </c:pt>
                <c:pt idx="405">
                  <c:v>630300</c:v>
                </c:pt>
                <c:pt idx="406">
                  <c:v>631950</c:v>
                </c:pt>
                <c:pt idx="407">
                  <c:v>633600</c:v>
                </c:pt>
                <c:pt idx="408">
                  <c:v>635250</c:v>
                </c:pt>
                <c:pt idx="409">
                  <c:v>636900</c:v>
                </c:pt>
                <c:pt idx="410">
                  <c:v>638550</c:v>
                </c:pt>
                <c:pt idx="411">
                  <c:v>640200</c:v>
                </c:pt>
                <c:pt idx="412">
                  <c:v>641850</c:v>
                </c:pt>
                <c:pt idx="413">
                  <c:v>643500</c:v>
                </c:pt>
                <c:pt idx="414">
                  <c:v>645150</c:v>
                </c:pt>
                <c:pt idx="415">
                  <c:v>646800</c:v>
                </c:pt>
                <c:pt idx="416">
                  <c:v>648450</c:v>
                </c:pt>
                <c:pt idx="417">
                  <c:v>650100</c:v>
                </c:pt>
                <c:pt idx="418">
                  <c:v>651750</c:v>
                </c:pt>
                <c:pt idx="419">
                  <c:v>653400</c:v>
                </c:pt>
                <c:pt idx="420">
                  <c:v>655050</c:v>
                </c:pt>
                <c:pt idx="421">
                  <c:v>656700</c:v>
                </c:pt>
                <c:pt idx="422">
                  <c:v>658350</c:v>
                </c:pt>
                <c:pt idx="423">
                  <c:v>660000</c:v>
                </c:pt>
                <c:pt idx="424">
                  <c:v>661650</c:v>
                </c:pt>
                <c:pt idx="425">
                  <c:v>663300</c:v>
                </c:pt>
                <c:pt idx="426">
                  <c:v>664950</c:v>
                </c:pt>
                <c:pt idx="427">
                  <c:v>666600</c:v>
                </c:pt>
                <c:pt idx="428">
                  <c:v>668250</c:v>
                </c:pt>
                <c:pt idx="429">
                  <c:v>669900</c:v>
                </c:pt>
                <c:pt idx="430">
                  <c:v>671550</c:v>
                </c:pt>
                <c:pt idx="431">
                  <c:v>673200</c:v>
                </c:pt>
                <c:pt idx="432">
                  <c:v>674850</c:v>
                </c:pt>
                <c:pt idx="433">
                  <c:v>676500</c:v>
                </c:pt>
                <c:pt idx="434">
                  <c:v>678150</c:v>
                </c:pt>
                <c:pt idx="435">
                  <c:v>679800</c:v>
                </c:pt>
                <c:pt idx="436">
                  <c:v>681450</c:v>
                </c:pt>
                <c:pt idx="437">
                  <c:v>683100</c:v>
                </c:pt>
                <c:pt idx="438">
                  <c:v>684750</c:v>
                </c:pt>
                <c:pt idx="439">
                  <c:v>686400</c:v>
                </c:pt>
                <c:pt idx="440">
                  <c:v>688050</c:v>
                </c:pt>
                <c:pt idx="441">
                  <c:v>689700</c:v>
                </c:pt>
                <c:pt idx="442">
                  <c:v>691350</c:v>
                </c:pt>
                <c:pt idx="443">
                  <c:v>693000</c:v>
                </c:pt>
                <c:pt idx="444">
                  <c:v>694650</c:v>
                </c:pt>
                <c:pt idx="445">
                  <c:v>696300</c:v>
                </c:pt>
                <c:pt idx="446">
                  <c:v>697950</c:v>
                </c:pt>
                <c:pt idx="447">
                  <c:v>699600</c:v>
                </c:pt>
                <c:pt idx="448">
                  <c:v>701250</c:v>
                </c:pt>
                <c:pt idx="449">
                  <c:v>702900</c:v>
                </c:pt>
                <c:pt idx="450">
                  <c:v>704550</c:v>
                </c:pt>
                <c:pt idx="451">
                  <c:v>706200</c:v>
                </c:pt>
                <c:pt idx="452">
                  <c:v>707850</c:v>
                </c:pt>
                <c:pt idx="453">
                  <c:v>709500</c:v>
                </c:pt>
                <c:pt idx="454">
                  <c:v>711150</c:v>
                </c:pt>
                <c:pt idx="455">
                  <c:v>712800</c:v>
                </c:pt>
                <c:pt idx="456">
                  <c:v>714450</c:v>
                </c:pt>
                <c:pt idx="457">
                  <c:v>716100</c:v>
                </c:pt>
                <c:pt idx="458">
                  <c:v>717750</c:v>
                </c:pt>
                <c:pt idx="459">
                  <c:v>719400</c:v>
                </c:pt>
                <c:pt idx="460">
                  <c:v>721050</c:v>
                </c:pt>
                <c:pt idx="461">
                  <c:v>722700</c:v>
                </c:pt>
                <c:pt idx="462">
                  <c:v>724350</c:v>
                </c:pt>
                <c:pt idx="463">
                  <c:v>726000</c:v>
                </c:pt>
                <c:pt idx="464">
                  <c:v>727650</c:v>
                </c:pt>
                <c:pt idx="465">
                  <c:v>729300</c:v>
                </c:pt>
                <c:pt idx="466">
                  <c:v>730950</c:v>
                </c:pt>
                <c:pt idx="467">
                  <c:v>732600</c:v>
                </c:pt>
                <c:pt idx="468">
                  <c:v>734250</c:v>
                </c:pt>
                <c:pt idx="469">
                  <c:v>735900</c:v>
                </c:pt>
                <c:pt idx="470">
                  <c:v>737550</c:v>
                </c:pt>
                <c:pt idx="471">
                  <c:v>739200</c:v>
                </c:pt>
                <c:pt idx="472">
                  <c:v>740850</c:v>
                </c:pt>
                <c:pt idx="473">
                  <c:v>742500</c:v>
                </c:pt>
                <c:pt idx="474">
                  <c:v>744150</c:v>
                </c:pt>
                <c:pt idx="475">
                  <c:v>745800</c:v>
                </c:pt>
                <c:pt idx="476">
                  <c:v>747450</c:v>
                </c:pt>
                <c:pt idx="477">
                  <c:v>749100</c:v>
                </c:pt>
                <c:pt idx="478">
                  <c:v>750750</c:v>
                </c:pt>
                <c:pt idx="479">
                  <c:v>752400</c:v>
                </c:pt>
                <c:pt idx="480">
                  <c:v>754050</c:v>
                </c:pt>
              </c:numCache>
            </c:numRef>
          </c:val>
          <c:smooth val="0"/>
          <c:extLst>
            <c:ext xmlns:c16="http://schemas.microsoft.com/office/drawing/2014/chart" uri="{C3380CC4-5D6E-409C-BE32-E72D297353CC}">
              <c16:uniqueId val="{00000000-D930-4287-930E-EBD01B216F04}"/>
            </c:ext>
          </c:extLst>
        </c:ser>
        <c:ser>
          <c:idx val="1"/>
          <c:order val="1"/>
          <c:tx>
            <c:strRef>
              <c:f>Sheet1!$C$1</c:f>
              <c:strCache>
                <c:ptCount val="1"/>
                <c:pt idx="0">
                  <c:v>Column2</c:v>
                </c:pt>
              </c:strCache>
            </c:strRef>
          </c:tx>
          <c:spPr>
            <a:ln w="25400">
              <a:solidFill>
                <a:srgbClr val="94842B"/>
              </a:solidFill>
            </a:ln>
          </c:spPr>
          <c:marker>
            <c:symbol val="none"/>
          </c:marker>
          <c:cat>
            <c:numRef>
              <c:f>Sheet1!$A$2:$A$482</c:f>
              <c:numCache>
                <c:formatCode>General</c:formatCode>
                <c:ptCount val="481"/>
                <c:pt idx="0">
                  <c:v>60</c:v>
                </c:pt>
                <c:pt idx="12">
                  <c:v>61</c:v>
                </c:pt>
                <c:pt idx="24">
                  <c:v>62</c:v>
                </c:pt>
                <c:pt idx="36">
                  <c:v>63</c:v>
                </c:pt>
                <c:pt idx="48">
                  <c:v>64</c:v>
                </c:pt>
                <c:pt idx="60">
                  <c:v>65</c:v>
                </c:pt>
                <c:pt idx="72">
                  <c:v>66</c:v>
                </c:pt>
                <c:pt idx="84">
                  <c:v>67</c:v>
                </c:pt>
                <c:pt idx="96">
                  <c:v>68</c:v>
                </c:pt>
                <c:pt idx="108">
                  <c:v>69</c:v>
                </c:pt>
                <c:pt idx="120">
                  <c:v>70</c:v>
                </c:pt>
                <c:pt idx="132">
                  <c:v>71</c:v>
                </c:pt>
                <c:pt idx="144">
                  <c:v>72</c:v>
                </c:pt>
                <c:pt idx="156">
                  <c:v>73</c:v>
                </c:pt>
                <c:pt idx="168">
                  <c:v>74</c:v>
                </c:pt>
                <c:pt idx="180">
                  <c:v>75</c:v>
                </c:pt>
                <c:pt idx="192">
                  <c:v>76</c:v>
                </c:pt>
                <c:pt idx="204">
                  <c:v>77</c:v>
                </c:pt>
                <c:pt idx="216">
                  <c:v>78</c:v>
                </c:pt>
                <c:pt idx="228">
                  <c:v>79</c:v>
                </c:pt>
                <c:pt idx="240">
                  <c:v>80</c:v>
                </c:pt>
                <c:pt idx="252">
                  <c:v>81</c:v>
                </c:pt>
                <c:pt idx="264">
                  <c:v>82</c:v>
                </c:pt>
                <c:pt idx="276">
                  <c:v>83</c:v>
                </c:pt>
                <c:pt idx="288">
                  <c:v>84</c:v>
                </c:pt>
                <c:pt idx="300">
                  <c:v>85</c:v>
                </c:pt>
                <c:pt idx="312">
                  <c:v>86</c:v>
                </c:pt>
                <c:pt idx="324">
                  <c:v>87</c:v>
                </c:pt>
                <c:pt idx="336">
                  <c:v>88</c:v>
                </c:pt>
                <c:pt idx="348">
                  <c:v>89</c:v>
                </c:pt>
                <c:pt idx="360">
                  <c:v>90</c:v>
                </c:pt>
                <c:pt idx="372">
                  <c:v>91</c:v>
                </c:pt>
                <c:pt idx="384">
                  <c:v>92</c:v>
                </c:pt>
                <c:pt idx="396">
                  <c:v>93</c:v>
                </c:pt>
                <c:pt idx="408">
                  <c:v>94</c:v>
                </c:pt>
                <c:pt idx="420">
                  <c:v>95</c:v>
                </c:pt>
                <c:pt idx="432">
                  <c:v>96</c:v>
                </c:pt>
                <c:pt idx="444">
                  <c:v>97</c:v>
                </c:pt>
                <c:pt idx="456">
                  <c:v>98</c:v>
                </c:pt>
                <c:pt idx="468">
                  <c:v>99</c:v>
                </c:pt>
                <c:pt idx="480">
                  <c:v>100</c:v>
                </c:pt>
              </c:numCache>
            </c:numRef>
          </c:cat>
          <c:val>
            <c:numRef>
              <c:f>Sheet1!$C$2:$C$482</c:f>
              <c:numCache>
                <c:formatCode>General</c:formatCode>
                <c:ptCount val="481"/>
                <c:pt idx="71">
                  <c:v>0</c:v>
                </c:pt>
                <c:pt idx="72">
                  <c:v>2200</c:v>
                </c:pt>
                <c:pt idx="73">
                  <c:v>4400</c:v>
                </c:pt>
                <c:pt idx="74">
                  <c:v>6600</c:v>
                </c:pt>
                <c:pt idx="75">
                  <c:v>8800</c:v>
                </c:pt>
                <c:pt idx="76">
                  <c:v>11000</c:v>
                </c:pt>
                <c:pt idx="77">
                  <c:v>13200</c:v>
                </c:pt>
                <c:pt idx="78">
                  <c:v>15400</c:v>
                </c:pt>
                <c:pt idx="79">
                  <c:v>17600</c:v>
                </c:pt>
                <c:pt idx="80">
                  <c:v>19800</c:v>
                </c:pt>
                <c:pt idx="81">
                  <c:v>22000</c:v>
                </c:pt>
                <c:pt idx="82">
                  <c:v>24200</c:v>
                </c:pt>
                <c:pt idx="83">
                  <c:v>26400</c:v>
                </c:pt>
                <c:pt idx="84">
                  <c:v>28600</c:v>
                </c:pt>
                <c:pt idx="85">
                  <c:v>30800</c:v>
                </c:pt>
                <c:pt idx="86">
                  <c:v>33000</c:v>
                </c:pt>
                <c:pt idx="87">
                  <c:v>35200</c:v>
                </c:pt>
                <c:pt idx="88">
                  <c:v>37400</c:v>
                </c:pt>
                <c:pt idx="89">
                  <c:v>39600</c:v>
                </c:pt>
                <c:pt idx="90">
                  <c:v>41800</c:v>
                </c:pt>
                <c:pt idx="91">
                  <c:v>44000</c:v>
                </c:pt>
                <c:pt idx="92">
                  <c:v>46200</c:v>
                </c:pt>
                <c:pt idx="93">
                  <c:v>48400</c:v>
                </c:pt>
                <c:pt idx="94">
                  <c:v>50600</c:v>
                </c:pt>
                <c:pt idx="95">
                  <c:v>52800</c:v>
                </c:pt>
                <c:pt idx="96">
                  <c:v>55000</c:v>
                </c:pt>
                <c:pt idx="97">
                  <c:v>57200</c:v>
                </c:pt>
                <c:pt idx="98">
                  <c:v>59400</c:v>
                </c:pt>
                <c:pt idx="99">
                  <c:v>61600</c:v>
                </c:pt>
                <c:pt idx="100">
                  <c:v>63800</c:v>
                </c:pt>
                <c:pt idx="101">
                  <c:v>66000</c:v>
                </c:pt>
                <c:pt idx="102">
                  <c:v>68200</c:v>
                </c:pt>
                <c:pt idx="103">
                  <c:v>70400</c:v>
                </c:pt>
                <c:pt idx="104">
                  <c:v>72600</c:v>
                </c:pt>
                <c:pt idx="105">
                  <c:v>74800</c:v>
                </c:pt>
                <c:pt idx="106">
                  <c:v>77000</c:v>
                </c:pt>
                <c:pt idx="107">
                  <c:v>79200</c:v>
                </c:pt>
                <c:pt idx="108">
                  <c:v>81400</c:v>
                </c:pt>
                <c:pt idx="109">
                  <c:v>83600</c:v>
                </c:pt>
                <c:pt idx="110">
                  <c:v>85800</c:v>
                </c:pt>
                <c:pt idx="111">
                  <c:v>88000</c:v>
                </c:pt>
                <c:pt idx="112">
                  <c:v>90200</c:v>
                </c:pt>
                <c:pt idx="113">
                  <c:v>92400</c:v>
                </c:pt>
                <c:pt idx="114">
                  <c:v>94600</c:v>
                </c:pt>
                <c:pt idx="115">
                  <c:v>96800</c:v>
                </c:pt>
                <c:pt idx="116">
                  <c:v>99000</c:v>
                </c:pt>
                <c:pt idx="117">
                  <c:v>101200</c:v>
                </c:pt>
                <c:pt idx="118">
                  <c:v>103400</c:v>
                </c:pt>
                <c:pt idx="119">
                  <c:v>105600</c:v>
                </c:pt>
                <c:pt idx="120">
                  <c:v>107800</c:v>
                </c:pt>
                <c:pt idx="121">
                  <c:v>110000</c:v>
                </c:pt>
                <c:pt idx="122">
                  <c:v>112200</c:v>
                </c:pt>
                <c:pt idx="123">
                  <c:v>114400</c:v>
                </c:pt>
                <c:pt idx="124">
                  <c:v>116600</c:v>
                </c:pt>
                <c:pt idx="125">
                  <c:v>118800</c:v>
                </c:pt>
                <c:pt idx="126">
                  <c:v>121000</c:v>
                </c:pt>
                <c:pt idx="127">
                  <c:v>123200</c:v>
                </c:pt>
                <c:pt idx="128">
                  <c:v>125400</c:v>
                </c:pt>
                <c:pt idx="129">
                  <c:v>127600</c:v>
                </c:pt>
                <c:pt idx="130">
                  <c:v>129800</c:v>
                </c:pt>
                <c:pt idx="131">
                  <c:v>132000</c:v>
                </c:pt>
                <c:pt idx="132">
                  <c:v>134200</c:v>
                </c:pt>
                <c:pt idx="133">
                  <c:v>136400</c:v>
                </c:pt>
                <c:pt idx="134">
                  <c:v>138600</c:v>
                </c:pt>
                <c:pt idx="135">
                  <c:v>140800</c:v>
                </c:pt>
                <c:pt idx="136">
                  <c:v>143000</c:v>
                </c:pt>
                <c:pt idx="137">
                  <c:v>145200</c:v>
                </c:pt>
                <c:pt idx="138">
                  <c:v>147400</c:v>
                </c:pt>
                <c:pt idx="139">
                  <c:v>149600</c:v>
                </c:pt>
                <c:pt idx="140">
                  <c:v>151800</c:v>
                </c:pt>
                <c:pt idx="141">
                  <c:v>154000</c:v>
                </c:pt>
                <c:pt idx="142">
                  <c:v>156200</c:v>
                </c:pt>
                <c:pt idx="143">
                  <c:v>158400</c:v>
                </c:pt>
                <c:pt idx="144">
                  <c:v>160600</c:v>
                </c:pt>
                <c:pt idx="145">
                  <c:v>162800</c:v>
                </c:pt>
                <c:pt idx="146">
                  <c:v>165000</c:v>
                </c:pt>
                <c:pt idx="147">
                  <c:v>167200</c:v>
                </c:pt>
                <c:pt idx="148">
                  <c:v>169400</c:v>
                </c:pt>
                <c:pt idx="149">
                  <c:v>171600</c:v>
                </c:pt>
                <c:pt idx="150">
                  <c:v>173800</c:v>
                </c:pt>
                <c:pt idx="151">
                  <c:v>176000</c:v>
                </c:pt>
                <c:pt idx="152">
                  <c:v>178200</c:v>
                </c:pt>
                <c:pt idx="153">
                  <c:v>180400</c:v>
                </c:pt>
                <c:pt idx="154">
                  <c:v>182600</c:v>
                </c:pt>
                <c:pt idx="155">
                  <c:v>184800</c:v>
                </c:pt>
                <c:pt idx="156">
                  <c:v>187000</c:v>
                </c:pt>
                <c:pt idx="157">
                  <c:v>189200</c:v>
                </c:pt>
                <c:pt idx="158">
                  <c:v>191400</c:v>
                </c:pt>
                <c:pt idx="159">
                  <c:v>193600</c:v>
                </c:pt>
                <c:pt idx="160">
                  <c:v>195800</c:v>
                </c:pt>
                <c:pt idx="161">
                  <c:v>198000</c:v>
                </c:pt>
                <c:pt idx="162">
                  <c:v>200200</c:v>
                </c:pt>
                <c:pt idx="163">
                  <c:v>202400</c:v>
                </c:pt>
                <c:pt idx="164">
                  <c:v>204600</c:v>
                </c:pt>
                <c:pt idx="165">
                  <c:v>206800</c:v>
                </c:pt>
                <c:pt idx="166">
                  <c:v>209000</c:v>
                </c:pt>
                <c:pt idx="167">
                  <c:v>211200</c:v>
                </c:pt>
                <c:pt idx="168">
                  <c:v>213400</c:v>
                </c:pt>
                <c:pt idx="169">
                  <c:v>215600</c:v>
                </c:pt>
                <c:pt idx="170">
                  <c:v>217800</c:v>
                </c:pt>
                <c:pt idx="171">
                  <c:v>220000</c:v>
                </c:pt>
                <c:pt idx="172">
                  <c:v>222200</c:v>
                </c:pt>
                <c:pt idx="173">
                  <c:v>224400</c:v>
                </c:pt>
                <c:pt idx="174">
                  <c:v>226600</c:v>
                </c:pt>
                <c:pt idx="175">
                  <c:v>228800</c:v>
                </c:pt>
                <c:pt idx="176">
                  <c:v>231000</c:v>
                </c:pt>
                <c:pt idx="177">
                  <c:v>233200</c:v>
                </c:pt>
                <c:pt idx="178">
                  <c:v>235400</c:v>
                </c:pt>
                <c:pt idx="179">
                  <c:v>237600</c:v>
                </c:pt>
                <c:pt idx="180">
                  <c:v>239800</c:v>
                </c:pt>
                <c:pt idx="181">
                  <c:v>242000</c:v>
                </c:pt>
                <c:pt idx="182">
                  <c:v>244200</c:v>
                </c:pt>
                <c:pt idx="183">
                  <c:v>246400</c:v>
                </c:pt>
                <c:pt idx="184">
                  <c:v>248600</c:v>
                </c:pt>
                <c:pt idx="185">
                  <c:v>250800</c:v>
                </c:pt>
                <c:pt idx="186">
                  <c:v>253000</c:v>
                </c:pt>
                <c:pt idx="187">
                  <c:v>255200</c:v>
                </c:pt>
                <c:pt idx="188">
                  <c:v>257400</c:v>
                </c:pt>
                <c:pt idx="189">
                  <c:v>259600</c:v>
                </c:pt>
                <c:pt idx="190">
                  <c:v>261800</c:v>
                </c:pt>
                <c:pt idx="191">
                  <c:v>264000</c:v>
                </c:pt>
                <c:pt idx="192">
                  <c:v>266200</c:v>
                </c:pt>
                <c:pt idx="193">
                  <c:v>268400</c:v>
                </c:pt>
                <c:pt idx="194">
                  <c:v>270600</c:v>
                </c:pt>
                <c:pt idx="195">
                  <c:v>272800</c:v>
                </c:pt>
                <c:pt idx="196">
                  <c:v>275000</c:v>
                </c:pt>
                <c:pt idx="197">
                  <c:v>277200</c:v>
                </c:pt>
                <c:pt idx="198">
                  <c:v>279400</c:v>
                </c:pt>
                <c:pt idx="199">
                  <c:v>281600</c:v>
                </c:pt>
                <c:pt idx="200">
                  <c:v>283800</c:v>
                </c:pt>
                <c:pt idx="201">
                  <c:v>286000</c:v>
                </c:pt>
                <c:pt idx="202">
                  <c:v>288200</c:v>
                </c:pt>
                <c:pt idx="203">
                  <c:v>290400</c:v>
                </c:pt>
                <c:pt idx="204">
                  <c:v>292600</c:v>
                </c:pt>
                <c:pt idx="205">
                  <c:v>294800</c:v>
                </c:pt>
                <c:pt idx="206">
                  <c:v>297000</c:v>
                </c:pt>
                <c:pt idx="207">
                  <c:v>299200</c:v>
                </c:pt>
                <c:pt idx="208">
                  <c:v>301400</c:v>
                </c:pt>
                <c:pt idx="209">
                  <c:v>303600</c:v>
                </c:pt>
                <c:pt idx="210">
                  <c:v>305800</c:v>
                </c:pt>
                <c:pt idx="211">
                  <c:v>308000</c:v>
                </c:pt>
                <c:pt idx="212">
                  <c:v>310200</c:v>
                </c:pt>
                <c:pt idx="213">
                  <c:v>312400</c:v>
                </c:pt>
                <c:pt idx="214">
                  <c:v>314600</c:v>
                </c:pt>
                <c:pt idx="215">
                  <c:v>316800</c:v>
                </c:pt>
                <c:pt idx="216">
                  <c:v>319000</c:v>
                </c:pt>
                <c:pt idx="217">
                  <c:v>321200</c:v>
                </c:pt>
                <c:pt idx="218">
                  <c:v>323400</c:v>
                </c:pt>
                <c:pt idx="219">
                  <c:v>325600</c:v>
                </c:pt>
                <c:pt idx="220">
                  <c:v>327800</c:v>
                </c:pt>
                <c:pt idx="221">
                  <c:v>330000</c:v>
                </c:pt>
                <c:pt idx="222">
                  <c:v>332200</c:v>
                </c:pt>
                <c:pt idx="223">
                  <c:v>334400</c:v>
                </c:pt>
                <c:pt idx="224">
                  <c:v>336600</c:v>
                </c:pt>
                <c:pt idx="225">
                  <c:v>338800</c:v>
                </c:pt>
                <c:pt idx="226">
                  <c:v>341000</c:v>
                </c:pt>
                <c:pt idx="227">
                  <c:v>343200</c:v>
                </c:pt>
                <c:pt idx="228">
                  <c:v>345400</c:v>
                </c:pt>
                <c:pt idx="229">
                  <c:v>347600</c:v>
                </c:pt>
                <c:pt idx="230">
                  <c:v>349800</c:v>
                </c:pt>
                <c:pt idx="231">
                  <c:v>352000</c:v>
                </c:pt>
                <c:pt idx="232">
                  <c:v>354200</c:v>
                </c:pt>
                <c:pt idx="233">
                  <c:v>356400</c:v>
                </c:pt>
                <c:pt idx="234">
                  <c:v>358600</c:v>
                </c:pt>
                <c:pt idx="235">
                  <c:v>360800</c:v>
                </c:pt>
                <c:pt idx="236">
                  <c:v>363000</c:v>
                </c:pt>
                <c:pt idx="237">
                  <c:v>365200</c:v>
                </c:pt>
                <c:pt idx="238">
                  <c:v>367400</c:v>
                </c:pt>
                <c:pt idx="239">
                  <c:v>369600</c:v>
                </c:pt>
                <c:pt idx="240">
                  <c:v>371800</c:v>
                </c:pt>
                <c:pt idx="241">
                  <c:v>374000</c:v>
                </c:pt>
                <c:pt idx="242">
                  <c:v>376200</c:v>
                </c:pt>
                <c:pt idx="243">
                  <c:v>378400</c:v>
                </c:pt>
                <c:pt idx="244">
                  <c:v>380600</c:v>
                </c:pt>
                <c:pt idx="245">
                  <c:v>382800</c:v>
                </c:pt>
                <c:pt idx="246">
                  <c:v>385000</c:v>
                </c:pt>
                <c:pt idx="247">
                  <c:v>387200</c:v>
                </c:pt>
                <c:pt idx="248">
                  <c:v>389400</c:v>
                </c:pt>
                <c:pt idx="249">
                  <c:v>391600</c:v>
                </c:pt>
                <c:pt idx="250">
                  <c:v>393800</c:v>
                </c:pt>
                <c:pt idx="251">
                  <c:v>396000</c:v>
                </c:pt>
                <c:pt idx="252">
                  <c:v>398200</c:v>
                </c:pt>
                <c:pt idx="253">
                  <c:v>400400</c:v>
                </c:pt>
                <c:pt idx="254">
                  <c:v>402600</c:v>
                </c:pt>
                <c:pt idx="255">
                  <c:v>404800</c:v>
                </c:pt>
                <c:pt idx="256">
                  <c:v>407000</c:v>
                </c:pt>
                <c:pt idx="257">
                  <c:v>409200</c:v>
                </c:pt>
                <c:pt idx="258">
                  <c:v>411400</c:v>
                </c:pt>
                <c:pt idx="259">
                  <c:v>413600</c:v>
                </c:pt>
                <c:pt idx="260">
                  <c:v>415800</c:v>
                </c:pt>
                <c:pt idx="261">
                  <c:v>418000</c:v>
                </c:pt>
                <c:pt idx="262">
                  <c:v>420200</c:v>
                </c:pt>
                <c:pt idx="263">
                  <c:v>422400</c:v>
                </c:pt>
                <c:pt idx="264">
                  <c:v>424600</c:v>
                </c:pt>
                <c:pt idx="265">
                  <c:v>426800</c:v>
                </c:pt>
                <c:pt idx="266">
                  <c:v>429000</c:v>
                </c:pt>
                <c:pt idx="267">
                  <c:v>431200</c:v>
                </c:pt>
                <c:pt idx="268">
                  <c:v>433400</c:v>
                </c:pt>
                <c:pt idx="269">
                  <c:v>435600</c:v>
                </c:pt>
                <c:pt idx="270">
                  <c:v>437800</c:v>
                </c:pt>
                <c:pt idx="271">
                  <c:v>440000</c:v>
                </c:pt>
                <c:pt idx="272">
                  <c:v>442200</c:v>
                </c:pt>
                <c:pt idx="273">
                  <c:v>444400</c:v>
                </c:pt>
                <c:pt idx="274">
                  <c:v>446600</c:v>
                </c:pt>
                <c:pt idx="275">
                  <c:v>448800</c:v>
                </c:pt>
                <c:pt idx="276">
                  <c:v>451000</c:v>
                </c:pt>
                <c:pt idx="277">
                  <c:v>453200</c:v>
                </c:pt>
                <c:pt idx="278">
                  <c:v>455400</c:v>
                </c:pt>
                <c:pt idx="279">
                  <c:v>457600</c:v>
                </c:pt>
                <c:pt idx="280">
                  <c:v>459800</c:v>
                </c:pt>
                <c:pt idx="281">
                  <c:v>462000</c:v>
                </c:pt>
                <c:pt idx="282">
                  <c:v>464200</c:v>
                </c:pt>
                <c:pt idx="283">
                  <c:v>466400</c:v>
                </c:pt>
                <c:pt idx="284">
                  <c:v>468600</c:v>
                </c:pt>
                <c:pt idx="285">
                  <c:v>470800</c:v>
                </c:pt>
                <c:pt idx="286">
                  <c:v>473000</c:v>
                </c:pt>
                <c:pt idx="287">
                  <c:v>475200</c:v>
                </c:pt>
                <c:pt idx="288">
                  <c:v>477400</c:v>
                </c:pt>
                <c:pt idx="289">
                  <c:v>479600</c:v>
                </c:pt>
                <c:pt idx="290">
                  <c:v>481800</c:v>
                </c:pt>
                <c:pt idx="291">
                  <c:v>484000</c:v>
                </c:pt>
                <c:pt idx="292">
                  <c:v>486200</c:v>
                </c:pt>
                <c:pt idx="293">
                  <c:v>488400</c:v>
                </c:pt>
                <c:pt idx="294">
                  <c:v>490600</c:v>
                </c:pt>
                <c:pt idx="295">
                  <c:v>492800</c:v>
                </c:pt>
                <c:pt idx="296">
                  <c:v>495000</c:v>
                </c:pt>
                <c:pt idx="297">
                  <c:v>497200</c:v>
                </c:pt>
                <c:pt idx="298">
                  <c:v>499400</c:v>
                </c:pt>
                <c:pt idx="299">
                  <c:v>501600</c:v>
                </c:pt>
                <c:pt idx="300">
                  <c:v>503800</c:v>
                </c:pt>
                <c:pt idx="301">
                  <c:v>506000</c:v>
                </c:pt>
                <c:pt idx="302">
                  <c:v>508200</c:v>
                </c:pt>
                <c:pt idx="303">
                  <c:v>510400</c:v>
                </c:pt>
                <c:pt idx="304">
                  <c:v>512600</c:v>
                </c:pt>
                <c:pt idx="305">
                  <c:v>514800</c:v>
                </c:pt>
                <c:pt idx="306">
                  <c:v>517000</c:v>
                </c:pt>
                <c:pt idx="307">
                  <c:v>519200</c:v>
                </c:pt>
                <c:pt idx="308">
                  <c:v>521400</c:v>
                </c:pt>
                <c:pt idx="309">
                  <c:v>523600</c:v>
                </c:pt>
                <c:pt idx="310">
                  <c:v>525800</c:v>
                </c:pt>
                <c:pt idx="311">
                  <c:v>528000</c:v>
                </c:pt>
                <c:pt idx="312">
                  <c:v>530200</c:v>
                </c:pt>
                <c:pt idx="313">
                  <c:v>532400</c:v>
                </c:pt>
                <c:pt idx="314">
                  <c:v>534600</c:v>
                </c:pt>
                <c:pt idx="315">
                  <c:v>536800</c:v>
                </c:pt>
                <c:pt idx="316">
                  <c:v>539000</c:v>
                </c:pt>
                <c:pt idx="317">
                  <c:v>541200</c:v>
                </c:pt>
                <c:pt idx="318">
                  <c:v>543400</c:v>
                </c:pt>
                <c:pt idx="319">
                  <c:v>545600</c:v>
                </c:pt>
                <c:pt idx="320">
                  <c:v>547800</c:v>
                </c:pt>
                <c:pt idx="321">
                  <c:v>550000</c:v>
                </c:pt>
                <c:pt idx="322">
                  <c:v>552200</c:v>
                </c:pt>
                <c:pt idx="323">
                  <c:v>554400</c:v>
                </c:pt>
                <c:pt idx="324">
                  <c:v>556600</c:v>
                </c:pt>
                <c:pt idx="325">
                  <c:v>558800</c:v>
                </c:pt>
                <c:pt idx="326">
                  <c:v>561000</c:v>
                </c:pt>
                <c:pt idx="327">
                  <c:v>563200</c:v>
                </c:pt>
                <c:pt idx="328">
                  <c:v>565400</c:v>
                </c:pt>
                <c:pt idx="329">
                  <c:v>567600</c:v>
                </c:pt>
                <c:pt idx="330">
                  <c:v>569800</c:v>
                </c:pt>
                <c:pt idx="331">
                  <c:v>572000</c:v>
                </c:pt>
                <c:pt idx="332">
                  <c:v>574200</c:v>
                </c:pt>
                <c:pt idx="333">
                  <c:v>576400</c:v>
                </c:pt>
                <c:pt idx="334">
                  <c:v>578600</c:v>
                </c:pt>
                <c:pt idx="335">
                  <c:v>580800</c:v>
                </c:pt>
                <c:pt idx="336">
                  <c:v>583000</c:v>
                </c:pt>
                <c:pt idx="337">
                  <c:v>585200</c:v>
                </c:pt>
                <c:pt idx="338">
                  <c:v>587400</c:v>
                </c:pt>
                <c:pt idx="339">
                  <c:v>589600</c:v>
                </c:pt>
                <c:pt idx="340">
                  <c:v>591800</c:v>
                </c:pt>
                <c:pt idx="341">
                  <c:v>594000</c:v>
                </c:pt>
                <c:pt idx="342">
                  <c:v>596200</c:v>
                </c:pt>
                <c:pt idx="343">
                  <c:v>598400</c:v>
                </c:pt>
                <c:pt idx="344">
                  <c:v>600600</c:v>
                </c:pt>
                <c:pt idx="345">
                  <c:v>602800</c:v>
                </c:pt>
                <c:pt idx="346">
                  <c:v>605000</c:v>
                </c:pt>
                <c:pt idx="347">
                  <c:v>607200</c:v>
                </c:pt>
                <c:pt idx="348">
                  <c:v>609400</c:v>
                </c:pt>
                <c:pt idx="349">
                  <c:v>611600</c:v>
                </c:pt>
                <c:pt idx="350">
                  <c:v>613800</c:v>
                </c:pt>
                <c:pt idx="351">
                  <c:v>616000</c:v>
                </c:pt>
                <c:pt idx="352">
                  <c:v>618200</c:v>
                </c:pt>
                <c:pt idx="353">
                  <c:v>620400</c:v>
                </c:pt>
                <c:pt idx="354">
                  <c:v>622600</c:v>
                </c:pt>
                <c:pt idx="355">
                  <c:v>624800</c:v>
                </c:pt>
                <c:pt idx="356">
                  <c:v>627000</c:v>
                </c:pt>
                <c:pt idx="357">
                  <c:v>629200</c:v>
                </c:pt>
                <c:pt idx="358">
                  <c:v>631400</c:v>
                </c:pt>
                <c:pt idx="359">
                  <c:v>633600</c:v>
                </c:pt>
                <c:pt idx="360">
                  <c:v>635800</c:v>
                </c:pt>
                <c:pt idx="361">
                  <c:v>638000</c:v>
                </c:pt>
                <c:pt idx="362">
                  <c:v>640200</c:v>
                </c:pt>
                <c:pt idx="363">
                  <c:v>642400</c:v>
                </c:pt>
                <c:pt idx="364">
                  <c:v>644600</c:v>
                </c:pt>
                <c:pt idx="365">
                  <c:v>646800</c:v>
                </c:pt>
                <c:pt idx="366">
                  <c:v>649000</c:v>
                </c:pt>
                <c:pt idx="367">
                  <c:v>651200</c:v>
                </c:pt>
                <c:pt idx="368">
                  <c:v>653400</c:v>
                </c:pt>
                <c:pt idx="369">
                  <c:v>655600</c:v>
                </c:pt>
                <c:pt idx="370">
                  <c:v>657800</c:v>
                </c:pt>
                <c:pt idx="371">
                  <c:v>660000</c:v>
                </c:pt>
                <c:pt idx="372">
                  <c:v>662200</c:v>
                </c:pt>
                <c:pt idx="373">
                  <c:v>664400</c:v>
                </c:pt>
                <c:pt idx="374">
                  <c:v>666600</c:v>
                </c:pt>
                <c:pt idx="375">
                  <c:v>668800</c:v>
                </c:pt>
                <c:pt idx="376">
                  <c:v>671000</c:v>
                </c:pt>
                <c:pt idx="377">
                  <c:v>673200</c:v>
                </c:pt>
                <c:pt idx="378">
                  <c:v>675400</c:v>
                </c:pt>
                <c:pt idx="379">
                  <c:v>677600</c:v>
                </c:pt>
                <c:pt idx="380">
                  <c:v>679800</c:v>
                </c:pt>
                <c:pt idx="381">
                  <c:v>682000</c:v>
                </c:pt>
                <c:pt idx="382">
                  <c:v>684200</c:v>
                </c:pt>
                <c:pt idx="383">
                  <c:v>686400</c:v>
                </c:pt>
                <c:pt idx="384">
                  <c:v>688600</c:v>
                </c:pt>
                <c:pt idx="385">
                  <c:v>690800</c:v>
                </c:pt>
                <c:pt idx="386">
                  <c:v>693000</c:v>
                </c:pt>
                <c:pt idx="387">
                  <c:v>695200</c:v>
                </c:pt>
                <c:pt idx="388">
                  <c:v>697400</c:v>
                </c:pt>
                <c:pt idx="389">
                  <c:v>699600</c:v>
                </c:pt>
                <c:pt idx="390">
                  <c:v>701800</c:v>
                </c:pt>
                <c:pt idx="391">
                  <c:v>704000</c:v>
                </c:pt>
                <c:pt idx="392">
                  <c:v>706200</c:v>
                </c:pt>
                <c:pt idx="393">
                  <c:v>708400</c:v>
                </c:pt>
                <c:pt idx="394">
                  <c:v>710600</c:v>
                </c:pt>
                <c:pt idx="395">
                  <c:v>712800</c:v>
                </c:pt>
                <c:pt idx="396">
                  <c:v>715000</c:v>
                </c:pt>
                <c:pt idx="397">
                  <c:v>717200</c:v>
                </c:pt>
                <c:pt idx="398">
                  <c:v>719400</c:v>
                </c:pt>
                <c:pt idx="399">
                  <c:v>721600</c:v>
                </c:pt>
                <c:pt idx="400">
                  <c:v>723800</c:v>
                </c:pt>
                <c:pt idx="401">
                  <c:v>726000</c:v>
                </c:pt>
                <c:pt idx="402">
                  <c:v>728200</c:v>
                </c:pt>
                <c:pt idx="403">
                  <c:v>730400</c:v>
                </c:pt>
                <c:pt idx="404">
                  <c:v>732600</c:v>
                </c:pt>
                <c:pt idx="405">
                  <c:v>734800</c:v>
                </c:pt>
                <c:pt idx="406">
                  <c:v>737000</c:v>
                </c:pt>
                <c:pt idx="407">
                  <c:v>739200</c:v>
                </c:pt>
                <c:pt idx="408">
                  <c:v>741400</c:v>
                </c:pt>
                <c:pt idx="409">
                  <c:v>743600</c:v>
                </c:pt>
                <c:pt idx="410">
                  <c:v>745800</c:v>
                </c:pt>
                <c:pt idx="411">
                  <c:v>748000</c:v>
                </c:pt>
                <c:pt idx="412">
                  <c:v>750200</c:v>
                </c:pt>
                <c:pt idx="413">
                  <c:v>752400</c:v>
                </c:pt>
                <c:pt idx="414">
                  <c:v>754600</c:v>
                </c:pt>
                <c:pt idx="415">
                  <c:v>756800</c:v>
                </c:pt>
                <c:pt idx="416">
                  <c:v>759000</c:v>
                </c:pt>
                <c:pt idx="417">
                  <c:v>761200</c:v>
                </c:pt>
                <c:pt idx="418">
                  <c:v>763400</c:v>
                </c:pt>
                <c:pt idx="419">
                  <c:v>765600</c:v>
                </c:pt>
                <c:pt idx="420">
                  <c:v>767800</c:v>
                </c:pt>
                <c:pt idx="421">
                  <c:v>770000</c:v>
                </c:pt>
                <c:pt idx="422">
                  <c:v>772200</c:v>
                </c:pt>
                <c:pt idx="423">
                  <c:v>774400</c:v>
                </c:pt>
                <c:pt idx="424">
                  <c:v>776600</c:v>
                </c:pt>
                <c:pt idx="425">
                  <c:v>778800</c:v>
                </c:pt>
                <c:pt idx="426">
                  <c:v>781000</c:v>
                </c:pt>
                <c:pt idx="427">
                  <c:v>783200</c:v>
                </c:pt>
                <c:pt idx="428">
                  <c:v>785400</c:v>
                </c:pt>
                <c:pt idx="429">
                  <c:v>787600</c:v>
                </c:pt>
                <c:pt idx="430">
                  <c:v>789800</c:v>
                </c:pt>
                <c:pt idx="431">
                  <c:v>792000</c:v>
                </c:pt>
                <c:pt idx="432">
                  <c:v>794200</c:v>
                </c:pt>
                <c:pt idx="433">
                  <c:v>796400</c:v>
                </c:pt>
                <c:pt idx="434">
                  <c:v>798600</c:v>
                </c:pt>
                <c:pt idx="435">
                  <c:v>800800</c:v>
                </c:pt>
                <c:pt idx="436">
                  <c:v>803000</c:v>
                </c:pt>
                <c:pt idx="437">
                  <c:v>805200</c:v>
                </c:pt>
                <c:pt idx="438">
                  <c:v>807400</c:v>
                </c:pt>
                <c:pt idx="439">
                  <c:v>809600</c:v>
                </c:pt>
                <c:pt idx="440">
                  <c:v>811800</c:v>
                </c:pt>
                <c:pt idx="441">
                  <c:v>814000</c:v>
                </c:pt>
                <c:pt idx="442">
                  <c:v>816200</c:v>
                </c:pt>
                <c:pt idx="443">
                  <c:v>818400</c:v>
                </c:pt>
                <c:pt idx="444">
                  <c:v>820600</c:v>
                </c:pt>
                <c:pt idx="445">
                  <c:v>822800</c:v>
                </c:pt>
                <c:pt idx="446">
                  <c:v>825000</c:v>
                </c:pt>
                <c:pt idx="447">
                  <c:v>827200</c:v>
                </c:pt>
                <c:pt idx="448">
                  <c:v>829400</c:v>
                </c:pt>
                <c:pt idx="449">
                  <c:v>831600</c:v>
                </c:pt>
                <c:pt idx="450">
                  <c:v>833800</c:v>
                </c:pt>
                <c:pt idx="451">
                  <c:v>836000</c:v>
                </c:pt>
                <c:pt idx="452">
                  <c:v>838200</c:v>
                </c:pt>
                <c:pt idx="453">
                  <c:v>840400</c:v>
                </c:pt>
                <c:pt idx="454">
                  <c:v>842600</c:v>
                </c:pt>
                <c:pt idx="455">
                  <c:v>844800</c:v>
                </c:pt>
                <c:pt idx="456">
                  <c:v>847000</c:v>
                </c:pt>
                <c:pt idx="457">
                  <c:v>849200</c:v>
                </c:pt>
                <c:pt idx="458">
                  <c:v>851400</c:v>
                </c:pt>
                <c:pt idx="459">
                  <c:v>853600</c:v>
                </c:pt>
                <c:pt idx="460">
                  <c:v>855800</c:v>
                </c:pt>
                <c:pt idx="461">
                  <c:v>858000</c:v>
                </c:pt>
                <c:pt idx="462">
                  <c:v>860200</c:v>
                </c:pt>
                <c:pt idx="463">
                  <c:v>862400</c:v>
                </c:pt>
                <c:pt idx="464">
                  <c:v>864600</c:v>
                </c:pt>
                <c:pt idx="465">
                  <c:v>866800</c:v>
                </c:pt>
                <c:pt idx="466">
                  <c:v>869000</c:v>
                </c:pt>
                <c:pt idx="467">
                  <c:v>871200</c:v>
                </c:pt>
                <c:pt idx="468">
                  <c:v>873400</c:v>
                </c:pt>
                <c:pt idx="469">
                  <c:v>875600</c:v>
                </c:pt>
                <c:pt idx="470">
                  <c:v>877800</c:v>
                </c:pt>
                <c:pt idx="471">
                  <c:v>880000</c:v>
                </c:pt>
                <c:pt idx="472">
                  <c:v>882200</c:v>
                </c:pt>
                <c:pt idx="473">
                  <c:v>884400</c:v>
                </c:pt>
                <c:pt idx="474">
                  <c:v>886600</c:v>
                </c:pt>
                <c:pt idx="475">
                  <c:v>888800</c:v>
                </c:pt>
                <c:pt idx="476">
                  <c:v>891000</c:v>
                </c:pt>
                <c:pt idx="477">
                  <c:v>893200</c:v>
                </c:pt>
                <c:pt idx="478">
                  <c:v>895400</c:v>
                </c:pt>
                <c:pt idx="479">
                  <c:v>897600</c:v>
                </c:pt>
                <c:pt idx="480">
                  <c:v>899800</c:v>
                </c:pt>
              </c:numCache>
            </c:numRef>
          </c:val>
          <c:smooth val="0"/>
          <c:extLst>
            <c:ext xmlns:c16="http://schemas.microsoft.com/office/drawing/2014/chart" uri="{C3380CC4-5D6E-409C-BE32-E72D297353CC}">
              <c16:uniqueId val="{00000001-D930-4287-930E-EBD01B216F04}"/>
            </c:ext>
          </c:extLst>
        </c:ser>
        <c:ser>
          <c:idx val="2"/>
          <c:order val="2"/>
          <c:tx>
            <c:strRef>
              <c:f>Sheet1!$D$1</c:f>
              <c:strCache>
                <c:ptCount val="1"/>
                <c:pt idx="0">
                  <c:v>Column3</c:v>
                </c:pt>
              </c:strCache>
            </c:strRef>
          </c:tx>
          <c:spPr>
            <a:ln w="25400">
              <a:solidFill>
                <a:srgbClr val="211645"/>
              </a:solidFill>
            </a:ln>
          </c:spPr>
          <c:marker>
            <c:symbol val="none"/>
          </c:marker>
          <c:cat>
            <c:numRef>
              <c:f>Sheet1!$A$2:$A$482</c:f>
              <c:numCache>
                <c:formatCode>General</c:formatCode>
                <c:ptCount val="481"/>
                <c:pt idx="0">
                  <c:v>60</c:v>
                </c:pt>
                <c:pt idx="12">
                  <c:v>61</c:v>
                </c:pt>
                <c:pt idx="24">
                  <c:v>62</c:v>
                </c:pt>
                <c:pt idx="36">
                  <c:v>63</c:v>
                </c:pt>
                <c:pt idx="48">
                  <c:v>64</c:v>
                </c:pt>
                <c:pt idx="60">
                  <c:v>65</c:v>
                </c:pt>
                <c:pt idx="72">
                  <c:v>66</c:v>
                </c:pt>
                <c:pt idx="84">
                  <c:v>67</c:v>
                </c:pt>
                <c:pt idx="96">
                  <c:v>68</c:v>
                </c:pt>
                <c:pt idx="108">
                  <c:v>69</c:v>
                </c:pt>
                <c:pt idx="120">
                  <c:v>70</c:v>
                </c:pt>
                <c:pt idx="132">
                  <c:v>71</c:v>
                </c:pt>
                <c:pt idx="144">
                  <c:v>72</c:v>
                </c:pt>
                <c:pt idx="156">
                  <c:v>73</c:v>
                </c:pt>
                <c:pt idx="168">
                  <c:v>74</c:v>
                </c:pt>
                <c:pt idx="180">
                  <c:v>75</c:v>
                </c:pt>
                <c:pt idx="192">
                  <c:v>76</c:v>
                </c:pt>
                <c:pt idx="204">
                  <c:v>77</c:v>
                </c:pt>
                <c:pt idx="216">
                  <c:v>78</c:v>
                </c:pt>
                <c:pt idx="228">
                  <c:v>79</c:v>
                </c:pt>
                <c:pt idx="240">
                  <c:v>80</c:v>
                </c:pt>
                <c:pt idx="252">
                  <c:v>81</c:v>
                </c:pt>
                <c:pt idx="264">
                  <c:v>82</c:v>
                </c:pt>
                <c:pt idx="276">
                  <c:v>83</c:v>
                </c:pt>
                <c:pt idx="288">
                  <c:v>84</c:v>
                </c:pt>
                <c:pt idx="300">
                  <c:v>85</c:v>
                </c:pt>
                <c:pt idx="312">
                  <c:v>86</c:v>
                </c:pt>
                <c:pt idx="324">
                  <c:v>87</c:v>
                </c:pt>
                <c:pt idx="336">
                  <c:v>88</c:v>
                </c:pt>
                <c:pt idx="348">
                  <c:v>89</c:v>
                </c:pt>
                <c:pt idx="360">
                  <c:v>90</c:v>
                </c:pt>
                <c:pt idx="372">
                  <c:v>91</c:v>
                </c:pt>
                <c:pt idx="384">
                  <c:v>92</c:v>
                </c:pt>
                <c:pt idx="396">
                  <c:v>93</c:v>
                </c:pt>
                <c:pt idx="408">
                  <c:v>94</c:v>
                </c:pt>
                <c:pt idx="420">
                  <c:v>95</c:v>
                </c:pt>
                <c:pt idx="432">
                  <c:v>96</c:v>
                </c:pt>
                <c:pt idx="444">
                  <c:v>97</c:v>
                </c:pt>
                <c:pt idx="456">
                  <c:v>98</c:v>
                </c:pt>
                <c:pt idx="468">
                  <c:v>99</c:v>
                </c:pt>
                <c:pt idx="480">
                  <c:v>100</c:v>
                </c:pt>
              </c:numCache>
            </c:numRef>
          </c:cat>
          <c:val>
            <c:numRef>
              <c:f>Sheet1!$D$2:$D$482</c:f>
              <c:numCache>
                <c:formatCode>General</c:formatCode>
                <c:ptCount val="481"/>
                <c:pt idx="119">
                  <c:v>0</c:v>
                </c:pt>
                <c:pt idx="120">
                  <c:v>2904</c:v>
                </c:pt>
                <c:pt idx="121">
                  <c:v>5808</c:v>
                </c:pt>
                <c:pt idx="122">
                  <c:v>8712</c:v>
                </c:pt>
                <c:pt idx="123">
                  <c:v>11616</c:v>
                </c:pt>
                <c:pt idx="124">
                  <c:v>14520</c:v>
                </c:pt>
                <c:pt idx="125">
                  <c:v>17424</c:v>
                </c:pt>
                <c:pt idx="126">
                  <c:v>20328</c:v>
                </c:pt>
                <c:pt idx="127">
                  <c:v>23232</c:v>
                </c:pt>
                <c:pt idx="128">
                  <c:v>26136</c:v>
                </c:pt>
                <c:pt idx="129">
                  <c:v>29040</c:v>
                </c:pt>
                <c:pt idx="130">
                  <c:v>31944</c:v>
                </c:pt>
                <c:pt idx="131">
                  <c:v>34848</c:v>
                </c:pt>
                <c:pt idx="132">
                  <c:v>37752</c:v>
                </c:pt>
                <c:pt idx="133">
                  <c:v>40656</c:v>
                </c:pt>
                <c:pt idx="134">
                  <c:v>43560</c:v>
                </c:pt>
                <c:pt idx="135">
                  <c:v>46464</c:v>
                </c:pt>
                <c:pt idx="136">
                  <c:v>49368</c:v>
                </c:pt>
                <c:pt idx="137">
                  <c:v>52272</c:v>
                </c:pt>
                <c:pt idx="138">
                  <c:v>55176</c:v>
                </c:pt>
                <c:pt idx="139">
                  <c:v>58080</c:v>
                </c:pt>
                <c:pt idx="140">
                  <c:v>60984</c:v>
                </c:pt>
                <c:pt idx="141">
                  <c:v>63888</c:v>
                </c:pt>
                <c:pt idx="142">
                  <c:v>66792</c:v>
                </c:pt>
                <c:pt idx="143">
                  <c:v>69696</c:v>
                </c:pt>
                <c:pt idx="144">
                  <c:v>72600</c:v>
                </c:pt>
                <c:pt idx="145">
                  <c:v>75504</c:v>
                </c:pt>
                <c:pt idx="146">
                  <c:v>78408</c:v>
                </c:pt>
                <c:pt idx="147">
                  <c:v>81312</c:v>
                </c:pt>
                <c:pt idx="148">
                  <c:v>84216</c:v>
                </c:pt>
                <c:pt idx="149">
                  <c:v>87120</c:v>
                </c:pt>
                <c:pt idx="150">
                  <c:v>90024</c:v>
                </c:pt>
                <c:pt idx="151">
                  <c:v>92928</c:v>
                </c:pt>
                <c:pt idx="152">
                  <c:v>95832</c:v>
                </c:pt>
                <c:pt idx="153">
                  <c:v>98736</c:v>
                </c:pt>
                <c:pt idx="154">
                  <c:v>101640</c:v>
                </c:pt>
                <c:pt idx="155">
                  <c:v>104544</c:v>
                </c:pt>
                <c:pt idx="156">
                  <c:v>107448</c:v>
                </c:pt>
                <c:pt idx="157">
                  <c:v>110352</c:v>
                </c:pt>
                <c:pt idx="158">
                  <c:v>113256</c:v>
                </c:pt>
                <c:pt idx="159">
                  <c:v>116160</c:v>
                </c:pt>
                <c:pt idx="160">
                  <c:v>119064</c:v>
                </c:pt>
                <c:pt idx="161">
                  <c:v>121968</c:v>
                </c:pt>
                <c:pt idx="162">
                  <c:v>124872</c:v>
                </c:pt>
                <c:pt idx="163">
                  <c:v>127776</c:v>
                </c:pt>
                <c:pt idx="164">
                  <c:v>130680</c:v>
                </c:pt>
                <c:pt idx="165">
                  <c:v>133584</c:v>
                </c:pt>
                <c:pt idx="166">
                  <c:v>136488</c:v>
                </c:pt>
                <c:pt idx="167">
                  <c:v>139392</c:v>
                </c:pt>
                <c:pt idx="168">
                  <c:v>142296</c:v>
                </c:pt>
                <c:pt idx="169">
                  <c:v>145200</c:v>
                </c:pt>
                <c:pt idx="170">
                  <c:v>148104</c:v>
                </c:pt>
                <c:pt idx="171">
                  <c:v>151008</c:v>
                </c:pt>
                <c:pt idx="172">
                  <c:v>153912</c:v>
                </c:pt>
                <c:pt idx="173">
                  <c:v>156816</c:v>
                </c:pt>
                <c:pt idx="174">
                  <c:v>159720</c:v>
                </c:pt>
                <c:pt idx="175">
                  <c:v>162624</c:v>
                </c:pt>
                <c:pt idx="176">
                  <c:v>165528</c:v>
                </c:pt>
                <c:pt idx="177">
                  <c:v>168432</c:v>
                </c:pt>
                <c:pt idx="178">
                  <c:v>171336</c:v>
                </c:pt>
                <c:pt idx="179">
                  <c:v>174240</c:v>
                </c:pt>
                <c:pt idx="180">
                  <c:v>177144</c:v>
                </c:pt>
                <c:pt idx="181">
                  <c:v>180048</c:v>
                </c:pt>
                <c:pt idx="182">
                  <c:v>182952</c:v>
                </c:pt>
                <c:pt idx="183">
                  <c:v>185856</c:v>
                </c:pt>
                <c:pt idx="184">
                  <c:v>188760</c:v>
                </c:pt>
                <c:pt idx="185">
                  <c:v>191664</c:v>
                </c:pt>
                <c:pt idx="186">
                  <c:v>194568</c:v>
                </c:pt>
                <c:pt idx="187">
                  <c:v>197472</c:v>
                </c:pt>
                <c:pt idx="188">
                  <c:v>200376</c:v>
                </c:pt>
                <c:pt idx="189">
                  <c:v>203280</c:v>
                </c:pt>
                <c:pt idx="190">
                  <c:v>206184</c:v>
                </c:pt>
                <c:pt idx="191">
                  <c:v>209088</c:v>
                </c:pt>
                <c:pt idx="192">
                  <c:v>211992</c:v>
                </c:pt>
                <c:pt idx="193">
                  <c:v>214896</c:v>
                </c:pt>
                <c:pt idx="194">
                  <c:v>217800</c:v>
                </c:pt>
                <c:pt idx="195">
                  <c:v>220704</c:v>
                </c:pt>
                <c:pt idx="196">
                  <c:v>223608</c:v>
                </c:pt>
                <c:pt idx="197">
                  <c:v>226512</c:v>
                </c:pt>
                <c:pt idx="198">
                  <c:v>229416</c:v>
                </c:pt>
                <c:pt idx="199">
                  <c:v>232320</c:v>
                </c:pt>
                <c:pt idx="200">
                  <c:v>235224</c:v>
                </c:pt>
                <c:pt idx="201">
                  <c:v>238128</c:v>
                </c:pt>
                <c:pt idx="202">
                  <c:v>241032</c:v>
                </c:pt>
                <c:pt idx="203">
                  <c:v>243936</c:v>
                </c:pt>
                <c:pt idx="204">
                  <c:v>246840</c:v>
                </c:pt>
                <c:pt idx="205">
                  <c:v>249744</c:v>
                </c:pt>
                <c:pt idx="206">
                  <c:v>252648</c:v>
                </c:pt>
                <c:pt idx="207">
                  <c:v>255552</c:v>
                </c:pt>
                <c:pt idx="208">
                  <c:v>258456</c:v>
                </c:pt>
                <c:pt idx="209">
                  <c:v>261360</c:v>
                </c:pt>
                <c:pt idx="210">
                  <c:v>264264</c:v>
                </c:pt>
                <c:pt idx="211">
                  <c:v>267168</c:v>
                </c:pt>
                <c:pt idx="212">
                  <c:v>270072</c:v>
                </c:pt>
                <c:pt idx="213">
                  <c:v>272976</c:v>
                </c:pt>
                <c:pt idx="214">
                  <c:v>275880</c:v>
                </c:pt>
                <c:pt idx="215">
                  <c:v>278784</c:v>
                </c:pt>
                <c:pt idx="216">
                  <c:v>281688</c:v>
                </c:pt>
                <c:pt idx="217">
                  <c:v>284592</c:v>
                </c:pt>
                <c:pt idx="218">
                  <c:v>287496</c:v>
                </c:pt>
                <c:pt idx="219">
                  <c:v>290400</c:v>
                </c:pt>
                <c:pt idx="220">
                  <c:v>293304</c:v>
                </c:pt>
                <c:pt idx="221">
                  <c:v>296208</c:v>
                </c:pt>
                <c:pt idx="222">
                  <c:v>299112</c:v>
                </c:pt>
                <c:pt idx="223">
                  <c:v>302016</c:v>
                </c:pt>
                <c:pt idx="224">
                  <c:v>304920</c:v>
                </c:pt>
                <c:pt idx="225">
                  <c:v>307824</c:v>
                </c:pt>
                <c:pt idx="226">
                  <c:v>310728</c:v>
                </c:pt>
                <c:pt idx="227">
                  <c:v>313632</c:v>
                </c:pt>
                <c:pt idx="228">
                  <c:v>316536</c:v>
                </c:pt>
                <c:pt idx="229">
                  <c:v>319440</c:v>
                </c:pt>
                <c:pt idx="230">
                  <c:v>322344</c:v>
                </c:pt>
                <c:pt idx="231">
                  <c:v>325248</c:v>
                </c:pt>
                <c:pt idx="232">
                  <c:v>328152</c:v>
                </c:pt>
                <c:pt idx="233">
                  <c:v>331056</c:v>
                </c:pt>
                <c:pt idx="234">
                  <c:v>333960</c:v>
                </c:pt>
                <c:pt idx="235">
                  <c:v>336864</c:v>
                </c:pt>
                <c:pt idx="236">
                  <c:v>339768</c:v>
                </c:pt>
                <c:pt idx="237">
                  <c:v>342672</c:v>
                </c:pt>
                <c:pt idx="238">
                  <c:v>345576</c:v>
                </c:pt>
                <c:pt idx="239">
                  <c:v>348480</c:v>
                </c:pt>
                <c:pt idx="240">
                  <c:v>351384</c:v>
                </c:pt>
                <c:pt idx="241">
                  <c:v>354288</c:v>
                </c:pt>
                <c:pt idx="242">
                  <c:v>357192</c:v>
                </c:pt>
                <c:pt idx="243">
                  <c:v>360096</c:v>
                </c:pt>
                <c:pt idx="244">
                  <c:v>363000</c:v>
                </c:pt>
                <c:pt idx="245">
                  <c:v>365904</c:v>
                </c:pt>
                <c:pt idx="246">
                  <c:v>368808</c:v>
                </c:pt>
                <c:pt idx="247">
                  <c:v>371712</c:v>
                </c:pt>
                <c:pt idx="248">
                  <c:v>374616</c:v>
                </c:pt>
                <c:pt idx="249">
                  <c:v>377520</c:v>
                </c:pt>
                <c:pt idx="250">
                  <c:v>380424</c:v>
                </c:pt>
                <c:pt idx="251">
                  <c:v>383328</c:v>
                </c:pt>
                <c:pt idx="252">
                  <c:v>386232</c:v>
                </c:pt>
                <c:pt idx="253">
                  <c:v>389136</c:v>
                </c:pt>
                <c:pt idx="254">
                  <c:v>392040</c:v>
                </c:pt>
                <c:pt idx="255">
                  <c:v>394944</c:v>
                </c:pt>
                <c:pt idx="256">
                  <c:v>397848</c:v>
                </c:pt>
                <c:pt idx="257">
                  <c:v>400752</c:v>
                </c:pt>
                <c:pt idx="258">
                  <c:v>403656</c:v>
                </c:pt>
                <c:pt idx="259">
                  <c:v>406560</c:v>
                </c:pt>
                <c:pt idx="260">
                  <c:v>409464</c:v>
                </c:pt>
                <c:pt idx="261">
                  <c:v>412368</c:v>
                </c:pt>
                <c:pt idx="262">
                  <c:v>415272</c:v>
                </c:pt>
                <c:pt idx="263">
                  <c:v>418176</c:v>
                </c:pt>
                <c:pt idx="264">
                  <c:v>421080</c:v>
                </c:pt>
                <c:pt idx="265">
                  <c:v>423984</c:v>
                </c:pt>
                <c:pt idx="266">
                  <c:v>426888</c:v>
                </c:pt>
                <c:pt idx="267">
                  <c:v>429792</c:v>
                </c:pt>
                <c:pt idx="268">
                  <c:v>432696</c:v>
                </c:pt>
                <c:pt idx="269">
                  <c:v>435600</c:v>
                </c:pt>
                <c:pt idx="270">
                  <c:v>438504</c:v>
                </c:pt>
                <c:pt idx="271">
                  <c:v>441408</c:v>
                </c:pt>
                <c:pt idx="272">
                  <c:v>444312</c:v>
                </c:pt>
                <c:pt idx="273">
                  <c:v>447216</c:v>
                </c:pt>
                <c:pt idx="274">
                  <c:v>450120</c:v>
                </c:pt>
                <c:pt idx="275">
                  <c:v>453024</c:v>
                </c:pt>
                <c:pt idx="276">
                  <c:v>455928</c:v>
                </c:pt>
                <c:pt idx="277">
                  <c:v>458832</c:v>
                </c:pt>
                <c:pt idx="278">
                  <c:v>461736</c:v>
                </c:pt>
                <c:pt idx="279">
                  <c:v>464640</c:v>
                </c:pt>
                <c:pt idx="280">
                  <c:v>467544</c:v>
                </c:pt>
                <c:pt idx="281">
                  <c:v>470448</c:v>
                </c:pt>
                <c:pt idx="282">
                  <c:v>473352</c:v>
                </c:pt>
                <c:pt idx="283">
                  <c:v>476256</c:v>
                </c:pt>
                <c:pt idx="284">
                  <c:v>479160</c:v>
                </c:pt>
                <c:pt idx="285">
                  <c:v>482064</c:v>
                </c:pt>
                <c:pt idx="286">
                  <c:v>484968</c:v>
                </c:pt>
                <c:pt idx="287">
                  <c:v>487872</c:v>
                </c:pt>
                <c:pt idx="288">
                  <c:v>490776</c:v>
                </c:pt>
                <c:pt idx="289">
                  <c:v>493680</c:v>
                </c:pt>
                <c:pt idx="290">
                  <c:v>496584</c:v>
                </c:pt>
                <c:pt idx="291">
                  <c:v>499488</c:v>
                </c:pt>
                <c:pt idx="292">
                  <c:v>502392</c:v>
                </c:pt>
                <c:pt idx="293">
                  <c:v>505296</c:v>
                </c:pt>
                <c:pt idx="294">
                  <c:v>508200</c:v>
                </c:pt>
                <c:pt idx="295">
                  <c:v>511104</c:v>
                </c:pt>
                <c:pt idx="296">
                  <c:v>514008</c:v>
                </c:pt>
                <c:pt idx="297">
                  <c:v>516912</c:v>
                </c:pt>
                <c:pt idx="298">
                  <c:v>519816</c:v>
                </c:pt>
                <c:pt idx="299">
                  <c:v>522720</c:v>
                </c:pt>
                <c:pt idx="300">
                  <c:v>525624</c:v>
                </c:pt>
                <c:pt idx="301">
                  <c:v>528528</c:v>
                </c:pt>
                <c:pt idx="302">
                  <c:v>531432</c:v>
                </c:pt>
                <c:pt idx="303">
                  <c:v>534336</c:v>
                </c:pt>
                <c:pt idx="304">
                  <c:v>537240</c:v>
                </c:pt>
                <c:pt idx="305">
                  <c:v>540144</c:v>
                </c:pt>
                <c:pt idx="306">
                  <c:v>543048</c:v>
                </c:pt>
                <c:pt idx="307">
                  <c:v>545952</c:v>
                </c:pt>
                <c:pt idx="308">
                  <c:v>548856</c:v>
                </c:pt>
                <c:pt idx="309">
                  <c:v>551760</c:v>
                </c:pt>
                <c:pt idx="310">
                  <c:v>554664</c:v>
                </c:pt>
                <c:pt idx="311">
                  <c:v>557568</c:v>
                </c:pt>
                <c:pt idx="312">
                  <c:v>560472</c:v>
                </c:pt>
                <c:pt idx="313">
                  <c:v>563376</c:v>
                </c:pt>
                <c:pt idx="314">
                  <c:v>566280</c:v>
                </c:pt>
                <c:pt idx="315">
                  <c:v>569184</c:v>
                </c:pt>
                <c:pt idx="316">
                  <c:v>572088</c:v>
                </c:pt>
                <c:pt idx="317">
                  <c:v>574992</c:v>
                </c:pt>
                <c:pt idx="318">
                  <c:v>577896</c:v>
                </c:pt>
                <c:pt idx="319">
                  <c:v>580800</c:v>
                </c:pt>
                <c:pt idx="320">
                  <c:v>583704</c:v>
                </c:pt>
                <c:pt idx="321">
                  <c:v>586608</c:v>
                </c:pt>
                <c:pt idx="322">
                  <c:v>589512</c:v>
                </c:pt>
                <c:pt idx="323">
                  <c:v>592416</c:v>
                </c:pt>
                <c:pt idx="324">
                  <c:v>595320</c:v>
                </c:pt>
                <c:pt idx="325">
                  <c:v>598224</c:v>
                </c:pt>
                <c:pt idx="326">
                  <c:v>601128</c:v>
                </c:pt>
                <c:pt idx="327">
                  <c:v>604032</c:v>
                </c:pt>
                <c:pt idx="328">
                  <c:v>606936</c:v>
                </c:pt>
                <c:pt idx="329">
                  <c:v>609840</c:v>
                </c:pt>
                <c:pt idx="330">
                  <c:v>612744</c:v>
                </c:pt>
                <c:pt idx="331">
                  <c:v>615648</c:v>
                </c:pt>
                <c:pt idx="332">
                  <c:v>618552</c:v>
                </c:pt>
                <c:pt idx="333">
                  <c:v>621456</c:v>
                </c:pt>
                <c:pt idx="334">
                  <c:v>624360</c:v>
                </c:pt>
                <c:pt idx="335">
                  <c:v>627264</c:v>
                </c:pt>
                <c:pt idx="336">
                  <c:v>630168</c:v>
                </c:pt>
                <c:pt idx="337">
                  <c:v>633072</c:v>
                </c:pt>
                <c:pt idx="338">
                  <c:v>635976</c:v>
                </c:pt>
                <c:pt idx="339">
                  <c:v>638880</c:v>
                </c:pt>
                <c:pt idx="340">
                  <c:v>641784</c:v>
                </c:pt>
                <c:pt idx="341">
                  <c:v>644688</c:v>
                </c:pt>
                <c:pt idx="342">
                  <c:v>647592</c:v>
                </c:pt>
                <c:pt idx="343">
                  <c:v>650496</c:v>
                </c:pt>
                <c:pt idx="344">
                  <c:v>653400</c:v>
                </c:pt>
                <c:pt idx="345">
                  <c:v>656304</c:v>
                </c:pt>
                <c:pt idx="346">
                  <c:v>659208</c:v>
                </c:pt>
                <c:pt idx="347">
                  <c:v>662112</c:v>
                </c:pt>
                <c:pt idx="348">
                  <c:v>665016</c:v>
                </c:pt>
                <c:pt idx="349">
                  <c:v>667920</c:v>
                </c:pt>
                <c:pt idx="350">
                  <c:v>670824</c:v>
                </c:pt>
                <c:pt idx="351">
                  <c:v>673728</c:v>
                </c:pt>
                <c:pt idx="352">
                  <c:v>676632</c:v>
                </c:pt>
                <c:pt idx="353">
                  <c:v>679536</c:v>
                </c:pt>
                <c:pt idx="354">
                  <c:v>682440</c:v>
                </c:pt>
                <c:pt idx="355">
                  <c:v>685344</c:v>
                </c:pt>
                <c:pt idx="356">
                  <c:v>688248</c:v>
                </c:pt>
                <c:pt idx="357">
                  <c:v>691152</c:v>
                </c:pt>
                <c:pt idx="358">
                  <c:v>694056</c:v>
                </c:pt>
                <c:pt idx="359">
                  <c:v>696960</c:v>
                </c:pt>
                <c:pt idx="360">
                  <c:v>699864</c:v>
                </c:pt>
                <c:pt idx="361">
                  <c:v>702768</c:v>
                </c:pt>
                <c:pt idx="362">
                  <c:v>705672</c:v>
                </c:pt>
                <c:pt idx="363">
                  <c:v>708576</c:v>
                </c:pt>
                <c:pt idx="364">
                  <c:v>711480</c:v>
                </c:pt>
                <c:pt idx="365">
                  <c:v>714384</c:v>
                </c:pt>
                <c:pt idx="366">
                  <c:v>717288</c:v>
                </c:pt>
                <c:pt idx="367">
                  <c:v>720192</c:v>
                </c:pt>
                <c:pt idx="368">
                  <c:v>723096</c:v>
                </c:pt>
                <c:pt idx="369">
                  <c:v>726000</c:v>
                </c:pt>
                <c:pt idx="370">
                  <c:v>728904</c:v>
                </c:pt>
                <c:pt idx="371">
                  <c:v>731808</c:v>
                </c:pt>
                <c:pt idx="372">
                  <c:v>734712</c:v>
                </c:pt>
                <c:pt idx="373">
                  <c:v>737616</c:v>
                </c:pt>
                <c:pt idx="374">
                  <c:v>740520</c:v>
                </c:pt>
                <c:pt idx="375">
                  <c:v>743424</c:v>
                </c:pt>
                <c:pt idx="376">
                  <c:v>746328</c:v>
                </c:pt>
                <c:pt idx="377">
                  <c:v>749232</c:v>
                </c:pt>
                <c:pt idx="378">
                  <c:v>752136</c:v>
                </c:pt>
                <c:pt idx="379">
                  <c:v>755040</c:v>
                </c:pt>
                <c:pt idx="380">
                  <c:v>757944</c:v>
                </c:pt>
                <c:pt idx="381">
                  <c:v>760848</c:v>
                </c:pt>
                <c:pt idx="382">
                  <c:v>763752</c:v>
                </c:pt>
                <c:pt idx="383">
                  <c:v>766656</c:v>
                </c:pt>
                <c:pt idx="384">
                  <c:v>769560</c:v>
                </c:pt>
                <c:pt idx="385">
                  <c:v>772464</c:v>
                </c:pt>
                <c:pt idx="386">
                  <c:v>775368</c:v>
                </c:pt>
                <c:pt idx="387">
                  <c:v>778272</c:v>
                </c:pt>
                <c:pt idx="388">
                  <c:v>781176</c:v>
                </c:pt>
                <c:pt idx="389">
                  <c:v>784080</c:v>
                </c:pt>
                <c:pt idx="390">
                  <c:v>786984</c:v>
                </c:pt>
                <c:pt idx="391">
                  <c:v>789888</c:v>
                </c:pt>
                <c:pt idx="392">
                  <c:v>792792</c:v>
                </c:pt>
                <c:pt idx="393">
                  <c:v>795696</c:v>
                </c:pt>
                <c:pt idx="394">
                  <c:v>798600</c:v>
                </c:pt>
                <c:pt idx="395">
                  <c:v>801504</c:v>
                </c:pt>
                <c:pt idx="396">
                  <c:v>804408</c:v>
                </c:pt>
                <c:pt idx="397">
                  <c:v>807312</c:v>
                </c:pt>
                <c:pt idx="398">
                  <c:v>810216</c:v>
                </c:pt>
                <c:pt idx="399">
                  <c:v>813120</c:v>
                </c:pt>
                <c:pt idx="400">
                  <c:v>816024</c:v>
                </c:pt>
                <c:pt idx="401">
                  <c:v>818928</c:v>
                </c:pt>
                <c:pt idx="402">
                  <c:v>821832</c:v>
                </c:pt>
                <c:pt idx="403">
                  <c:v>824736</c:v>
                </c:pt>
                <c:pt idx="404">
                  <c:v>827640</c:v>
                </c:pt>
                <c:pt idx="405">
                  <c:v>830544</c:v>
                </c:pt>
                <c:pt idx="406">
                  <c:v>833448</c:v>
                </c:pt>
                <c:pt idx="407">
                  <c:v>836352</c:v>
                </c:pt>
                <c:pt idx="408">
                  <c:v>839256</c:v>
                </c:pt>
                <c:pt idx="409">
                  <c:v>842160</c:v>
                </c:pt>
                <c:pt idx="410">
                  <c:v>845064</c:v>
                </c:pt>
                <c:pt idx="411">
                  <c:v>847968</c:v>
                </c:pt>
                <c:pt idx="412">
                  <c:v>850872</c:v>
                </c:pt>
                <c:pt idx="413">
                  <c:v>853776</c:v>
                </c:pt>
                <c:pt idx="414">
                  <c:v>856680</c:v>
                </c:pt>
                <c:pt idx="415">
                  <c:v>859584</c:v>
                </c:pt>
                <c:pt idx="416">
                  <c:v>862488</c:v>
                </c:pt>
                <c:pt idx="417">
                  <c:v>865392</c:v>
                </c:pt>
                <c:pt idx="418">
                  <c:v>868296</c:v>
                </c:pt>
                <c:pt idx="419">
                  <c:v>871200</c:v>
                </c:pt>
                <c:pt idx="420">
                  <c:v>874104</c:v>
                </c:pt>
                <c:pt idx="421">
                  <c:v>877008</c:v>
                </c:pt>
                <c:pt idx="422">
                  <c:v>879912</c:v>
                </c:pt>
                <c:pt idx="423">
                  <c:v>882816</c:v>
                </c:pt>
                <c:pt idx="424">
                  <c:v>885720</c:v>
                </c:pt>
                <c:pt idx="425">
                  <c:v>888624</c:v>
                </c:pt>
                <c:pt idx="426">
                  <c:v>891528</c:v>
                </c:pt>
                <c:pt idx="427">
                  <c:v>894432</c:v>
                </c:pt>
                <c:pt idx="428">
                  <c:v>897336</c:v>
                </c:pt>
                <c:pt idx="429">
                  <c:v>900240</c:v>
                </c:pt>
                <c:pt idx="430">
                  <c:v>903144</c:v>
                </c:pt>
                <c:pt idx="431">
                  <c:v>906048</c:v>
                </c:pt>
                <c:pt idx="432">
                  <c:v>908952</c:v>
                </c:pt>
                <c:pt idx="433">
                  <c:v>911856</c:v>
                </c:pt>
                <c:pt idx="434">
                  <c:v>914760</c:v>
                </c:pt>
                <c:pt idx="435">
                  <c:v>917664</c:v>
                </c:pt>
                <c:pt idx="436">
                  <c:v>920568</c:v>
                </c:pt>
                <c:pt idx="437">
                  <c:v>923472</c:v>
                </c:pt>
                <c:pt idx="438">
                  <c:v>926376</c:v>
                </c:pt>
                <c:pt idx="439">
                  <c:v>929280</c:v>
                </c:pt>
                <c:pt idx="440">
                  <c:v>932184</c:v>
                </c:pt>
                <c:pt idx="441">
                  <c:v>935088</c:v>
                </c:pt>
                <c:pt idx="442">
                  <c:v>937992</c:v>
                </c:pt>
                <c:pt idx="443">
                  <c:v>940896</c:v>
                </c:pt>
                <c:pt idx="444">
                  <c:v>943800</c:v>
                </c:pt>
                <c:pt idx="445">
                  <c:v>946704</c:v>
                </c:pt>
                <c:pt idx="446">
                  <c:v>949608</c:v>
                </c:pt>
                <c:pt idx="447">
                  <c:v>952512</c:v>
                </c:pt>
                <c:pt idx="448">
                  <c:v>955416</c:v>
                </c:pt>
                <c:pt idx="449">
                  <c:v>958320</c:v>
                </c:pt>
                <c:pt idx="450">
                  <c:v>961224</c:v>
                </c:pt>
                <c:pt idx="451">
                  <c:v>964128</c:v>
                </c:pt>
                <c:pt idx="452">
                  <c:v>967032</c:v>
                </c:pt>
                <c:pt idx="453">
                  <c:v>969936</c:v>
                </c:pt>
                <c:pt idx="454">
                  <c:v>972840</c:v>
                </c:pt>
                <c:pt idx="455">
                  <c:v>975744</c:v>
                </c:pt>
                <c:pt idx="456">
                  <c:v>978648</c:v>
                </c:pt>
                <c:pt idx="457">
                  <c:v>981552</c:v>
                </c:pt>
                <c:pt idx="458">
                  <c:v>984456</c:v>
                </c:pt>
                <c:pt idx="459">
                  <c:v>987360</c:v>
                </c:pt>
                <c:pt idx="460">
                  <c:v>990264</c:v>
                </c:pt>
                <c:pt idx="461">
                  <c:v>993168</c:v>
                </c:pt>
                <c:pt idx="462">
                  <c:v>996072</c:v>
                </c:pt>
                <c:pt idx="463">
                  <c:v>998976</c:v>
                </c:pt>
                <c:pt idx="464">
                  <c:v>1001880</c:v>
                </c:pt>
                <c:pt idx="465">
                  <c:v>1004784</c:v>
                </c:pt>
                <c:pt idx="466">
                  <c:v>1007688</c:v>
                </c:pt>
                <c:pt idx="467">
                  <c:v>1010592</c:v>
                </c:pt>
                <c:pt idx="468">
                  <c:v>1013496</c:v>
                </c:pt>
                <c:pt idx="469">
                  <c:v>1016400</c:v>
                </c:pt>
                <c:pt idx="470">
                  <c:v>1019304</c:v>
                </c:pt>
                <c:pt idx="471">
                  <c:v>1022208</c:v>
                </c:pt>
                <c:pt idx="472">
                  <c:v>1025112</c:v>
                </c:pt>
                <c:pt idx="473">
                  <c:v>1028016</c:v>
                </c:pt>
                <c:pt idx="474">
                  <c:v>1030920</c:v>
                </c:pt>
                <c:pt idx="475">
                  <c:v>1033824</c:v>
                </c:pt>
                <c:pt idx="476">
                  <c:v>1036728</c:v>
                </c:pt>
                <c:pt idx="477">
                  <c:v>1039632</c:v>
                </c:pt>
                <c:pt idx="478">
                  <c:v>1042536</c:v>
                </c:pt>
                <c:pt idx="479">
                  <c:v>1045440</c:v>
                </c:pt>
                <c:pt idx="480">
                  <c:v>1048344</c:v>
                </c:pt>
              </c:numCache>
            </c:numRef>
          </c:val>
          <c:smooth val="0"/>
          <c:extLst>
            <c:ext xmlns:c16="http://schemas.microsoft.com/office/drawing/2014/chart" uri="{C3380CC4-5D6E-409C-BE32-E72D297353CC}">
              <c16:uniqueId val="{00000002-D930-4287-930E-EBD01B216F04}"/>
            </c:ext>
          </c:extLst>
        </c:ser>
        <c:dLbls>
          <c:showLegendKey val="0"/>
          <c:showVal val="0"/>
          <c:showCatName val="0"/>
          <c:showSerName val="0"/>
          <c:showPercent val="0"/>
          <c:showBubbleSize val="0"/>
        </c:dLbls>
        <c:smooth val="0"/>
        <c:axId val="170726528"/>
        <c:axId val="170728448"/>
      </c:lineChart>
      <c:catAx>
        <c:axId val="170726528"/>
        <c:scaling>
          <c:orientation val="minMax"/>
        </c:scaling>
        <c:delete val="0"/>
        <c:axPos val="b"/>
        <c:title>
          <c:tx>
            <c:rich>
              <a:bodyPr/>
              <a:lstStyle/>
              <a:p>
                <a:pPr>
                  <a:defRPr>
                    <a:solidFill>
                      <a:schemeClr val="tx2"/>
                    </a:solidFill>
                  </a:defRPr>
                </a:pPr>
                <a:r>
                  <a:rPr lang="en-US" dirty="0">
                    <a:solidFill>
                      <a:schemeClr val="tx2"/>
                    </a:solidFill>
                  </a:rPr>
                  <a:t>Age</a:t>
                </a:r>
              </a:p>
            </c:rich>
          </c:tx>
          <c:overlay val="0"/>
        </c:title>
        <c:numFmt formatCode="General" sourceLinked="1"/>
        <c:majorTickMark val="none"/>
        <c:minorTickMark val="none"/>
        <c:tickLblPos val="nextTo"/>
        <c:spPr>
          <a:ln w="19050">
            <a:solidFill>
              <a:schemeClr val="tx2"/>
            </a:solidFill>
          </a:ln>
        </c:spPr>
        <c:txPr>
          <a:bodyPr/>
          <a:lstStyle/>
          <a:p>
            <a:pPr>
              <a:defRPr sz="1600">
                <a:solidFill>
                  <a:schemeClr val="tx2"/>
                </a:solidFill>
              </a:defRPr>
            </a:pPr>
            <a:endParaRPr lang="en-US"/>
          </a:p>
        </c:txPr>
        <c:crossAx val="170728448"/>
        <c:crosses val="autoZero"/>
        <c:auto val="1"/>
        <c:lblAlgn val="ctr"/>
        <c:lblOffset val="100"/>
        <c:tickLblSkip val="120"/>
        <c:noMultiLvlLbl val="0"/>
      </c:catAx>
      <c:valAx>
        <c:axId val="170728448"/>
        <c:scaling>
          <c:orientation val="minMax"/>
          <c:max val="1200000"/>
        </c:scaling>
        <c:delete val="1"/>
        <c:axPos val="l"/>
        <c:majorGridlines>
          <c:spPr>
            <a:ln>
              <a:solidFill>
                <a:schemeClr val="tx2"/>
              </a:solidFill>
            </a:ln>
          </c:spPr>
        </c:majorGridlines>
        <c:numFmt formatCode="General" sourceLinked="1"/>
        <c:majorTickMark val="out"/>
        <c:minorTickMark val="none"/>
        <c:tickLblPos val="nextTo"/>
        <c:crossAx val="170726528"/>
        <c:crosses val="autoZero"/>
        <c:crossBetween val="between"/>
      </c:valAx>
      <c:spPr>
        <a:noFill/>
        <a:ln w="25404">
          <a:noFill/>
        </a:ln>
      </c:spPr>
    </c:plotArea>
    <c:plotVisOnly val="1"/>
    <c:dispBlanksAs val="gap"/>
    <c:showDLblsOverMax val="0"/>
  </c:chart>
  <c:txPr>
    <a:bodyPr/>
    <a:lstStyle/>
    <a:p>
      <a:pPr>
        <a:defRPr sz="1800"/>
      </a:pPr>
      <a:endParaRPr lang="en-US"/>
    </a:p>
  </c:txPr>
  <c:externalData r:id="rId1">
    <c:autoUpdate val="0"/>
  </c:externalData>
</c:chartSpace>
</file>

<file path=ppt/drawings/drawing1.xml><?xml version="1.0" encoding="utf-8"?>
<c:userShapes xmlns:c="http://schemas.openxmlformats.org/drawingml/2006/chart">
  <cdr:relSizeAnchor xmlns:cdr="http://schemas.openxmlformats.org/drawingml/2006/chartDrawing">
    <cdr:from>
      <cdr:x>0.22115</cdr:x>
      <cdr:y>0.80625</cdr:y>
    </cdr:from>
    <cdr:to>
      <cdr:x>0.25962</cdr:x>
      <cdr:y>0.84375</cdr:y>
    </cdr:to>
    <cdr:sp macro="" textlink="">
      <cdr:nvSpPr>
        <cdr:cNvPr id="2" name="TextBox 1"/>
        <cdr:cNvSpPr txBox="1"/>
      </cdr:nvSpPr>
      <cdr:spPr>
        <a:xfrm xmlns:a="http://schemas.openxmlformats.org/drawingml/2006/main">
          <a:off x="1752600" y="3276600"/>
          <a:ext cx="304800" cy="152400"/>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n-US"/>
        </a:p>
      </cdr:txBody>
    </cdr:sp>
  </cdr:relSizeAnchor>
  <cdr:relSizeAnchor xmlns:cdr="http://schemas.openxmlformats.org/drawingml/2006/chartDrawing">
    <cdr:from>
      <cdr:x>0.51266</cdr:x>
      <cdr:y>0.65982</cdr:y>
    </cdr:from>
    <cdr:to>
      <cdr:x>0.57997</cdr:x>
      <cdr:y>0.73482</cdr:y>
    </cdr:to>
    <cdr:sp macro="" textlink="">
      <cdr:nvSpPr>
        <cdr:cNvPr id="4" name="TextBox 1"/>
        <cdr:cNvSpPr txBox="1"/>
      </cdr:nvSpPr>
      <cdr:spPr>
        <a:xfrm xmlns:a="http://schemas.openxmlformats.org/drawingml/2006/main">
          <a:off x="4184062" y="3120228"/>
          <a:ext cx="549349" cy="354669"/>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US" sz="1400" b="1" dirty="0">
              <a:solidFill>
                <a:schemeClr val="bg1"/>
              </a:solidFill>
            </a:rPr>
            <a:t>18%</a:t>
          </a:r>
        </a:p>
      </cdr:txBody>
    </cdr:sp>
  </cdr:relSizeAnchor>
  <cdr:relSizeAnchor xmlns:cdr="http://schemas.openxmlformats.org/drawingml/2006/chartDrawing">
    <cdr:from>
      <cdr:x>0.4495</cdr:x>
      <cdr:y>0.72999</cdr:y>
    </cdr:from>
    <cdr:to>
      <cdr:x>0.52678</cdr:x>
      <cdr:y>0.79125</cdr:y>
    </cdr:to>
    <cdr:sp macro="" textlink="">
      <cdr:nvSpPr>
        <cdr:cNvPr id="5" name="TextBox 4"/>
        <cdr:cNvSpPr txBox="1"/>
      </cdr:nvSpPr>
      <cdr:spPr>
        <a:xfrm xmlns:a="http://schemas.openxmlformats.org/drawingml/2006/main">
          <a:off x="3562214" y="3615640"/>
          <a:ext cx="612429" cy="303421"/>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US" sz="1400" b="1" dirty="0">
              <a:solidFill>
                <a:schemeClr val="bg1"/>
              </a:solidFill>
            </a:rPr>
            <a:t>18%</a:t>
          </a:r>
        </a:p>
      </cdr:txBody>
    </cdr:sp>
  </cdr:relSizeAnchor>
  <cdr:relSizeAnchor xmlns:cdr="http://schemas.openxmlformats.org/drawingml/2006/chartDrawing">
    <cdr:from>
      <cdr:x>0.26777</cdr:x>
      <cdr:y>0.73098</cdr:y>
    </cdr:from>
    <cdr:to>
      <cdr:x>0.3641</cdr:x>
      <cdr:y>0.78687</cdr:y>
    </cdr:to>
    <cdr:sp macro="" textlink="">
      <cdr:nvSpPr>
        <cdr:cNvPr id="6" name="TextBox 5"/>
        <cdr:cNvSpPr txBox="1"/>
      </cdr:nvSpPr>
      <cdr:spPr>
        <a:xfrm xmlns:a="http://schemas.openxmlformats.org/drawingml/2006/main">
          <a:off x="2122047" y="3620526"/>
          <a:ext cx="763396" cy="276823"/>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US" sz="1400" b="1" dirty="0">
              <a:solidFill>
                <a:schemeClr val="bg1"/>
              </a:solidFill>
            </a:rPr>
            <a:t>31%</a:t>
          </a:r>
        </a:p>
      </cdr:txBody>
    </cdr:sp>
  </cdr:relSizeAnchor>
  <cdr:relSizeAnchor xmlns:cdr="http://schemas.openxmlformats.org/drawingml/2006/chartDrawing">
    <cdr:from>
      <cdr:x>0.62377</cdr:x>
      <cdr:y>0.72745</cdr:y>
    </cdr:from>
    <cdr:to>
      <cdr:x>0.69108</cdr:x>
      <cdr:y>0.788</cdr:y>
    </cdr:to>
    <cdr:sp macro="" textlink="">
      <cdr:nvSpPr>
        <cdr:cNvPr id="7" name="TextBox 6"/>
        <cdr:cNvSpPr txBox="1"/>
      </cdr:nvSpPr>
      <cdr:spPr>
        <a:xfrm xmlns:a="http://schemas.openxmlformats.org/drawingml/2006/main">
          <a:off x="4943230" y="3603054"/>
          <a:ext cx="533418" cy="299904"/>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US" sz="1400" b="1" dirty="0">
              <a:solidFill>
                <a:schemeClr val="bg1"/>
              </a:solidFill>
            </a:rPr>
            <a:t>14%</a:t>
          </a:r>
        </a:p>
      </cdr:txBody>
    </cdr:sp>
  </cdr:relSizeAnchor>
  <cdr:relSizeAnchor xmlns:cdr="http://schemas.openxmlformats.org/drawingml/2006/chartDrawing">
    <cdr:from>
      <cdr:x>0.80747</cdr:x>
      <cdr:y>0.72768</cdr:y>
    </cdr:from>
    <cdr:to>
      <cdr:x>0.87478</cdr:x>
      <cdr:y>0.78808</cdr:y>
    </cdr:to>
    <cdr:sp macro="" textlink="">
      <cdr:nvSpPr>
        <cdr:cNvPr id="8" name="TextBox 7"/>
        <cdr:cNvSpPr txBox="1"/>
      </cdr:nvSpPr>
      <cdr:spPr>
        <a:xfrm xmlns:a="http://schemas.openxmlformats.org/drawingml/2006/main">
          <a:off x="6399034" y="3604175"/>
          <a:ext cx="533419" cy="299210"/>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US" sz="1400" b="1" dirty="0">
              <a:solidFill>
                <a:schemeClr val="bg1"/>
              </a:solidFill>
            </a:rPr>
            <a:t> 7%</a:t>
          </a:r>
        </a:p>
      </cdr:txBody>
    </cdr:sp>
  </cdr:relSizeAnchor>
  <cdr:relSizeAnchor xmlns:cdr="http://schemas.openxmlformats.org/drawingml/2006/chartDrawing">
    <cdr:from>
      <cdr:x>0.7619</cdr:x>
      <cdr:y>0.6681</cdr:y>
    </cdr:from>
    <cdr:to>
      <cdr:x>0.91834</cdr:x>
      <cdr:y>0.73782</cdr:y>
    </cdr:to>
    <cdr:sp macro="" textlink="">
      <cdr:nvSpPr>
        <cdr:cNvPr id="9" name="TextBox 8">
          <a:extLst xmlns:a="http://schemas.openxmlformats.org/drawingml/2006/main">
            <a:ext uri="{FF2B5EF4-FFF2-40B4-BE49-F238E27FC236}">
              <a16:creationId xmlns:a16="http://schemas.microsoft.com/office/drawing/2014/main" id="{CBB59146-BDDF-4BF3-A14B-84C1EF1A2CE8}"/>
            </a:ext>
          </a:extLst>
        </cdr:cNvPr>
        <cdr:cNvSpPr txBox="1"/>
      </cdr:nvSpPr>
      <cdr:spPr>
        <a:xfrm xmlns:a="http://schemas.openxmlformats.org/drawingml/2006/main">
          <a:off x="6157613" y="3309111"/>
          <a:ext cx="1264399" cy="345293"/>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US" sz="1800" dirty="0"/>
            <a:t>$83,200</a:t>
          </a:r>
        </a:p>
      </cdr:txBody>
    </cdr:sp>
  </cdr:relSizeAnchor>
  <cdr:relSizeAnchor xmlns:cdr="http://schemas.openxmlformats.org/drawingml/2006/chartDrawing">
    <cdr:from>
      <cdr:x>0.71075</cdr:x>
      <cdr:y>0.68096</cdr:y>
    </cdr:from>
    <cdr:to>
      <cdr:x>0.7619</cdr:x>
      <cdr:y>0.70296</cdr:y>
    </cdr:to>
    <cdr:cxnSp macro="">
      <cdr:nvCxnSpPr>
        <cdr:cNvPr id="11" name="Straight Arrow Connector 10">
          <a:extLst xmlns:a="http://schemas.openxmlformats.org/drawingml/2006/main">
            <a:ext uri="{FF2B5EF4-FFF2-40B4-BE49-F238E27FC236}">
              <a16:creationId xmlns:a16="http://schemas.microsoft.com/office/drawing/2014/main" id="{01E2F9C9-5B15-46A7-AE8E-9EC01FA24F86}"/>
            </a:ext>
          </a:extLst>
        </cdr:cNvPr>
        <cdr:cNvCxnSpPr>
          <a:stCxn xmlns:a="http://schemas.openxmlformats.org/drawingml/2006/main" id="9" idx="1"/>
        </cdr:cNvCxnSpPr>
      </cdr:nvCxnSpPr>
      <cdr:spPr>
        <a:xfrm xmlns:a="http://schemas.openxmlformats.org/drawingml/2006/main" flipH="1" flipV="1">
          <a:off x="5744287" y="3372794"/>
          <a:ext cx="413326" cy="108964"/>
        </a:xfrm>
        <a:prstGeom xmlns:a="http://schemas.openxmlformats.org/drawingml/2006/main" prst="straightConnector1">
          <a:avLst/>
        </a:prstGeom>
        <a:ln xmlns:a="http://schemas.openxmlformats.org/drawingml/2006/main" w="41275">
          <a:solidFill>
            <a:srgbClr val="9F8749"/>
          </a:solidFill>
          <a:tailEnd type="triangle"/>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dr:relSizeAnchor xmlns:cdr="http://schemas.openxmlformats.org/drawingml/2006/chartDrawing">
    <cdr:from>
      <cdr:x>0.79445</cdr:x>
      <cdr:y>0.38468</cdr:y>
    </cdr:from>
    <cdr:to>
      <cdr:x>0.94694</cdr:x>
      <cdr:y>0.48519</cdr:y>
    </cdr:to>
    <cdr:sp macro="" textlink="">
      <cdr:nvSpPr>
        <cdr:cNvPr id="15" name="TextBox 14">
          <a:extLst xmlns:a="http://schemas.openxmlformats.org/drawingml/2006/main">
            <a:ext uri="{FF2B5EF4-FFF2-40B4-BE49-F238E27FC236}">
              <a16:creationId xmlns:a16="http://schemas.microsoft.com/office/drawing/2014/main" id="{6B04DAEE-024D-4263-8C61-6675126433B8}"/>
            </a:ext>
          </a:extLst>
        </cdr:cNvPr>
        <cdr:cNvSpPr txBox="1"/>
      </cdr:nvSpPr>
      <cdr:spPr>
        <a:xfrm xmlns:a="http://schemas.openxmlformats.org/drawingml/2006/main">
          <a:off x="6420725" y="1905331"/>
          <a:ext cx="1232452" cy="497834"/>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US" sz="1800" dirty="0"/>
            <a:t>$374,807</a:t>
          </a:r>
        </a:p>
      </cdr:txBody>
    </cdr:sp>
  </cdr:relSizeAnchor>
  <cdr:relSizeAnchor xmlns:cdr="http://schemas.openxmlformats.org/drawingml/2006/chartDrawing">
    <cdr:from>
      <cdr:x>0.73936</cdr:x>
      <cdr:y>0.41545</cdr:y>
    </cdr:from>
    <cdr:to>
      <cdr:x>0.79445</cdr:x>
      <cdr:y>0.41545</cdr:y>
    </cdr:to>
    <cdr:cxnSp macro="">
      <cdr:nvCxnSpPr>
        <cdr:cNvPr id="17" name="Straight Arrow Connector 16">
          <a:extLst xmlns:a="http://schemas.openxmlformats.org/drawingml/2006/main">
            <a:ext uri="{FF2B5EF4-FFF2-40B4-BE49-F238E27FC236}">
              <a16:creationId xmlns:a16="http://schemas.microsoft.com/office/drawing/2014/main" id="{32DC5A06-3884-4895-870E-734A4826E061}"/>
            </a:ext>
          </a:extLst>
        </cdr:cNvPr>
        <cdr:cNvCxnSpPr/>
      </cdr:nvCxnSpPr>
      <cdr:spPr>
        <a:xfrm xmlns:a="http://schemas.openxmlformats.org/drawingml/2006/main" flipH="1">
          <a:off x="5975451" y="2057731"/>
          <a:ext cx="445274" cy="0"/>
        </a:xfrm>
        <a:prstGeom xmlns:a="http://schemas.openxmlformats.org/drawingml/2006/main" prst="straightConnector1">
          <a:avLst/>
        </a:prstGeom>
        <a:ln xmlns:a="http://schemas.openxmlformats.org/drawingml/2006/main" w="41275">
          <a:solidFill>
            <a:srgbClr val="211A55"/>
          </a:solidFill>
          <a:tailEnd type="triangle"/>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8E12769A-837E-4F56-8810-0D279B03A763}"/>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4D6D8F34-295A-4B63-BDD9-3D5BE2578754}"/>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BC723E50-9E28-4C85-B373-79157992C36F}" type="datetimeFigureOut">
              <a:rPr lang="en-US" smtClean="0"/>
              <a:t>8/21/2023</a:t>
            </a:fld>
            <a:endParaRPr lang="en-US"/>
          </a:p>
        </p:txBody>
      </p:sp>
      <p:sp>
        <p:nvSpPr>
          <p:cNvPr id="4" name="Footer Placeholder 3">
            <a:extLst>
              <a:ext uri="{FF2B5EF4-FFF2-40B4-BE49-F238E27FC236}">
                <a16:creationId xmlns:a16="http://schemas.microsoft.com/office/drawing/2014/main" id="{D910F662-8FF1-45B3-A867-2AD9E5D792CE}"/>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r>
              <a:rPr lang="en-US"/>
              <a:t>iis401k_rev0423</a:t>
            </a:r>
          </a:p>
        </p:txBody>
      </p:sp>
      <p:sp>
        <p:nvSpPr>
          <p:cNvPr id="5" name="Slide Number Placeholder 4">
            <a:extLst>
              <a:ext uri="{FF2B5EF4-FFF2-40B4-BE49-F238E27FC236}">
                <a16:creationId xmlns:a16="http://schemas.microsoft.com/office/drawing/2014/main" id="{A6B12343-C5F6-48D0-AB2F-253612889CA5}"/>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15600DC5-3D68-4A58-AFB6-953ED14E9977}" type="slidenum">
              <a:rPr lang="en-US" smtClean="0"/>
              <a:t>‹#›</a:t>
            </a:fld>
            <a:endParaRPr lang="en-US"/>
          </a:p>
        </p:txBody>
      </p:sp>
    </p:spTree>
    <p:extLst>
      <p:ext uri="{BB962C8B-B14F-4D97-AF65-F5344CB8AC3E}">
        <p14:creationId xmlns:p14="http://schemas.microsoft.com/office/powerpoint/2010/main" val="1986789866"/>
      </p:ext>
    </p:extLst>
  </p:cSld>
  <p:clrMap bg1="lt1" tx1="dk1" bg2="lt2" tx2="dk2" accent1="accent1" accent2="accent2" accent3="accent3" accent4="accent4" accent5="accent5" accent6="accent6" hlink="hlink" folHlink="folHlink"/>
  <p:hf sldNum="0" hd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510CDA1-B026-D04E-8F20-E6B6BA8D9E87}" type="datetimeFigureOut">
              <a:rPr lang="en-US" smtClean="0"/>
              <a:t>8/21/2023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r>
              <a:rPr lang="en-US"/>
              <a:t>iis401k_rev0423</a:t>
            </a:r>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7A12D3F-7D9D-1146-B57D-5456437CE8E2}" type="slidenum">
              <a:rPr lang="en-US" smtClean="0"/>
              <a:t>‹#›</a:t>
            </a:fld>
            <a:endParaRPr lang="en-US"/>
          </a:p>
        </p:txBody>
      </p:sp>
    </p:spTree>
    <p:extLst>
      <p:ext uri="{BB962C8B-B14F-4D97-AF65-F5344CB8AC3E}">
        <p14:creationId xmlns:p14="http://schemas.microsoft.com/office/powerpoint/2010/main" val="3393207085"/>
      </p:ext>
    </p:extLst>
  </p:cSld>
  <p:clrMap bg1="lt1" tx1="dk1" bg2="lt2" tx2="dk2" accent1="accent1" accent2="accent2" accent3="accent3" accent4="accent4" accent5="accent5" accent6="accent6" hlink="hlink" folHlink="folHlink"/>
  <p:hf sldNum="0" hd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7550" y="1162050"/>
            <a:ext cx="5575300" cy="31369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CDC3F70-8551-4DD9-AD36-A87B7224BCE2}" type="slidenum">
              <a:rPr lang="en-US" smtClean="0"/>
              <a:t>2</a:t>
            </a:fld>
            <a:endParaRPr lang="en-US" dirty="0"/>
          </a:p>
        </p:txBody>
      </p:sp>
      <p:sp>
        <p:nvSpPr>
          <p:cNvPr id="5" name="Footer Placeholder 4">
            <a:extLst>
              <a:ext uri="{FF2B5EF4-FFF2-40B4-BE49-F238E27FC236}">
                <a16:creationId xmlns:a16="http://schemas.microsoft.com/office/drawing/2014/main" id="{9C9D2F3B-A445-42C7-F717-9046D20CAC8E}"/>
              </a:ext>
            </a:extLst>
          </p:cNvPr>
          <p:cNvSpPr>
            <a:spLocks noGrp="1"/>
          </p:cNvSpPr>
          <p:nvPr>
            <p:ph type="ftr" sz="quarter" idx="4"/>
          </p:nvPr>
        </p:nvSpPr>
        <p:spPr/>
        <p:txBody>
          <a:bodyPr/>
          <a:lstStyle/>
          <a:p>
            <a:r>
              <a:rPr lang="en-US"/>
              <a:t>iis401k_rev0423</a:t>
            </a:r>
          </a:p>
        </p:txBody>
      </p:sp>
    </p:spTree>
    <p:extLst>
      <p:ext uri="{BB962C8B-B14F-4D97-AF65-F5344CB8AC3E}">
        <p14:creationId xmlns:p14="http://schemas.microsoft.com/office/powerpoint/2010/main" val="347096747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7550" y="1162050"/>
            <a:ext cx="5575300" cy="31369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3CDC3F70-8551-4DD9-AD36-A87B7224BCE2}" type="slidenum">
              <a:rPr lang="en-US" smtClean="0"/>
              <a:t>12</a:t>
            </a:fld>
            <a:endParaRPr lang="en-US" dirty="0"/>
          </a:p>
        </p:txBody>
      </p:sp>
      <p:sp>
        <p:nvSpPr>
          <p:cNvPr id="5" name="Footer Placeholder 4">
            <a:extLst>
              <a:ext uri="{FF2B5EF4-FFF2-40B4-BE49-F238E27FC236}">
                <a16:creationId xmlns:a16="http://schemas.microsoft.com/office/drawing/2014/main" id="{C408D0BA-22B1-53F8-4649-2584FC6E750B}"/>
              </a:ext>
            </a:extLst>
          </p:cNvPr>
          <p:cNvSpPr>
            <a:spLocks noGrp="1"/>
          </p:cNvSpPr>
          <p:nvPr>
            <p:ph type="ftr" sz="quarter" idx="4"/>
          </p:nvPr>
        </p:nvSpPr>
        <p:spPr/>
        <p:txBody>
          <a:bodyPr/>
          <a:lstStyle/>
          <a:p>
            <a:r>
              <a:rPr lang="en-US"/>
              <a:t>iis401k_rev0423</a:t>
            </a:r>
          </a:p>
        </p:txBody>
      </p:sp>
    </p:spTree>
    <p:extLst>
      <p:ext uri="{BB962C8B-B14F-4D97-AF65-F5344CB8AC3E}">
        <p14:creationId xmlns:p14="http://schemas.microsoft.com/office/powerpoint/2010/main" val="113071930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p:nvPr>
        </p:nvSpPr>
        <p:spPr/>
        <p:txBody>
          <a:bodyPr/>
          <a:lstStyle/>
          <a:p>
            <a:endParaRPr lang="en-US"/>
          </a:p>
        </p:txBody>
      </p:sp>
      <p:sp>
        <p:nvSpPr>
          <p:cNvPr id="5" name="Slide Number Placeholder 4"/>
          <p:cNvSpPr>
            <a:spLocks noGrp="1"/>
          </p:cNvSpPr>
          <p:nvPr>
            <p:ph type="sldNum" sz="quarter" idx="5"/>
          </p:nvPr>
        </p:nvSpPr>
        <p:spPr/>
        <p:txBody>
          <a:bodyPr/>
          <a:lstStyle/>
          <a:p>
            <a:fld id="{3CDC3F70-8551-4DD9-AD36-A87B7224BCE2}" type="slidenum">
              <a:rPr lang="en-US" smtClean="0"/>
              <a:t>13</a:t>
            </a:fld>
            <a:endParaRPr lang="en-US"/>
          </a:p>
        </p:txBody>
      </p:sp>
      <p:sp>
        <p:nvSpPr>
          <p:cNvPr id="6" name="Footer Placeholder 5">
            <a:extLst>
              <a:ext uri="{FF2B5EF4-FFF2-40B4-BE49-F238E27FC236}">
                <a16:creationId xmlns:a16="http://schemas.microsoft.com/office/drawing/2014/main" id="{02C0B330-392B-0299-FCE7-E3F32A29347D}"/>
              </a:ext>
            </a:extLst>
          </p:cNvPr>
          <p:cNvSpPr>
            <a:spLocks noGrp="1"/>
          </p:cNvSpPr>
          <p:nvPr>
            <p:ph type="ftr" sz="quarter" idx="4"/>
          </p:nvPr>
        </p:nvSpPr>
        <p:spPr/>
        <p:txBody>
          <a:bodyPr/>
          <a:lstStyle/>
          <a:p>
            <a:r>
              <a:rPr lang="en-US"/>
              <a:t>iis401k_rev0423</a:t>
            </a:r>
          </a:p>
        </p:txBody>
      </p:sp>
    </p:spTree>
    <p:extLst>
      <p:ext uri="{BB962C8B-B14F-4D97-AF65-F5344CB8AC3E}">
        <p14:creationId xmlns:p14="http://schemas.microsoft.com/office/powerpoint/2010/main" val="174667712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CDC3F70-8551-4DD9-AD36-A87B7224BCE2}" type="slidenum">
              <a:rPr lang="en-US" smtClean="0"/>
              <a:t>14</a:t>
            </a:fld>
            <a:endParaRPr lang="en-US"/>
          </a:p>
        </p:txBody>
      </p:sp>
      <p:sp>
        <p:nvSpPr>
          <p:cNvPr id="5" name="Header Placeholder 4">
            <a:extLst>
              <a:ext uri="{FF2B5EF4-FFF2-40B4-BE49-F238E27FC236}">
                <a16:creationId xmlns:a16="http://schemas.microsoft.com/office/drawing/2014/main" id="{1C3CE3A6-1CD2-4ACD-97DB-400ACF6A6AD4}"/>
              </a:ext>
            </a:extLst>
          </p:cNvPr>
          <p:cNvSpPr>
            <a:spLocks noGrp="1"/>
          </p:cNvSpPr>
          <p:nvPr>
            <p:ph type="hdr" sz="quarter"/>
          </p:nvPr>
        </p:nvSpPr>
        <p:spPr/>
        <p:txBody>
          <a:bodyPr/>
          <a:lstStyle/>
          <a:p>
            <a:endParaRPr lang="en-US"/>
          </a:p>
        </p:txBody>
      </p:sp>
      <p:sp>
        <p:nvSpPr>
          <p:cNvPr id="6" name="Footer Placeholder 5">
            <a:extLst>
              <a:ext uri="{FF2B5EF4-FFF2-40B4-BE49-F238E27FC236}">
                <a16:creationId xmlns:a16="http://schemas.microsoft.com/office/drawing/2014/main" id="{1BCFF3B4-735D-622A-70CA-D5B80745068C}"/>
              </a:ext>
            </a:extLst>
          </p:cNvPr>
          <p:cNvSpPr>
            <a:spLocks noGrp="1"/>
          </p:cNvSpPr>
          <p:nvPr>
            <p:ph type="ftr" sz="quarter" idx="4"/>
          </p:nvPr>
        </p:nvSpPr>
        <p:spPr/>
        <p:txBody>
          <a:bodyPr/>
          <a:lstStyle/>
          <a:p>
            <a:r>
              <a:rPr lang="en-US"/>
              <a:t>iis401k_rev0423</a:t>
            </a:r>
          </a:p>
        </p:txBody>
      </p:sp>
    </p:spTree>
    <p:extLst>
      <p:ext uri="{BB962C8B-B14F-4D97-AF65-F5344CB8AC3E}">
        <p14:creationId xmlns:p14="http://schemas.microsoft.com/office/powerpoint/2010/main" val="329419190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p:nvPr>
        </p:nvSpPr>
        <p:spPr/>
        <p:txBody>
          <a:bodyPr/>
          <a:lstStyle/>
          <a:p>
            <a:endParaRPr lang="en-US"/>
          </a:p>
        </p:txBody>
      </p:sp>
      <p:sp>
        <p:nvSpPr>
          <p:cNvPr id="5" name="Slide Number Placeholder 4"/>
          <p:cNvSpPr>
            <a:spLocks noGrp="1"/>
          </p:cNvSpPr>
          <p:nvPr>
            <p:ph type="sldNum" sz="quarter" idx="5"/>
          </p:nvPr>
        </p:nvSpPr>
        <p:spPr/>
        <p:txBody>
          <a:bodyPr/>
          <a:lstStyle/>
          <a:p>
            <a:fld id="{3CDC3F70-8551-4DD9-AD36-A87B7224BCE2}" type="slidenum">
              <a:rPr lang="en-US" smtClean="0"/>
              <a:t>15</a:t>
            </a:fld>
            <a:endParaRPr lang="en-US"/>
          </a:p>
        </p:txBody>
      </p:sp>
      <p:sp>
        <p:nvSpPr>
          <p:cNvPr id="6" name="Footer Placeholder 5">
            <a:extLst>
              <a:ext uri="{FF2B5EF4-FFF2-40B4-BE49-F238E27FC236}">
                <a16:creationId xmlns:a16="http://schemas.microsoft.com/office/drawing/2014/main" id="{E6FA6CB1-73F3-12EB-5ACA-2E3CCC27BC1C}"/>
              </a:ext>
            </a:extLst>
          </p:cNvPr>
          <p:cNvSpPr>
            <a:spLocks noGrp="1"/>
          </p:cNvSpPr>
          <p:nvPr>
            <p:ph type="ftr" sz="quarter" idx="4"/>
          </p:nvPr>
        </p:nvSpPr>
        <p:spPr/>
        <p:txBody>
          <a:bodyPr/>
          <a:lstStyle/>
          <a:p>
            <a:r>
              <a:rPr lang="en-US"/>
              <a:t>iis401k_rev0423</a:t>
            </a:r>
          </a:p>
        </p:txBody>
      </p:sp>
    </p:spTree>
    <p:extLst>
      <p:ext uri="{BB962C8B-B14F-4D97-AF65-F5344CB8AC3E}">
        <p14:creationId xmlns:p14="http://schemas.microsoft.com/office/powerpoint/2010/main" val="71682379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Married – if you’re receiving $2000 per month and you die, your spouse would receive $1000 per month for the remainder of his/her life.  </a:t>
            </a:r>
          </a:p>
          <a:p>
            <a:r>
              <a:rPr lang="en-US" dirty="0"/>
              <a:t>“Unmarried individuals may choose the joint annuity option – they can choose anyone: a sibling, friend, etc.”</a:t>
            </a:r>
          </a:p>
          <a:p>
            <a:endParaRPr lang="en-US" dirty="0"/>
          </a:p>
          <a:p>
            <a:r>
              <a:rPr lang="en-US" dirty="0"/>
              <a:t>What’s biggest risk to a life annuity?  Early death.  Therefore “Term Certain” is simply a way to mitigate some of that risk and guarantee a payment to someone (yourself or your beneficiary) for at least that term period.</a:t>
            </a:r>
          </a:p>
        </p:txBody>
      </p:sp>
      <p:sp>
        <p:nvSpPr>
          <p:cNvPr id="4" name="Slide Number Placeholder 3"/>
          <p:cNvSpPr>
            <a:spLocks noGrp="1"/>
          </p:cNvSpPr>
          <p:nvPr>
            <p:ph type="sldNum" sz="quarter" idx="10"/>
          </p:nvPr>
        </p:nvSpPr>
        <p:spPr/>
        <p:txBody>
          <a:bodyPr/>
          <a:lstStyle/>
          <a:p>
            <a:fld id="{3CDC3F70-8551-4DD9-AD36-A87B7224BCE2}" type="slidenum">
              <a:rPr lang="en-US" smtClean="0"/>
              <a:t>16</a:t>
            </a:fld>
            <a:endParaRPr lang="en-US"/>
          </a:p>
        </p:txBody>
      </p:sp>
      <p:sp>
        <p:nvSpPr>
          <p:cNvPr id="5" name="Header Placeholder 4">
            <a:extLst>
              <a:ext uri="{FF2B5EF4-FFF2-40B4-BE49-F238E27FC236}">
                <a16:creationId xmlns:a16="http://schemas.microsoft.com/office/drawing/2014/main" id="{4DD4273E-F96E-4D22-8A7B-FA96FD9A9486}"/>
              </a:ext>
            </a:extLst>
          </p:cNvPr>
          <p:cNvSpPr>
            <a:spLocks noGrp="1"/>
          </p:cNvSpPr>
          <p:nvPr>
            <p:ph type="hdr" sz="quarter"/>
          </p:nvPr>
        </p:nvSpPr>
        <p:spPr/>
        <p:txBody>
          <a:bodyPr/>
          <a:lstStyle/>
          <a:p>
            <a:endParaRPr lang="en-US"/>
          </a:p>
        </p:txBody>
      </p:sp>
      <p:sp>
        <p:nvSpPr>
          <p:cNvPr id="6" name="Footer Placeholder 5">
            <a:extLst>
              <a:ext uri="{FF2B5EF4-FFF2-40B4-BE49-F238E27FC236}">
                <a16:creationId xmlns:a16="http://schemas.microsoft.com/office/drawing/2014/main" id="{44555F60-02CD-4CE7-6C8C-ECF97FFFC2E9}"/>
              </a:ext>
            </a:extLst>
          </p:cNvPr>
          <p:cNvSpPr>
            <a:spLocks noGrp="1"/>
          </p:cNvSpPr>
          <p:nvPr>
            <p:ph type="ftr" sz="quarter" idx="4"/>
          </p:nvPr>
        </p:nvSpPr>
        <p:spPr/>
        <p:txBody>
          <a:bodyPr/>
          <a:lstStyle/>
          <a:p>
            <a:r>
              <a:rPr lang="en-US"/>
              <a:t>iis401k_rev0423</a:t>
            </a:r>
          </a:p>
        </p:txBody>
      </p:sp>
    </p:spTree>
    <p:extLst>
      <p:ext uri="{BB962C8B-B14F-4D97-AF65-F5344CB8AC3E}">
        <p14:creationId xmlns:p14="http://schemas.microsoft.com/office/powerpoint/2010/main" val="297258436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2"/>
          <p:cNvSpPr>
            <a:spLocks noGrp="1" noRot="1" noChangeAspect="1" noChangeArrowheads="1" noTextEdit="1"/>
          </p:cNvSpPr>
          <p:nvPr>
            <p:ph type="sldImg"/>
          </p:nvPr>
        </p:nvSpPr>
        <p:spPr bwMode="auto">
          <a:xfrm>
            <a:off x="484188" y="246063"/>
            <a:ext cx="6226175" cy="3503612"/>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8131" name="Rectangle 3"/>
          <p:cNvSpPr>
            <a:spLocks noGrp="1" noChangeArrowheads="1"/>
          </p:cNvSpPr>
          <p:nvPr>
            <p:ph type="body" idx="1"/>
          </p:nvPr>
        </p:nvSpPr>
        <p:spPr bwMode="auto">
          <a:xfrm>
            <a:off x="1207347" y="3992933"/>
            <a:ext cx="4788818" cy="495808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dirty="0">
              <a:latin typeface="Futura Md BT" charset="0"/>
            </a:endParaRPr>
          </a:p>
        </p:txBody>
      </p:sp>
      <p:sp>
        <p:nvSpPr>
          <p:cNvPr id="2" name="Header Placeholder 1">
            <a:extLst>
              <a:ext uri="{FF2B5EF4-FFF2-40B4-BE49-F238E27FC236}">
                <a16:creationId xmlns:a16="http://schemas.microsoft.com/office/drawing/2014/main" id="{595238DE-4BCA-4F65-9D0A-00B73C27CEB9}"/>
              </a:ext>
            </a:extLst>
          </p:cNvPr>
          <p:cNvSpPr>
            <a:spLocks noGrp="1"/>
          </p:cNvSpPr>
          <p:nvPr>
            <p:ph type="hdr" sz="quarter"/>
          </p:nvPr>
        </p:nvSpPr>
        <p:spPr/>
        <p:txBody>
          <a:bodyPr/>
          <a:lstStyle/>
          <a:p>
            <a:endParaRPr lang="en-US"/>
          </a:p>
        </p:txBody>
      </p:sp>
      <p:sp>
        <p:nvSpPr>
          <p:cNvPr id="3" name="Footer Placeholder 2">
            <a:extLst>
              <a:ext uri="{FF2B5EF4-FFF2-40B4-BE49-F238E27FC236}">
                <a16:creationId xmlns:a16="http://schemas.microsoft.com/office/drawing/2014/main" id="{A7F0B98B-8E2B-4111-3991-801245B410D5}"/>
              </a:ext>
            </a:extLst>
          </p:cNvPr>
          <p:cNvSpPr>
            <a:spLocks noGrp="1"/>
          </p:cNvSpPr>
          <p:nvPr>
            <p:ph type="ftr" sz="quarter" idx="4"/>
          </p:nvPr>
        </p:nvSpPr>
        <p:spPr/>
        <p:txBody>
          <a:bodyPr/>
          <a:lstStyle/>
          <a:p>
            <a:r>
              <a:rPr lang="en-US"/>
              <a:t>iis401k_rev0423</a:t>
            </a:r>
          </a:p>
        </p:txBody>
      </p:sp>
    </p:spTree>
    <p:extLst>
      <p:ext uri="{BB962C8B-B14F-4D97-AF65-F5344CB8AC3E}">
        <p14:creationId xmlns:p14="http://schemas.microsoft.com/office/powerpoint/2010/main" val="376440863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2"/>
          <p:cNvSpPr>
            <a:spLocks noGrp="1" noRot="1" noChangeAspect="1" noChangeArrowheads="1" noTextEdit="1"/>
          </p:cNvSpPr>
          <p:nvPr>
            <p:ph type="sldImg"/>
          </p:nvPr>
        </p:nvSpPr>
        <p:spPr bwMode="auto">
          <a:xfrm>
            <a:off x="484188" y="246063"/>
            <a:ext cx="6226175" cy="3503612"/>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8131" name="Rectangle 3"/>
          <p:cNvSpPr>
            <a:spLocks noGrp="1" noChangeArrowheads="1"/>
          </p:cNvSpPr>
          <p:nvPr>
            <p:ph type="body" idx="1"/>
          </p:nvPr>
        </p:nvSpPr>
        <p:spPr bwMode="auto">
          <a:xfrm>
            <a:off x="1207347" y="3992933"/>
            <a:ext cx="4788818" cy="495808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dirty="0">
              <a:latin typeface="Futura Md BT" charset="0"/>
            </a:endParaRPr>
          </a:p>
        </p:txBody>
      </p:sp>
      <p:sp>
        <p:nvSpPr>
          <p:cNvPr id="2" name="Header Placeholder 1">
            <a:extLst>
              <a:ext uri="{FF2B5EF4-FFF2-40B4-BE49-F238E27FC236}">
                <a16:creationId xmlns:a16="http://schemas.microsoft.com/office/drawing/2014/main" id="{595238DE-4BCA-4F65-9D0A-00B73C27CEB9}"/>
              </a:ext>
            </a:extLst>
          </p:cNvPr>
          <p:cNvSpPr>
            <a:spLocks noGrp="1"/>
          </p:cNvSpPr>
          <p:nvPr>
            <p:ph type="hdr" sz="quarter"/>
          </p:nvPr>
        </p:nvSpPr>
        <p:spPr/>
        <p:txBody>
          <a:bodyPr/>
          <a:lstStyle/>
          <a:p>
            <a:endParaRPr lang="en-US"/>
          </a:p>
        </p:txBody>
      </p:sp>
      <p:sp>
        <p:nvSpPr>
          <p:cNvPr id="3" name="Footer Placeholder 2">
            <a:extLst>
              <a:ext uri="{FF2B5EF4-FFF2-40B4-BE49-F238E27FC236}">
                <a16:creationId xmlns:a16="http://schemas.microsoft.com/office/drawing/2014/main" id="{6B1D56D7-5F1E-5200-C54B-27E404AEA0E6}"/>
              </a:ext>
            </a:extLst>
          </p:cNvPr>
          <p:cNvSpPr>
            <a:spLocks noGrp="1"/>
          </p:cNvSpPr>
          <p:nvPr>
            <p:ph type="ftr" sz="quarter" idx="4"/>
          </p:nvPr>
        </p:nvSpPr>
        <p:spPr/>
        <p:txBody>
          <a:bodyPr/>
          <a:lstStyle/>
          <a:p>
            <a:r>
              <a:rPr lang="en-US"/>
              <a:t>iis401k_rev0423</a:t>
            </a:r>
          </a:p>
        </p:txBody>
      </p:sp>
    </p:spTree>
    <p:extLst>
      <p:ext uri="{BB962C8B-B14F-4D97-AF65-F5344CB8AC3E}">
        <p14:creationId xmlns:p14="http://schemas.microsoft.com/office/powerpoint/2010/main" val="151008572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p:nvPr>
        </p:nvSpPr>
        <p:spPr/>
        <p:txBody>
          <a:bodyPr/>
          <a:lstStyle/>
          <a:p>
            <a:endParaRPr lang="en-US"/>
          </a:p>
        </p:txBody>
      </p:sp>
      <p:sp>
        <p:nvSpPr>
          <p:cNvPr id="5" name="Slide Number Placeholder 4"/>
          <p:cNvSpPr>
            <a:spLocks noGrp="1"/>
          </p:cNvSpPr>
          <p:nvPr>
            <p:ph type="sldNum" sz="quarter" idx="5"/>
          </p:nvPr>
        </p:nvSpPr>
        <p:spPr/>
        <p:txBody>
          <a:bodyPr/>
          <a:lstStyle/>
          <a:p>
            <a:fld id="{3CDC3F70-8551-4DD9-AD36-A87B7224BCE2}" type="slidenum">
              <a:rPr lang="en-US" smtClean="0"/>
              <a:t>19</a:t>
            </a:fld>
            <a:endParaRPr lang="en-US"/>
          </a:p>
        </p:txBody>
      </p:sp>
      <p:sp>
        <p:nvSpPr>
          <p:cNvPr id="6" name="Footer Placeholder 5">
            <a:extLst>
              <a:ext uri="{FF2B5EF4-FFF2-40B4-BE49-F238E27FC236}">
                <a16:creationId xmlns:a16="http://schemas.microsoft.com/office/drawing/2014/main" id="{56188F2B-B380-F652-B977-529D2F662E99}"/>
              </a:ext>
            </a:extLst>
          </p:cNvPr>
          <p:cNvSpPr>
            <a:spLocks noGrp="1"/>
          </p:cNvSpPr>
          <p:nvPr>
            <p:ph type="ftr" sz="quarter" idx="4"/>
          </p:nvPr>
        </p:nvSpPr>
        <p:spPr/>
        <p:txBody>
          <a:bodyPr/>
          <a:lstStyle/>
          <a:p>
            <a:r>
              <a:rPr lang="en-US"/>
              <a:t>iis401k_rev0423</a:t>
            </a:r>
          </a:p>
        </p:txBody>
      </p:sp>
    </p:spTree>
    <p:extLst>
      <p:ext uri="{BB962C8B-B14F-4D97-AF65-F5344CB8AC3E}">
        <p14:creationId xmlns:p14="http://schemas.microsoft.com/office/powerpoint/2010/main" val="28048075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CDC3F70-8551-4DD9-AD36-A87B7224BCE2}" type="slidenum">
              <a:rPr lang="en-US" smtClean="0"/>
              <a:t>20</a:t>
            </a:fld>
            <a:endParaRPr lang="en-US" dirty="0"/>
          </a:p>
        </p:txBody>
      </p:sp>
      <p:sp>
        <p:nvSpPr>
          <p:cNvPr id="5" name="Footer Placeholder 4">
            <a:extLst>
              <a:ext uri="{FF2B5EF4-FFF2-40B4-BE49-F238E27FC236}">
                <a16:creationId xmlns:a16="http://schemas.microsoft.com/office/drawing/2014/main" id="{271499D7-1D02-CE24-84C6-7BE829D8AE54}"/>
              </a:ext>
            </a:extLst>
          </p:cNvPr>
          <p:cNvSpPr>
            <a:spLocks noGrp="1"/>
          </p:cNvSpPr>
          <p:nvPr>
            <p:ph type="ftr" sz="quarter" idx="4"/>
          </p:nvPr>
        </p:nvSpPr>
        <p:spPr/>
        <p:txBody>
          <a:bodyPr/>
          <a:lstStyle/>
          <a:p>
            <a:r>
              <a:rPr lang="en-US"/>
              <a:t>iis401k_rev0423</a:t>
            </a:r>
          </a:p>
        </p:txBody>
      </p:sp>
    </p:spTree>
    <p:extLst>
      <p:ext uri="{BB962C8B-B14F-4D97-AF65-F5344CB8AC3E}">
        <p14:creationId xmlns:p14="http://schemas.microsoft.com/office/powerpoint/2010/main" val="2381620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2"/>
          <p:cNvSpPr>
            <a:spLocks noGrp="1" noRot="1" noChangeAspect="1" noChangeArrowheads="1" noTextEdit="1"/>
          </p:cNvSpPr>
          <p:nvPr>
            <p:ph type="sldImg"/>
          </p:nvPr>
        </p:nvSpPr>
        <p:spPr bwMode="auto">
          <a:xfrm>
            <a:off x="484188" y="246063"/>
            <a:ext cx="6226175" cy="3503612"/>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8131" name="Rectangle 3"/>
          <p:cNvSpPr>
            <a:spLocks noGrp="1" noChangeArrowheads="1"/>
          </p:cNvSpPr>
          <p:nvPr>
            <p:ph type="body" idx="1"/>
          </p:nvPr>
        </p:nvSpPr>
        <p:spPr bwMode="auto">
          <a:xfrm>
            <a:off x="1207347" y="3992933"/>
            <a:ext cx="4788818" cy="495808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dirty="0">
              <a:latin typeface="Futura Md BT" charset="0"/>
            </a:endParaRPr>
          </a:p>
        </p:txBody>
      </p:sp>
      <p:sp>
        <p:nvSpPr>
          <p:cNvPr id="2" name="Header Placeholder 1">
            <a:extLst>
              <a:ext uri="{FF2B5EF4-FFF2-40B4-BE49-F238E27FC236}">
                <a16:creationId xmlns:a16="http://schemas.microsoft.com/office/drawing/2014/main" id="{595238DE-4BCA-4F65-9D0A-00B73C27CEB9}"/>
              </a:ext>
            </a:extLst>
          </p:cNvPr>
          <p:cNvSpPr>
            <a:spLocks noGrp="1"/>
          </p:cNvSpPr>
          <p:nvPr>
            <p:ph type="hdr" sz="quarter"/>
          </p:nvPr>
        </p:nvSpPr>
        <p:spPr/>
        <p:txBody>
          <a:bodyPr/>
          <a:lstStyle/>
          <a:p>
            <a:endParaRPr lang="en-US"/>
          </a:p>
        </p:txBody>
      </p:sp>
      <p:sp>
        <p:nvSpPr>
          <p:cNvPr id="3" name="Footer Placeholder 2">
            <a:extLst>
              <a:ext uri="{FF2B5EF4-FFF2-40B4-BE49-F238E27FC236}">
                <a16:creationId xmlns:a16="http://schemas.microsoft.com/office/drawing/2014/main" id="{443984B6-6247-3FFD-DB6A-9E84F6D3B390}"/>
              </a:ext>
            </a:extLst>
          </p:cNvPr>
          <p:cNvSpPr>
            <a:spLocks noGrp="1"/>
          </p:cNvSpPr>
          <p:nvPr>
            <p:ph type="ftr" sz="quarter" idx="4"/>
          </p:nvPr>
        </p:nvSpPr>
        <p:spPr/>
        <p:txBody>
          <a:bodyPr/>
          <a:lstStyle/>
          <a:p>
            <a:r>
              <a:rPr lang="en-US"/>
              <a:t>iis401k_rev0423</a:t>
            </a:r>
          </a:p>
        </p:txBody>
      </p:sp>
    </p:spTree>
    <p:extLst>
      <p:ext uri="{BB962C8B-B14F-4D97-AF65-F5344CB8AC3E}">
        <p14:creationId xmlns:p14="http://schemas.microsoft.com/office/powerpoint/2010/main" val="166487987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7550" y="1162050"/>
            <a:ext cx="5575300" cy="31369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CDC3F70-8551-4DD9-AD36-A87B7224BCE2}" type="slidenum">
              <a:rPr lang="en-US" smtClean="0"/>
              <a:t>3</a:t>
            </a:fld>
            <a:endParaRPr lang="en-US" dirty="0"/>
          </a:p>
        </p:txBody>
      </p:sp>
      <p:sp>
        <p:nvSpPr>
          <p:cNvPr id="5" name="Footer Placeholder 4">
            <a:extLst>
              <a:ext uri="{FF2B5EF4-FFF2-40B4-BE49-F238E27FC236}">
                <a16:creationId xmlns:a16="http://schemas.microsoft.com/office/drawing/2014/main" id="{C9297936-C795-D915-B7D2-E22811B924C9}"/>
              </a:ext>
            </a:extLst>
          </p:cNvPr>
          <p:cNvSpPr>
            <a:spLocks noGrp="1"/>
          </p:cNvSpPr>
          <p:nvPr>
            <p:ph type="ftr" sz="quarter" idx="4"/>
          </p:nvPr>
        </p:nvSpPr>
        <p:spPr/>
        <p:txBody>
          <a:bodyPr/>
          <a:lstStyle/>
          <a:p>
            <a:r>
              <a:rPr lang="en-US"/>
              <a:t>iis401k_rev0423</a:t>
            </a:r>
          </a:p>
        </p:txBody>
      </p:sp>
    </p:spTree>
    <p:extLst>
      <p:ext uri="{BB962C8B-B14F-4D97-AF65-F5344CB8AC3E}">
        <p14:creationId xmlns:p14="http://schemas.microsoft.com/office/powerpoint/2010/main" val="147770834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3CDC3F70-8551-4DD9-AD36-A87B7224BCE2}" type="slidenum">
              <a:rPr lang="en-US" smtClean="0"/>
              <a:t>22</a:t>
            </a:fld>
            <a:endParaRPr lang="en-US"/>
          </a:p>
        </p:txBody>
      </p:sp>
      <p:sp>
        <p:nvSpPr>
          <p:cNvPr id="5" name="Footer Placeholder 4">
            <a:extLst>
              <a:ext uri="{FF2B5EF4-FFF2-40B4-BE49-F238E27FC236}">
                <a16:creationId xmlns:a16="http://schemas.microsoft.com/office/drawing/2014/main" id="{8A811FAC-76DF-15CA-8417-9ECF7CCD5035}"/>
              </a:ext>
            </a:extLst>
          </p:cNvPr>
          <p:cNvSpPr>
            <a:spLocks noGrp="1"/>
          </p:cNvSpPr>
          <p:nvPr>
            <p:ph type="ftr" sz="quarter" idx="4"/>
          </p:nvPr>
        </p:nvSpPr>
        <p:spPr/>
        <p:txBody>
          <a:bodyPr/>
          <a:lstStyle/>
          <a:p>
            <a:r>
              <a:rPr lang="en-US"/>
              <a:t>iis401k_rev0423</a:t>
            </a:r>
          </a:p>
        </p:txBody>
      </p:sp>
    </p:spTree>
    <p:extLst>
      <p:ext uri="{BB962C8B-B14F-4D97-AF65-F5344CB8AC3E}">
        <p14:creationId xmlns:p14="http://schemas.microsoft.com/office/powerpoint/2010/main" val="84083636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3CDC3F70-8551-4DD9-AD36-A87B7224BCE2}" type="slidenum">
              <a:rPr lang="en-US" smtClean="0"/>
              <a:t>23</a:t>
            </a:fld>
            <a:endParaRPr lang="en-US"/>
          </a:p>
        </p:txBody>
      </p:sp>
      <p:sp>
        <p:nvSpPr>
          <p:cNvPr id="5" name="Footer Placeholder 4">
            <a:extLst>
              <a:ext uri="{FF2B5EF4-FFF2-40B4-BE49-F238E27FC236}">
                <a16:creationId xmlns:a16="http://schemas.microsoft.com/office/drawing/2014/main" id="{15BB1B85-37CD-3FE4-3302-AB1844E61430}"/>
              </a:ext>
            </a:extLst>
          </p:cNvPr>
          <p:cNvSpPr>
            <a:spLocks noGrp="1"/>
          </p:cNvSpPr>
          <p:nvPr>
            <p:ph type="ftr" sz="quarter" idx="4"/>
          </p:nvPr>
        </p:nvSpPr>
        <p:spPr/>
        <p:txBody>
          <a:bodyPr/>
          <a:lstStyle/>
          <a:p>
            <a:r>
              <a:rPr lang="en-US"/>
              <a:t>iis401k_rev0423</a:t>
            </a:r>
          </a:p>
        </p:txBody>
      </p:sp>
    </p:spTree>
    <p:extLst>
      <p:ext uri="{BB962C8B-B14F-4D97-AF65-F5344CB8AC3E}">
        <p14:creationId xmlns:p14="http://schemas.microsoft.com/office/powerpoint/2010/main" val="117981868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3CDC3F70-8551-4DD9-AD36-A87B7224BCE2}" type="slidenum">
              <a:rPr lang="en-US" smtClean="0"/>
              <a:t>24</a:t>
            </a:fld>
            <a:endParaRPr lang="en-US"/>
          </a:p>
        </p:txBody>
      </p:sp>
      <p:sp>
        <p:nvSpPr>
          <p:cNvPr id="5" name="Footer Placeholder 4">
            <a:extLst>
              <a:ext uri="{FF2B5EF4-FFF2-40B4-BE49-F238E27FC236}">
                <a16:creationId xmlns:a16="http://schemas.microsoft.com/office/drawing/2014/main" id="{BDB60A28-EC7D-9DD7-8DA0-97FD90A0CA69}"/>
              </a:ext>
            </a:extLst>
          </p:cNvPr>
          <p:cNvSpPr>
            <a:spLocks noGrp="1"/>
          </p:cNvSpPr>
          <p:nvPr>
            <p:ph type="ftr" sz="quarter" idx="4"/>
          </p:nvPr>
        </p:nvSpPr>
        <p:spPr/>
        <p:txBody>
          <a:bodyPr/>
          <a:lstStyle/>
          <a:p>
            <a:r>
              <a:rPr lang="en-US"/>
              <a:t>iis401k_rev0423</a:t>
            </a:r>
          </a:p>
        </p:txBody>
      </p:sp>
    </p:spTree>
    <p:extLst>
      <p:ext uri="{BB962C8B-B14F-4D97-AF65-F5344CB8AC3E}">
        <p14:creationId xmlns:p14="http://schemas.microsoft.com/office/powerpoint/2010/main" val="136393503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3CDC3F70-8551-4DD9-AD36-A87B7224BCE2}" type="slidenum">
              <a:rPr lang="en-US" smtClean="0"/>
              <a:t>25</a:t>
            </a:fld>
            <a:endParaRPr lang="en-US"/>
          </a:p>
        </p:txBody>
      </p:sp>
      <p:sp>
        <p:nvSpPr>
          <p:cNvPr id="5" name="Footer Placeholder 4">
            <a:extLst>
              <a:ext uri="{FF2B5EF4-FFF2-40B4-BE49-F238E27FC236}">
                <a16:creationId xmlns:a16="http://schemas.microsoft.com/office/drawing/2014/main" id="{D931BF04-6E0D-DCD0-64B2-B062A4EF6737}"/>
              </a:ext>
            </a:extLst>
          </p:cNvPr>
          <p:cNvSpPr>
            <a:spLocks noGrp="1"/>
          </p:cNvSpPr>
          <p:nvPr>
            <p:ph type="ftr" sz="quarter" idx="4"/>
          </p:nvPr>
        </p:nvSpPr>
        <p:spPr/>
        <p:txBody>
          <a:bodyPr/>
          <a:lstStyle/>
          <a:p>
            <a:r>
              <a:rPr lang="en-US"/>
              <a:t>iis401k_rev0423</a:t>
            </a:r>
          </a:p>
        </p:txBody>
      </p:sp>
    </p:spTree>
    <p:extLst>
      <p:ext uri="{BB962C8B-B14F-4D97-AF65-F5344CB8AC3E}">
        <p14:creationId xmlns:p14="http://schemas.microsoft.com/office/powerpoint/2010/main" val="308124391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3CDC3F70-8551-4DD9-AD36-A87B7224BCE2}" type="slidenum">
              <a:rPr lang="en-US" smtClean="0"/>
              <a:t>26</a:t>
            </a:fld>
            <a:endParaRPr lang="en-US"/>
          </a:p>
        </p:txBody>
      </p:sp>
      <p:sp>
        <p:nvSpPr>
          <p:cNvPr id="5" name="Footer Placeholder 4">
            <a:extLst>
              <a:ext uri="{FF2B5EF4-FFF2-40B4-BE49-F238E27FC236}">
                <a16:creationId xmlns:a16="http://schemas.microsoft.com/office/drawing/2014/main" id="{0DC2E0BF-7276-A596-3EB4-AE8A09C39546}"/>
              </a:ext>
            </a:extLst>
          </p:cNvPr>
          <p:cNvSpPr>
            <a:spLocks noGrp="1"/>
          </p:cNvSpPr>
          <p:nvPr>
            <p:ph type="ftr" sz="quarter" idx="4"/>
          </p:nvPr>
        </p:nvSpPr>
        <p:spPr/>
        <p:txBody>
          <a:bodyPr/>
          <a:lstStyle/>
          <a:p>
            <a:r>
              <a:rPr lang="en-US"/>
              <a:t>iis401k_rev0423</a:t>
            </a:r>
          </a:p>
        </p:txBody>
      </p:sp>
    </p:spTree>
    <p:extLst>
      <p:ext uri="{BB962C8B-B14F-4D97-AF65-F5344CB8AC3E}">
        <p14:creationId xmlns:p14="http://schemas.microsoft.com/office/powerpoint/2010/main" val="205748215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3CDC3F70-8551-4DD9-AD36-A87B7224BCE2}" type="slidenum">
              <a:rPr lang="en-US" smtClean="0"/>
              <a:t>27</a:t>
            </a:fld>
            <a:endParaRPr lang="en-US" dirty="0"/>
          </a:p>
        </p:txBody>
      </p:sp>
      <p:sp>
        <p:nvSpPr>
          <p:cNvPr id="5" name="Footer Placeholder 4">
            <a:extLst>
              <a:ext uri="{FF2B5EF4-FFF2-40B4-BE49-F238E27FC236}">
                <a16:creationId xmlns:a16="http://schemas.microsoft.com/office/drawing/2014/main" id="{9EF8E71F-A9D6-B3B4-6F89-EA241352E66C}"/>
              </a:ext>
            </a:extLst>
          </p:cNvPr>
          <p:cNvSpPr>
            <a:spLocks noGrp="1"/>
          </p:cNvSpPr>
          <p:nvPr>
            <p:ph type="ftr" sz="quarter" idx="4"/>
          </p:nvPr>
        </p:nvSpPr>
        <p:spPr/>
        <p:txBody>
          <a:bodyPr/>
          <a:lstStyle/>
          <a:p>
            <a:r>
              <a:rPr lang="en-US"/>
              <a:t>iis401k_rev0423</a:t>
            </a:r>
          </a:p>
        </p:txBody>
      </p:sp>
    </p:spTree>
    <p:extLst>
      <p:ext uri="{BB962C8B-B14F-4D97-AF65-F5344CB8AC3E}">
        <p14:creationId xmlns:p14="http://schemas.microsoft.com/office/powerpoint/2010/main" val="164436784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181EF28-0F0D-7C40-9659-5B81ECC2032D}" type="slidenum">
              <a:rPr lang="en-US" smtClean="0"/>
              <a:t>31</a:t>
            </a:fld>
            <a:endParaRPr lang="en-US"/>
          </a:p>
        </p:txBody>
      </p:sp>
      <p:sp>
        <p:nvSpPr>
          <p:cNvPr id="5" name="Footer Placeholder 4">
            <a:extLst>
              <a:ext uri="{FF2B5EF4-FFF2-40B4-BE49-F238E27FC236}">
                <a16:creationId xmlns:a16="http://schemas.microsoft.com/office/drawing/2014/main" id="{3DC7F1F7-BCCD-F40E-9A90-C1699469D609}"/>
              </a:ext>
            </a:extLst>
          </p:cNvPr>
          <p:cNvSpPr>
            <a:spLocks noGrp="1"/>
          </p:cNvSpPr>
          <p:nvPr>
            <p:ph type="ftr" sz="quarter" idx="4"/>
          </p:nvPr>
        </p:nvSpPr>
        <p:spPr/>
        <p:txBody>
          <a:bodyPr/>
          <a:lstStyle/>
          <a:p>
            <a:r>
              <a:rPr lang="en-US"/>
              <a:t>iis401k_rev0423</a:t>
            </a:r>
          </a:p>
        </p:txBody>
      </p:sp>
    </p:spTree>
    <p:extLst>
      <p:ext uri="{BB962C8B-B14F-4D97-AF65-F5344CB8AC3E}">
        <p14:creationId xmlns:p14="http://schemas.microsoft.com/office/powerpoint/2010/main" val="2037087726"/>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3CDC3F70-8551-4DD9-AD36-A87B7224BCE2}" type="slidenum">
              <a:rPr lang="en-US" smtClean="0"/>
              <a:t>35</a:t>
            </a:fld>
            <a:endParaRPr lang="en-US" dirty="0"/>
          </a:p>
        </p:txBody>
      </p:sp>
      <p:sp>
        <p:nvSpPr>
          <p:cNvPr id="5" name="Footer Placeholder 4">
            <a:extLst>
              <a:ext uri="{FF2B5EF4-FFF2-40B4-BE49-F238E27FC236}">
                <a16:creationId xmlns:a16="http://schemas.microsoft.com/office/drawing/2014/main" id="{1BD4F76B-A8B0-CA5F-452B-1975FBA03933}"/>
              </a:ext>
            </a:extLst>
          </p:cNvPr>
          <p:cNvSpPr>
            <a:spLocks noGrp="1"/>
          </p:cNvSpPr>
          <p:nvPr>
            <p:ph type="ftr" sz="quarter" idx="4"/>
          </p:nvPr>
        </p:nvSpPr>
        <p:spPr/>
        <p:txBody>
          <a:bodyPr/>
          <a:lstStyle/>
          <a:p>
            <a:r>
              <a:rPr lang="en-US"/>
              <a:t>iis401k_rev0423</a:t>
            </a:r>
          </a:p>
        </p:txBody>
      </p:sp>
    </p:spTree>
    <p:extLst>
      <p:ext uri="{BB962C8B-B14F-4D97-AF65-F5344CB8AC3E}">
        <p14:creationId xmlns:p14="http://schemas.microsoft.com/office/powerpoint/2010/main" val="2684322208"/>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7550" y="1162050"/>
            <a:ext cx="5575300" cy="31369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CDC3F70-8551-4DD9-AD36-A87B7224BCE2}" type="slidenum">
              <a:rPr lang="en-US" smtClean="0"/>
              <a:t>36</a:t>
            </a:fld>
            <a:endParaRPr lang="en-US" dirty="0"/>
          </a:p>
        </p:txBody>
      </p:sp>
      <p:sp>
        <p:nvSpPr>
          <p:cNvPr id="5" name="Footer Placeholder 4">
            <a:extLst>
              <a:ext uri="{FF2B5EF4-FFF2-40B4-BE49-F238E27FC236}">
                <a16:creationId xmlns:a16="http://schemas.microsoft.com/office/drawing/2014/main" id="{6E61C71E-80DB-1110-174A-821B138C1E22}"/>
              </a:ext>
            </a:extLst>
          </p:cNvPr>
          <p:cNvSpPr>
            <a:spLocks noGrp="1"/>
          </p:cNvSpPr>
          <p:nvPr>
            <p:ph type="ftr" sz="quarter" idx="4"/>
          </p:nvPr>
        </p:nvSpPr>
        <p:spPr/>
        <p:txBody>
          <a:bodyPr/>
          <a:lstStyle/>
          <a:p>
            <a:r>
              <a:rPr lang="en-US"/>
              <a:t>iis401k_rev0423</a:t>
            </a:r>
          </a:p>
        </p:txBody>
      </p:sp>
    </p:spTree>
    <p:extLst>
      <p:ext uri="{BB962C8B-B14F-4D97-AF65-F5344CB8AC3E}">
        <p14:creationId xmlns:p14="http://schemas.microsoft.com/office/powerpoint/2010/main" val="390079752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3" name="Rectangle 2"/>
          <p:cNvSpPr>
            <a:spLocks noGrp="1" noRot="1" noChangeAspect="1" noChangeArrowheads="1" noTextEdit="1"/>
          </p:cNvSpPr>
          <p:nvPr>
            <p:ph type="sldImg"/>
          </p:nvPr>
        </p:nvSpPr>
        <p:spPr>
          <a:ln/>
        </p:spPr>
      </p:sp>
      <p:sp>
        <p:nvSpPr>
          <p:cNvPr id="71684"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a:p>
        </p:txBody>
      </p:sp>
      <p:sp>
        <p:nvSpPr>
          <p:cNvPr id="2" name="Footer Placeholder 1">
            <a:extLst>
              <a:ext uri="{FF2B5EF4-FFF2-40B4-BE49-F238E27FC236}">
                <a16:creationId xmlns:a16="http://schemas.microsoft.com/office/drawing/2014/main" id="{A0289368-6A7E-0167-774E-8F88CF8D9C43}"/>
              </a:ext>
            </a:extLst>
          </p:cNvPr>
          <p:cNvSpPr>
            <a:spLocks noGrp="1"/>
          </p:cNvSpPr>
          <p:nvPr>
            <p:ph type="ftr" sz="quarter" idx="4"/>
          </p:nvPr>
        </p:nvSpPr>
        <p:spPr/>
        <p:txBody>
          <a:bodyPr/>
          <a:lstStyle/>
          <a:p>
            <a:r>
              <a:rPr lang="en-US"/>
              <a:t>iis401k_rev0423</a:t>
            </a:r>
          </a:p>
        </p:txBody>
      </p:sp>
    </p:spTree>
    <p:extLst>
      <p:ext uri="{BB962C8B-B14F-4D97-AF65-F5344CB8AC3E}">
        <p14:creationId xmlns:p14="http://schemas.microsoft.com/office/powerpoint/2010/main" val="288232119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2"/>
          <p:cNvSpPr>
            <a:spLocks noGrp="1" noRot="1" noChangeAspect="1" noChangeArrowheads="1" noTextEdit="1"/>
          </p:cNvSpPr>
          <p:nvPr>
            <p:ph type="sldImg"/>
          </p:nvPr>
        </p:nvSpPr>
        <p:spPr bwMode="auto">
          <a:xfrm>
            <a:off x="484188" y="246063"/>
            <a:ext cx="6226175" cy="3503612"/>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8131" name="Rectangle 3"/>
          <p:cNvSpPr>
            <a:spLocks noGrp="1" noChangeArrowheads="1"/>
          </p:cNvSpPr>
          <p:nvPr>
            <p:ph type="body" idx="1"/>
          </p:nvPr>
        </p:nvSpPr>
        <p:spPr bwMode="auto">
          <a:xfrm>
            <a:off x="1207347" y="3992933"/>
            <a:ext cx="4788818" cy="495808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dirty="0">
              <a:latin typeface="Futura Md BT" charset="0"/>
            </a:endParaRPr>
          </a:p>
        </p:txBody>
      </p:sp>
      <p:sp>
        <p:nvSpPr>
          <p:cNvPr id="2" name="Header Placeholder 1">
            <a:extLst>
              <a:ext uri="{FF2B5EF4-FFF2-40B4-BE49-F238E27FC236}">
                <a16:creationId xmlns:a16="http://schemas.microsoft.com/office/drawing/2014/main" id="{595238DE-4BCA-4F65-9D0A-00B73C27CEB9}"/>
              </a:ext>
            </a:extLst>
          </p:cNvPr>
          <p:cNvSpPr>
            <a:spLocks noGrp="1"/>
          </p:cNvSpPr>
          <p:nvPr>
            <p:ph type="hdr" sz="quarter"/>
          </p:nvPr>
        </p:nvSpPr>
        <p:spPr/>
        <p:txBody>
          <a:bodyPr/>
          <a:lstStyle/>
          <a:p>
            <a:endParaRPr lang="en-US"/>
          </a:p>
        </p:txBody>
      </p:sp>
      <p:sp>
        <p:nvSpPr>
          <p:cNvPr id="3" name="Footer Placeholder 2">
            <a:extLst>
              <a:ext uri="{FF2B5EF4-FFF2-40B4-BE49-F238E27FC236}">
                <a16:creationId xmlns:a16="http://schemas.microsoft.com/office/drawing/2014/main" id="{AB30AAC7-C084-8D47-55F7-08AFE9FD5C3D}"/>
              </a:ext>
            </a:extLst>
          </p:cNvPr>
          <p:cNvSpPr>
            <a:spLocks noGrp="1"/>
          </p:cNvSpPr>
          <p:nvPr>
            <p:ph type="ftr" sz="quarter" idx="4"/>
          </p:nvPr>
        </p:nvSpPr>
        <p:spPr/>
        <p:txBody>
          <a:bodyPr/>
          <a:lstStyle/>
          <a:p>
            <a:r>
              <a:rPr lang="en-US"/>
              <a:t>iis401k_rev0423</a:t>
            </a:r>
          </a:p>
        </p:txBody>
      </p:sp>
    </p:spTree>
    <p:extLst>
      <p:ext uri="{BB962C8B-B14F-4D97-AF65-F5344CB8AC3E}">
        <p14:creationId xmlns:p14="http://schemas.microsoft.com/office/powerpoint/2010/main" val="367381578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CDC3F70-8551-4DD9-AD36-A87B7224BCE2}" type="slidenum">
              <a:rPr lang="en-US" smtClean="0"/>
              <a:t>6</a:t>
            </a:fld>
            <a:endParaRPr lang="en-US"/>
          </a:p>
        </p:txBody>
      </p:sp>
      <p:sp>
        <p:nvSpPr>
          <p:cNvPr id="5" name="Footer Placeholder 4">
            <a:extLst>
              <a:ext uri="{FF2B5EF4-FFF2-40B4-BE49-F238E27FC236}">
                <a16:creationId xmlns:a16="http://schemas.microsoft.com/office/drawing/2014/main" id="{B7AFB911-279E-244D-5A0E-FF8D47FF6278}"/>
              </a:ext>
            </a:extLst>
          </p:cNvPr>
          <p:cNvSpPr>
            <a:spLocks noGrp="1"/>
          </p:cNvSpPr>
          <p:nvPr>
            <p:ph type="ftr" sz="quarter" idx="4"/>
          </p:nvPr>
        </p:nvSpPr>
        <p:spPr/>
        <p:txBody>
          <a:bodyPr/>
          <a:lstStyle/>
          <a:p>
            <a:r>
              <a:rPr lang="en-US"/>
              <a:t>iis401k_rev0423</a:t>
            </a:r>
          </a:p>
        </p:txBody>
      </p:sp>
    </p:spTree>
    <p:extLst>
      <p:ext uri="{BB962C8B-B14F-4D97-AF65-F5344CB8AC3E}">
        <p14:creationId xmlns:p14="http://schemas.microsoft.com/office/powerpoint/2010/main" val="362593170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2"/>
          <p:cNvSpPr>
            <a:spLocks noGrp="1" noRot="1" noChangeAspect="1" noChangeArrowheads="1" noTextEdit="1"/>
          </p:cNvSpPr>
          <p:nvPr>
            <p:ph type="sldImg"/>
          </p:nvPr>
        </p:nvSpPr>
        <p:spPr>
          <a:ln/>
        </p:spPr>
      </p:sp>
      <p:sp>
        <p:nvSpPr>
          <p:cNvPr id="69635" name="Rectangle 3"/>
          <p:cNvSpPr>
            <a:spLocks noGrp="1" noChangeArrowheads="1"/>
          </p:cNvSpPr>
          <p:nvPr>
            <p:ph type="body" idx="1"/>
          </p:nvPr>
        </p:nvSpPr>
        <p:spPr>
          <a:noFill/>
          <a:ln/>
        </p:spPr>
        <p:txBody>
          <a:bodyPr/>
          <a:lstStyle/>
          <a:p>
            <a:endParaRPr lang="en-US" dirty="0">
              <a:latin typeface="Futura Md BT"/>
            </a:endParaRPr>
          </a:p>
        </p:txBody>
      </p:sp>
      <p:sp>
        <p:nvSpPr>
          <p:cNvPr id="2" name="Header Placeholder 1">
            <a:extLst>
              <a:ext uri="{FF2B5EF4-FFF2-40B4-BE49-F238E27FC236}">
                <a16:creationId xmlns:a16="http://schemas.microsoft.com/office/drawing/2014/main" id="{5475E23F-4761-4E2D-9F2A-36FDBDF781D3}"/>
              </a:ext>
            </a:extLst>
          </p:cNvPr>
          <p:cNvSpPr>
            <a:spLocks noGrp="1"/>
          </p:cNvSpPr>
          <p:nvPr>
            <p:ph type="hdr" sz="quarter"/>
          </p:nvPr>
        </p:nvSpPr>
        <p:spPr/>
        <p:txBody>
          <a:bodyPr/>
          <a:lstStyle/>
          <a:p>
            <a:endParaRPr lang="en-US"/>
          </a:p>
        </p:txBody>
      </p:sp>
      <p:sp>
        <p:nvSpPr>
          <p:cNvPr id="3" name="Footer Placeholder 2">
            <a:extLst>
              <a:ext uri="{FF2B5EF4-FFF2-40B4-BE49-F238E27FC236}">
                <a16:creationId xmlns:a16="http://schemas.microsoft.com/office/drawing/2014/main" id="{EB8FD4B0-CF46-0109-1716-F982BF59B541}"/>
              </a:ext>
            </a:extLst>
          </p:cNvPr>
          <p:cNvSpPr>
            <a:spLocks noGrp="1"/>
          </p:cNvSpPr>
          <p:nvPr>
            <p:ph type="ftr" sz="quarter" idx="4"/>
          </p:nvPr>
        </p:nvSpPr>
        <p:spPr/>
        <p:txBody>
          <a:bodyPr/>
          <a:lstStyle/>
          <a:p>
            <a:r>
              <a:rPr lang="en-US"/>
              <a:t>iis401k_rev0423</a:t>
            </a:r>
          </a:p>
        </p:txBody>
      </p:sp>
    </p:spTree>
    <p:extLst>
      <p:ext uri="{BB962C8B-B14F-4D97-AF65-F5344CB8AC3E}">
        <p14:creationId xmlns:p14="http://schemas.microsoft.com/office/powerpoint/2010/main" val="282025606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9" name="Rectangle 2"/>
          <p:cNvSpPr>
            <a:spLocks noGrp="1" noRot="1" noChangeAspect="1" noChangeArrowheads="1" noTextEdit="1"/>
          </p:cNvSpPr>
          <p:nvPr>
            <p:ph type="sldImg"/>
          </p:nvPr>
        </p:nvSpPr>
        <p:spPr>
          <a:ln/>
        </p:spPr>
      </p:sp>
      <p:sp>
        <p:nvSpPr>
          <p:cNvPr id="101380"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a:p>
        </p:txBody>
      </p:sp>
      <p:sp>
        <p:nvSpPr>
          <p:cNvPr id="2" name="Footer Placeholder 1">
            <a:extLst>
              <a:ext uri="{FF2B5EF4-FFF2-40B4-BE49-F238E27FC236}">
                <a16:creationId xmlns:a16="http://schemas.microsoft.com/office/drawing/2014/main" id="{FA23C783-091F-2567-F35A-F11D24CA7C96}"/>
              </a:ext>
            </a:extLst>
          </p:cNvPr>
          <p:cNvSpPr>
            <a:spLocks noGrp="1"/>
          </p:cNvSpPr>
          <p:nvPr>
            <p:ph type="ftr" sz="quarter" idx="4"/>
          </p:nvPr>
        </p:nvSpPr>
        <p:spPr/>
        <p:txBody>
          <a:bodyPr/>
          <a:lstStyle/>
          <a:p>
            <a:r>
              <a:rPr lang="en-US"/>
              <a:t>iis401k_rev0423</a:t>
            </a:r>
          </a:p>
        </p:txBody>
      </p:sp>
    </p:spTree>
    <p:extLst>
      <p:ext uri="{BB962C8B-B14F-4D97-AF65-F5344CB8AC3E}">
        <p14:creationId xmlns:p14="http://schemas.microsoft.com/office/powerpoint/2010/main" val="46927725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CDC3F70-8551-4DD9-AD36-A87B7224BCE2}" type="slidenum">
              <a:rPr lang="en-US" smtClean="0"/>
              <a:t>10</a:t>
            </a:fld>
            <a:endParaRPr lang="en-US" dirty="0"/>
          </a:p>
        </p:txBody>
      </p:sp>
      <p:sp>
        <p:nvSpPr>
          <p:cNvPr id="5" name="Footer Placeholder 4">
            <a:extLst>
              <a:ext uri="{FF2B5EF4-FFF2-40B4-BE49-F238E27FC236}">
                <a16:creationId xmlns:a16="http://schemas.microsoft.com/office/drawing/2014/main" id="{E01FCCF2-ECCF-5B82-805C-CCB4E9DDE1F1}"/>
              </a:ext>
            </a:extLst>
          </p:cNvPr>
          <p:cNvSpPr>
            <a:spLocks noGrp="1"/>
          </p:cNvSpPr>
          <p:nvPr>
            <p:ph type="ftr" sz="quarter" idx="4"/>
          </p:nvPr>
        </p:nvSpPr>
        <p:spPr/>
        <p:txBody>
          <a:bodyPr/>
          <a:lstStyle/>
          <a:p>
            <a:r>
              <a:rPr lang="en-US"/>
              <a:t>iis401k_rev0423</a:t>
            </a:r>
          </a:p>
        </p:txBody>
      </p:sp>
    </p:spTree>
    <p:extLst>
      <p:ext uri="{BB962C8B-B14F-4D97-AF65-F5344CB8AC3E}">
        <p14:creationId xmlns:p14="http://schemas.microsoft.com/office/powerpoint/2010/main" val="421258552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3CDC3F70-8551-4DD9-AD36-A87B7224BCE2}" type="slidenum">
              <a:rPr lang="en-US" smtClean="0"/>
              <a:t>11</a:t>
            </a:fld>
            <a:endParaRPr lang="en-US"/>
          </a:p>
        </p:txBody>
      </p:sp>
      <p:sp>
        <p:nvSpPr>
          <p:cNvPr id="5" name="Footer Placeholder 4">
            <a:extLst>
              <a:ext uri="{FF2B5EF4-FFF2-40B4-BE49-F238E27FC236}">
                <a16:creationId xmlns:a16="http://schemas.microsoft.com/office/drawing/2014/main" id="{DD5D05A2-68DB-9933-AD75-11CDA53F376A}"/>
              </a:ext>
            </a:extLst>
          </p:cNvPr>
          <p:cNvSpPr>
            <a:spLocks noGrp="1"/>
          </p:cNvSpPr>
          <p:nvPr>
            <p:ph type="ftr" sz="quarter" idx="4"/>
          </p:nvPr>
        </p:nvSpPr>
        <p:spPr/>
        <p:txBody>
          <a:bodyPr/>
          <a:lstStyle/>
          <a:p>
            <a:r>
              <a:rPr lang="en-US"/>
              <a:t>iis401k_rev0423</a:t>
            </a:r>
          </a:p>
        </p:txBody>
      </p:sp>
    </p:spTree>
    <p:extLst>
      <p:ext uri="{BB962C8B-B14F-4D97-AF65-F5344CB8AC3E}">
        <p14:creationId xmlns:p14="http://schemas.microsoft.com/office/powerpoint/2010/main" val="3641218475"/>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slideMaster" Target="../slideMasters/slideMaster1.xml"/><Relationship Id="rId1" Type="http://schemas.openxmlformats.org/officeDocument/2006/relationships/themeOverride" Target="../theme/themeOverride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A0ED1445-B98C-154D-A93D-2DBD0289FC0F}"/>
              </a:ext>
            </a:extLst>
          </p:cNvPr>
          <p:cNvSpPr>
            <a:spLocks noGrp="1"/>
          </p:cNvSpPr>
          <p:nvPr>
            <p:ph type="ctrTitle" hasCustomPrompt="1"/>
          </p:nvPr>
        </p:nvSpPr>
        <p:spPr>
          <a:xfrm>
            <a:off x="4746171" y="2460887"/>
            <a:ext cx="5301343" cy="1631750"/>
          </a:xfrm>
          <a:prstGeom prst="rect">
            <a:avLst/>
          </a:prstGeom>
        </p:spPr>
        <p:txBody>
          <a:bodyPr anchor="b">
            <a:normAutofit/>
          </a:bodyPr>
          <a:lstStyle>
            <a:lvl1pPr>
              <a:defRPr b="1" i="0">
                <a:solidFill>
                  <a:srgbClr val="211545"/>
                </a:solidFill>
                <a:latin typeface="Century Gothic" panose="020B0502020202020204" pitchFamily="34" charset="0"/>
              </a:defRPr>
            </a:lvl1pPr>
          </a:lstStyle>
          <a:p>
            <a:r>
              <a:rPr lang="en-US" dirty="0"/>
              <a:t>headline</a:t>
            </a:r>
          </a:p>
        </p:txBody>
      </p:sp>
      <p:sp>
        <p:nvSpPr>
          <p:cNvPr id="8" name="Subtitle 2">
            <a:extLst>
              <a:ext uri="{FF2B5EF4-FFF2-40B4-BE49-F238E27FC236}">
                <a16:creationId xmlns:a16="http://schemas.microsoft.com/office/drawing/2014/main" id="{A4BFB5DA-2053-5140-8832-BC49C51A5976}"/>
              </a:ext>
            </a:extLst>
          </p:cNvPr>
          <p:cNvSpPr>
            <a:spLocks noGrp="1"/>
          </p:cNvSpPr>
          <p:nvPr>
            <p:ph type="subTitle" idx="1" hasCustomPrompt="1"/>
          </p:nvPr>
        </p:nvSpPr>
        <p:spPr>
          <a:xfrm>
            <a:off x="4746170" y="4114077"/>
            <a:ext cx="5301343" cy="919477"/>
          </a:xfrm>
          <a:prstGeom prst="rect">
            <a:avLst/>
          </a:prstGeom>
        </p:spPr>
        <p:txBody>
          <a:bodyPr>
            <a:noAutofit/>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solidFill>
                  <a:srgbClr val="958319"/>
                </a:solidFill>
                <a:latin typeface="Desyrel" panose="02000603050000020003" pitchFamily="2" charset="0"/>
              </a:defRPr>
            </a:lvl1pPr>
          </a:lstStyle>
          <a:p>
            <a:r>
              <a:rPr lang="en-US" sz="2800" dirty="0" err="1"/>
              <a:t>subheadline</a:t>
            </a:r>
            <a:r>
              <a:rPr lang="en-US" sz="2800" dirty="0"/>
              <a:t> </a:t>
            </a:r>
          </a:p>
        </p:txBody>
      </p:sp>
      <p:sp>
        <p:nvSpPr>
          <p:cNvPr id="2" name="Footer Placeholder 1">
            <a:extLst>
              <a:ext uri="{FF2B5EF4-FFF2-40B4-BE49-F238E27FC236}">
                <a16:creationId xmlns:a16="http://schemas.microsoft.com/office/drawing/2014/main" id="{D9CC3BD3-1106-7F61-11ED-4105A435E268}"/>
              </a:ext>
            </a:extLst>
          </p:cNvPr>
          <p:cNvSpPr>
            <a:spLocks noGrp="1"/>
          </p:cNvSpPr>
          <p:nvPr>
            <p:ph type="ftr" sz="quarter" idx="10"/>
          </p:nvPr>
        </p:nvSpPr>
        <p:spPr/>
        <p:txBody>
          <a:bodyPr vert="horz" lIns="91440" tIns="45720" rIns="91440" bIns="45720" rtlCol="0" anchor="ctr"/>
          <a:lstStyle>
            <a:lvl1pPr>
              <a:defRPr lang="en-US" sz="600" smtClean="0">
                <a:solidFill>
                  <a:schemeClr val="tx1"/>
                </a:solidFill>
                <a:latin typeface="Century Gothic" panose="020B0502020202020204" pitchFamily="34" charset="0"/>
              </a:defRPr>
            </a:lvl1pPr>
          </a:lstStyle>
          <a:p>
            <a:r>
              <a:rPr lang="en-US" dirty="0"/>
              <a:t>iis401k_rev0423</a:t>
            </a:r>
          </a:p>
        </p:txBody>
      </p:sp>
    </p:spTree>
    <p:extLst>
      <p:ext uri="{BB962C8B-B14F-4D97-AF65-F5344CB8AC3E}">
        <p14:creationId xmlns:p14="http://schemas.microsoft.com/office/powerpoint/2010/main" val="3736345656"/>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wo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81634BEB-A230-E64B-9947-B7BBDC1AB4A4}"/>
              </a:ext>
            </a:extLst>
          </p:cNvPr>
          <p:cNvSpPr txBox="1"/>
          <p:nvPr userDrawn="1"/>
        </p:nvSpPr>
        <p:spPr>
          <a:xfrm>
            <a:off x="659697" y="3645689"/>
            <a:ext cx="6726621" cy="923330"/>
          </a:xfrm>
          <a:prstGeom prst="rect">
            <a:avLst/>
          </a:prstGeom>
          <a:noFill/>
        </p:spPr>
        <p:txBody>
          <a:bodyPr wrap="square" rtlCol="0">
            <a:spAutoFit/>
          </a:bodyPr>
          <a:lstStyle/>
          <a:p>
            <a:pPr algn="ctr"/>
            <a:r>
              <a:rPr lang="en-US" sz="5400" b="1" dirty="0">
                <a:solidFill>
                  <a:srgbClr val="002060"/>
                </a:solidFill>
                <a:latin typeface="Desyrel" panose="02000603050000020003" pitchFamily="2" charset="0"/>
              </a:rPr>
              <a:t>thanks!</a:t>
            </a:r>
          </a:p>
        </p:txBody>
      </p:sp>
      <p:sp>
        <p:nvSpPr>
          <p:cNvPr id="9" name="TextBox 8">
            <a:extLst>
              <a:ext uri="{FF2B5EF4-FFF2-40B4-BE49-F238E27FC236}">
                <a16:creationId xmlns:a16="http://schemas.microsoft.com/office/drawing/2014/main" id="{50564E61-228A-154C-8974-0586F58987FD}"/>
              </a:ext>
            </a:extLst>
          </p:cNvPr>
          <p:cNvSpPr txBox="1"/>
          <p:nvPr userDrawn="1"/>
        </p:nvSpPr>
        <p:spPr>
          <a:xfrm>
            <a:off x="659697" y="4416619"/>
            <a:ext cx="6726621" cy="646331"/>
          </a:xfrm>
          <a:prstGeom prst="rect">
            <a:avLst/>
          </a:prstGeom>
          <a:noFill/>
        </p:spPr>
        <p:txBody>
          <a:bodyPr wrap="square" rtlCol="0">
            <a:spAutoFit/>
          </a:bodyPr>
          <a:lstStyle/>
          <a:p>
            <a:pPr algn="ctr"/>
            <a:r>
              <a:rPr lang="en-US" dirty="0">
                <a:solidFill>
                  <a:srgbClr val="002060"/>
                </a:solidFill>
                <a:latin typeface="+mj-lt"/>
              </a:rPr>
              <a:t>if you have any questions, </a:t>
            </a:r>
          </a:p>
          <a:p>
            <a:pPr algn="ctr"/>
            <a:r>
              <a:rPr lang="en-US" dirty="0">
                <a:solidFill>
                  <a:srgbClr val="002060"/>
                </a:solidFill>
                <a:latin typeface="+mj-lt"/>
              </a:rPr>
              <a:t>please contact us at</a:t>
            </a:r>
          </a:p>
        </p:txBody>
      </p:sp>
      <p:sp>
        <p:nvSpPr>
          <p:cNvPr id="10" name="TextBox 9">
            <a:extLst>
              <a:ext uri="{FF2B5EF4-FFF2-40B4-BE49-F238E27FC236}">
                <a16:creationId xmlns:a16="http://schemas.microsoft.com/office/drawing/2014/main" id="{F23AE833-C670-774E-B9D3-AC3635102D1B}"/>
              </a:ext>
            </a:extLst>
          </p:cNvPr>
          <p:cNvSpPr txBox="1"/>
          <p:nvPr userDrawn="1"/>
        </p:nvSpPr>
        <p:spPr>
          <a:xfrm>
            <a:off x="659697" y="5283721"/>
            <a:ext cx="6726621" cy="954107"/>
          </a:xfrm>
          <a:prstGeom prst="rect">
            <a:avLst/>
          </a:prstGeom>
          <a:noFill/>
        </p:spPr>
        <p:txBody>
          <a:bodyPr wrap="square" rtlCol="0">
            <a:spAutoFit/>
          </a:bodyPr>
          <a:lstStyle/>
          <a:p>
            <a:pPr algn="ctr"/>
            <a:r>
              <a:rPr lang="en-US" sz="2800" b="1" spc="300" dirty="0">
                <a:solidFill>
                  <a:srgbClr val="7D7024"/>
                </a:solidFill>
              </a:rPr>
              <a:t>641-628-8790</a:t>
            </a:r>
          </a:p>
          <a:p>
            <a:pPr algn="ctr"/>
            <a:r>
              <a:rPr lang="en-US" sz="2800" b="1" spc="300" dirty="0" err="1">
                <a:solidFill>
                  <a:srgbClr val="7D7024"/>
                </a:solidFill>
                <a:latin typeface="+mj-lt"/>
              </a:rPr>
              <a:t>intellicents.com</a:t>
            </a:r>
            <a:endParaRPr lang="en-US" b="1" spc="300" dirty="0">
              <a:solidFill>
                <a:srgbClr val="7D7024"/>
              </a:solidFill>
              <a:latin typeface="+mj-lt"/>
            </a:endParaRPr>
          </a:p>
        </p:txBody>
      </p:sp>
    </p:spTree>
    <p:extLst>
      <p:ext uri="{BB962C8B-B14F-4D97-AF65-F5344CB8AC3E}">
        <p14:creationId xmlns:p14="http://schemas.microsoft.com/office/powerpoint/2010/main" val="381996271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Slide Number Placeholder 5">
            <a:extLst>
              <a:ext uri="{FF2B5EF4-FFF2-40B4-BE49-F238E27FC236}">
                <a16:creationId xmlns:a16="http://schemas.microsoft.com/office/drawing/2014/main" id="{6EBF4675-9983-CB4B-9750-6F67080FCA2C}"/>
              </a:ext>
            </a:extLst>
          </p:cNvPr>
          <p:cNvSpPr>
            <a:spLocks noGrp="1"/>
          </p:cNvSpPr>
          <p:nvPr>
            <p:ph type="sldNum" sz="quarter" idx="12"/>
          </p:nvPr>
        </p:nvSpPr>
        <p:spPr>
          <a:xfrm>
            <a:off x="10807336" y="6356350"/>
            <a:ext cx="546463" cy="365125"/>
          </a:xfrm>
          <a:prstGeom prst="rect">
            <a:avLst/>
          </a:prstGeom>
        </p:spPr>
        <p:txBody>
          <a:bodyPr anchor="ctr"/>
          <a:lstStyle>
            <a:lvl1pPr algn="ctr">
              <a:defRPr>
                <a:solidFill>
                  <a:schemeClr val="bg1">
                    <a:lumMod val="50000"/>
                  </a:schemeClr>
                </a:solidFill>
                <a:latin typeface="Century Gothic" panose="020B0502020202020204" pitchFamily="34" charset="0"/>
              </a:defRPr>
            </a:lvl1pPr>
          </a:lstStyle>
          <a:p>
            <a:fld id="{80566049-992A-8743-B899-4661BB4C818B}" type="slidenum">
              <a:rPr lang="en-US" smtClean="0"/>
              <a:pPr/>
              <a:t>‹#›</a:t>
            </a:fld>
            <a:endParaRPr lang="en-US" dirty="0"/>
          </a:p>
        </p:txBody>
      </p:sp>
      <p:sp>
        <p:nvSpPr>
          <p:cNvPr id="8" name="Title 1">
            <a:extLst>
              <a:ext uri="{FF2B5EF4-FFF2-40B4-BE49-F238E27FC236}">
                <a16:creationId xmlns:a16="http://schemas.microsoft.com/office/drawing/2014/main" id="{D85E22B2-13B9-F448-9DEE-883C9B388962}"/>
              </a:ext>
            </a:extLst>
          </p:cNvPr>
          <p:cNvSpPr>
            <a:spLocks noGrp="1"/>
          </p:cNvSpPr>
          <p:nvPr>
            <p:ph type="ctrTitle" hasCustomPrompt="1"/>
          </p:nvPr>
        </p:nvSpPr>
        <p:spPr>
          <a:xfrm>
            <a:off x="1985554" y="487680"/>
            <a:ext cx="9368246" cy="556956"/>
          </a:xfrm>
          <a:prstGeom prst="rect">
            <a:avLst/>
          </a:prstGeom>
        </p:spPr>
        <p:txBody>
          <a:bodyPr anchor="b">
            <a:normAutofit/>
          </a:bodyPr>
          <a:lstStyle>
            <a:lvl1pPr>
              <a:defRPr sz="3200" b="1" i="0">
                <a:solidFill>
                  <a:srgbClr val="211545"/>
                </a:solidFill>
                <a:latin typeface="Century Gothic" panose="020B0502020202020204" pitchFamily="34" charset="0"/>
              </a:defRPr>
            </a:lvl1pPr>
          </a:lstStyle>
          <a:p>
            <a:r>
              <a:rPr lang="en-US" dirty="0"/>
              <a:t>headline</a:t>
            </a:r>
          </a:p>
        </p:txBody>
      </p:sp>
      <p:sp>
        <p:nvSpPr>
          <p:cNvPr id="2" name="Footer Placeholder 1">
            <a:extLst>
              <a:ext uri="{FF2B5EF4-FFF2-40B4-BE49-F238E27FC236}">
                <a16:creationId xmlns:a16="http://schemas.microsoft.com/office/drawing/2014/main" id="{3F60A989-A43F-CC8B-16D4-9984820E9F6C}"/>
              </a:ext>
            </a:extLst>
          </p:cNvPr>
          <p:cNvSpPr>
            <a:spLocks noGrp="1"/>
          </p:cNvSpPr>
          <p:nvPr>
            <p:ph type="ftr" sz="quarter" idx="13"/>
          </p:nvPr>
        </p:nvSpPr>
        <p:spPr>
          <a:xfrm>
            <a:off x="-56883" y="6639968"/>
            <a:ext cx="1491343" cy="163013"/>
          </a:xfrm>
        </p:spPr>
        <p:txBody>
          <a:bodyPr/>
          <a:lstStyle>
            <a:lvl1pPr>
              <a:defRPr sz="600">
                <a:solidFill>
                  <a:schemeClr val="tx1"/>
                </a:solidFill>
                <a:latin typeface="Century Gothic" panose="020B0502020202020204" pitchFamily="34" charset="0"/>
              </a:defRPr>
            </a:lvl1pPr>
          </a:lstStyle>
          <a:p>
            <a:r>
              <a:rPr lang="en-US"/>
              <a:t>iis401k_rev0423</a:t>
            </a:r>
          </a:p>
        </p:txBody>
      </p:sp>
    </p:spTree>
    <p:extLst>
      <p:ext uri="{BB962C8B-B14F-4D97-AF65-F5344CB8AC3E}">
        <p14:creationId xmlns:p14="http://schemas.microsoft.com/office/powerpoint/2010/main" val="409403745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ection Heade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Slide Number Placeholder 5">
            <a:extLst>
              <a:ext uri="{FF2B5EF4-FFF2-40B4-BE49-F238E27FC236}">
                <a16:creationId xmlns:a16="http://schemas.microsoft.com/office/drawing/2014/main" id="{7721434D-47D3-FC4B-A2C0-B04F812BEA27}"/>
              </a:ext>
            </a:extLst>
          </p:cNvPr>
          <p:cNvSpPr>
            <a:spLocks noGrp="1"/>
          </p:cNvSpPr>
          <p:nvPr>
            <p:ph type="sldNum" sz="quarter" idx="12"/>
          </p:nvPr>
        </p:nvSpPr>
        <p:spPr>
          <a:xfrm>
            <a:off x="10807336" y="4936848"/>
            <a:ext cx="546463" cy="365125"/>
          </a:xfrm>
          <a:prstGeom prst="rect">
            <a:avLst/>
          </a:prstGeom>
        </p:spPr>
        <p:txBody>
          <a:bodyPr anchor="ctr"/>
          <a:lstStyle>
            <a:lvl1pPr algn="ctr">
              <a:defRPr>
                <a:solidFill>
                  <a:schemeClr val="bg1">
                    <a:lumMod val="50000"/>
                  </a:schemeClr>
                </a:solidFill>
                <a:latin typeface="Century Gothic" panose="020B0502020202020204" pitchFamily="34" charset="0"/>
              </a:defRPr>
            </a:lvl1pPr>
          </a:lstStyle>
          <a:p>
            <a:fld id="{80566049-992A-8743-B899-4661BB4C818B}" type="slidenum">
              <a:rPr lang="en-US" smtClean="0"/>
              <a:pPr/>
              <a:t>‹#›</a:t>
            </a:fld>
            <a:endParaRPr lang="en-US" dirty="0"/>
          </a:p>
        </p:txBody>
      </p:sp>
      <p:sp>
        <p:nvSpPr>
          <p:cNvPr id="8" name="Title 1">
            <a:extLst>
              <a:ext uri="{FF2B5EF4-FFF2-40B4-BE49-F238E27FC236}">
                <a16:creationId xmlns:a16="http://schemas.microsoft.com/office/drawing/2014/main" id="{9BA81815-3025-E841-82B1-6C4B55EC18E3}"/>
              </a:ext>
            </a:extLst>
          </p:cNvPr>
          <p:cNvSpPr>
            <a:spLocks noGrp="1"/>
          </p:cNvSpPr>
          <p:nvPr>
            <p:ph type="ctrTitle" hasCustomPrompt="1"/>
          </p:nvPr>
        </p:nvSpPr>
        <p:spPr>
          <a:xfrm>
            <a:off x="1985554" y="487680"/>
            <a:ext cx="9368246" cy="556956"/>
          </a:xfrm>
          <a:prstGeom prst="rect">
            <a:avLst/>
          </a:prstGeom>
        </p:spPr>
        <p:txBody>
          <a:bodyPr anchor="b">
            <a:normAutofit/>
          </a:bodyPr>
          <a:lstStyle>
            <a:lvl1pPr>
              <a:defRPr sz="3200" b="1" i="0">
                <a:solidFill>
                  <a:srgbClr val="211545"/>
                </a:solidFill>
                <a:latin typeface="Century Gothic" panose="020B0502020202020204" pitchFamily="34" charset="0"/>
              </a:defRPr>
            </a:lvl1pPr>
          </a:lstStyle>
          <a:p>
            <a:r>
              <a:rPr lang="en-US" dirty="0"/>
              <a:t>headline</a:t>
            </a:r>
          </a:p>
        </p:txBody>
      </p:sp>
      <p:sp>
        <p:nvSpPr>
          <p:cNvPr id="2" name="Footer Placeholder 1">
            <a:extLst>
              <a:ext uri="{FF2B5EF4-FFF2-40B4-BE49-F238E27FC236}">
                <a16:creationId xmlns:a16="http://schemas.microsoft.com/office/drawing/2014/main" id="{50866410-DBA3-166D-EB36-C38218937314}"/>
              </a:ext>
            </a:extLst>
          </p:cNvPr>
          <p:cNvSpPr>
            <a:spLocks noGrp="1"/>
          </p:cNvSpPr>
          <p:nvPr>
            <p:ph type="ftr" sz="quarter" idx="13"/>
          </p:nvPr>
        </p:nvSpPr>
        <p:spPr>
          <a:xfrm>
            <a:off x="-121536" y="6553430"/>
            <a:ext cx="1639559" cy="304570"/>
          </a:xfrm>
        </p:spPr>
        <p:txBody>
          <a:bodyPr vert="horz" lIns="91440" tIns="45720" rIns="91440" bIns="45720" rtlCol="0" anchor="ctr"/>
          <a:lstStyle>
            <a:lvl1pPr>
              <a:defRPr lang="en-US" sz="600" smtClean="0">
                <a:solidFill>
                  <a:schemeClr val="tx1"/>
                </a:solidFill>
                <a:latin typeface="Century Gothic" panose="020B0502020202020204" pitchFamily="34" charset="0"/>
              </a:defRPr>
            </a:lvl1pPr>
          </a:lstStyle>
          <a:p>
            <a:r>
              <a:rPr lang="en-US" dirty="0"/>
              <a:t>iis401k_rev0423</a:t>
            </a:r>
          </a:p>
        </p:txBody>
      </p:sp>
    </p:spTree>
    <p:extLst>
      <p:ext uri="{BB962C8B-B14F-4D97-AF65-F5344CB8AC3E}">
        <p14:creationId xmlns:p14="http://schemas.microsoft.com/office/powerpoint/2010/main" val="59290471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userDrawn="1">
  <p:cSld name="5_Title and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Slide Number Placeholder 5">
            <a:extLst>
              <a:ext uri="{FF2B5EF4-FFF2-40B4-BE49-F238E27FC236}">
                <a16:creationId xmlns:a16="http://schemas.microsoft.com/office/drawing/2014/main" id="{6EBF4675-9983-CB4B-9750-6F67080FCA2C}"/>
              </a:ext>
            </a:extLst>
          </p:cNvPr>
          <p:cNvSpPr>
            <a:spLocks noGrp="1"/>
          </p:cNvSpPr>
          <p:nvPr>
            <p:ph type="sldNum" sz="quarter" idx="12"/>
          </p:nvPr>
        </p:nvSpPr>
        <p:spPr>
          <a:xfrm>
            <a:off x="10807338" y="6356352"/>
            <a:ext cx="546463" cy="365125"/>
          </a:xfrm>
          <a:prstGeom prst="rect">
            <a:avLst/>
          </a:prstGeom>
        </p:spPr>
        <p:txBody>
          <a:bodyPr anchor="ctr"/>
          <a:lstStyle>
            <a:lvl1pPr algn="ctr">
              <a:defRPr>
                <a:solidFill>
                  <a:schemeClr val="bg1">
                    <a:lumMod val="50000"/>
                  </a:schemeClr>
                </a:solidFill>
                <a:latin typeface="Century Gothic" panose="020B0502020202020204" pitchFamily="34" charset="0"/>
              </a:defRPr>
            </a:lvl1pPr>
          </a:lstStyle>
          <a:p>
            <a:fld id="{80566049-992A-8743-B899-4661BB4C818B}" type="slidenum">
              <a:rPr lang="en-US" smtClean="0"/>
              <a:pPr/>
              <a:t>‹#›</a:t>
            </a:fld>
            <a:endParaRPr lang="en-US" dirty="0"/>
          </a:p>
        </p:txBody>
      </p:sp>
      <p:sp>
        <p:nvSpPr>
          <p:cNvPr id="8" name="Title 1">
            <a:extLst>
              <a:ext uri="{FF2B5EF4-FFF2-40B4-BE49-F238E27FC236}">
                <a16:creationId xmlns:a16="http://schemas.microsoft.com/office/drawing/2014/main" id="{D85E22B2-13B9-F448-9DEE-883C9B388962}"/>
              </a:ext>
            </a:extLst>
          </p:cNvPr>
          <p:cNvSpPr>
            <a:spLocks noGrp="1"/>
          </p:cNvSpPr>
          <p:nvPr>
            <p:ph type="ctrTitle" hasCustomPrompt="1"/>
          </p:nvPr>
        </p:nvSpPr>
        <p:spPr>
          <a:xfrm>
            <a:off x="1985554" y="487680"/>
            <a:ext cx="9368247" cy="556956"/>
          </a:xfrm>
          <a:prstGeom prst="rect">
            <a:avLst/>
          </a:prstGeom>
        </p:spPr>
        <p:txBody>
          <a:bodyPr anchor="b">
            <a:normAutofit/>
          </a:bodyPr>
          <a:lstStyle>
            <a:lvl1pPr>
              <a:defRPr sz="2400" b="1" i="0">
                <a:solidFill>
                  <a:srgbClr val="211545"/>
                </a:solidFill>
                <a:latin typeface="Century Gothic" panose="020B0502020202020204" pitchFamily="34" charset="0"/>
              </a:defRPr>
            </a:lvl1pPr>
          </a:lstStyle>
          <a:p>
            <a:r>
              <a:rPr lang="en-US" dirty="0"/>
              <a:t>headline</a:t>
            </a:r>
          </a:p>
        </p:txBody>
      </p:sp>
      <p:sp>
        <p:nvSpPr>
          <p:cNvPr id="2" name="Footer Placeholder 1">
            <a:extLst>
              <a:ext uri="{FF2B5EF4-FFF2-40B4-BE49-F238E27FC236}">
                <a16:creationId xmlns:a16="http://schemas.microsoft.com/office/drawing/2014/main" id="{BAFBDD87-C002-FF59-A428-64527F23776C}"/>
              </a:ext>
            </a:extLst>
          </p:cNvPr>
          <p:cNvSpPr>
            <a:spLocks noGrp="1"/>
          </p:cNvSpPr>
          <p:nvPr>
            <p:ph type="ftr" sz="quarter" idx="13"/>
          </p:nvPr>
        </p:nvSpPr>
        <p:spPr>
          <a:xfrm>
            <a:off x="-1363788" y="6538914"/>
            <a:ext cx="4114800" cy="365125"/>
          </a:xfrm>
        </p:spPr>
        <p:txBody>
          <a:bodyPr vert="horz" lIns="91440" tIns="45720" rIns="91440" bIns="45720" rtlCol="0" anchor="ctr"/>
          <a:lstStyle>
            <a:lvl1pPr>
              <a:defRPr lang="en-US" sz="600" smtClean="0">
                <a:solidFill>
                  <a:schemeClr val="tx1"/>
                </a:solidFill>
                <a:latin typeface="Century Gothic" panose="020B0502020202020204" pitchFamily="34" charset="0"/>
              </a:defRPr>
            </a:lvl1pPr>
          </a:lstStyle>
          <a:p>
            <a:r>
              <a:rPr lang="en-US"/>
              <a:t>iis401k_rev0423</a:t>
            </a:r>
          </a:p>
        </p:txBody>
      </p:sp>
    </p:spTree>
    <p:extLst>
      <p:ext uri="{BB962C8B-B14F-4D97-AF65-F5344CB8AC3E}">
        <p14:creationId xmlns:p14="http://schemas.microsoft.com/office/powerpoint/2010/main" val="399839409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userDrawn="1">
  <p:cSld name="11_Title and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Slide Number Placeholder 5">
            <a:extLst>
              <a:ext uri="{FF2B5EF4-FFF2-40B4-BE49-F238E27FC236}">
                <a16:creationId xmlns:a16="http://schemas.microsoft.com/office/drawing/2014/main" id="{6EBF4675-9983-CB4B-9750-6F67080FCA2C}"/>
              </a:ext>
            </a:extLst>
          </p:cNvPr>
          <p:cNvSpPr>
            <a:spLocks noGrp="1"/>
          </p:cNvSpPr>
          <p:nvPr>
            <p:ph type="sldNum" sz="quarter" idx="12"/>
          </p:nvPr>
        </p:nvSpPr>
        <p:spPr>
          <a:xfrm>
            <a:off x="10807338" y="6356352"/>
            <a:ext cx="546463" cy="365125"/>
          </a:xfrm>
          <a:prstGeom prst="rect">
            <a:avLst/>
          </a:prstGeom>
        </p:spPr>
        <p:txBody>
          <a:bodyPr anchor="ctr"/>
          <a:lstStyle>
            <a:lvl1pPr algn="ctr">
              <a:defRPr>
                <a:solidFill>
                  <a:schemeClr val="bg1">
                    <a:lumMod val="50000"/>
                  </a:schemeClr>
                </a:solidFill>
                <a:latin typeface="Century Gothic" panose="020B0502020202020204" pitchFamily="34" charset="0"/>
              </a:defRPr>
            </a:lvl1pPr>
          </a:lstStyle>
          <a:p>
            <a:fld id="{80566049-992A-8743-B899-4661BB4C818B}" type="slidenum">
              <a:rPr lang="en-US" smtClean="0"/>
              <a:pPr/>
              <a:t>‹#›</a:t>
            </a:fld>
            <a:endParaRPr lang="en-US" dirty="0"/>
          </a:p>
        </p:txBody>
      </p:sp>
      <p:sp>
        <p:nvSpPr>
          <p:cNvPr id="8" name="Title 1">
            <a:extLst>
              <a:ext uri="{FF2B5EF4-FFF2-40B4-BE49-F238E27FC236}">
                <a16:creationId xmlns:a16="http://schemas.microsoft.com/office/drawing/2014/main" id="{D85E22B2-13B9-F448-9DEE-883C9B388962}"/>
              </a:ext>
            </a:extLst>
          </p:cNvPr>
          <p:cNvSpPr>
            <a:spLocks noGrp="1"/>
          </p:cNvSpPr>
          <p:nvPr>
            <p:ph type="ctrTitle" hasCustomPrompt="1"/>
          </p:nvPr>
        </p:nvSpPr>
        <p:spPr>
          <a:xfrm>
            <a:off x="1985554" y="487680"/>
            <a:ext cx="9368247" cy="556956"/>
          </a:xfrm>
          <a:prstGeom prst="rect">
            <a:avLst/>
          </a:prstGeom>
        </p:spPr>
        <p:txBody>
          <a:bodyPr anchor="b">
            <a:normAutofit/>
          </a:bodyPr>
          <a:lstStyle>
            <a:lvl1pPr>
              <a:defRPr sz="2400" b="1" i="0">
                <a:solidFill>
                  <a:srgbClr val="211545"/>
                </a:solidFill>
                <a:latin typeface="Century Gothic" panose="020B0502020202020204" pitchFamily="34" charset="0"/>
              </a:defRPr>
            </a:lvl1pPr>
          </a:lstStyle>
          <a:p>
            <a:r>
              <a:rPr lang="en-US" dirty="0"/>
              <a:t>headline</a:t>
            </a:r>
          </a:p>
        </p:txBody>
      </p:sp>
      <p:sp>
        <p:nvSpPr>
          <p:cNvPr id="2" name="Footer Placeholder 1">
            <a:extLst>
              <a:ext uri="{FF2B5EF4-FFF2-40B4-BE49-F238E27FC236}">
                <a16:creationId xmlns:a16="http://schemas.microsoft.com/office/drawing/2014/main" id="{1DB5AA3E-AD65-59B2-CCAF-FCD4C3DC0936}"/>
              </a:ext>
            </a:extLst>
          </p:cNvPr>
          <p:cNvSpPr>
            <a:spLocks noGrp="1"/>
          </p:cNvSpPr>
          <p:nvPr>
            <p:ph type="ftr" sz="quarter" idx="13"/>
          </p:nvPr>
        </p:nvSpPr>
        <p:spPr>
          <a:xfrm>
            <a:off x="-1333052" y="6546713"/>
            <a:ext cx="4114800" cy="365125"/>
          </a:xfrm>
        </p:spPr>
        <p:txBody>
          <a:bodyPr vert="horz" lIns="91440" tIns="45720" rIns="91440" bIns="45720" rtlCol="0" anchor="ctr"/>
          <a:lstStyle>
            <a:lvl1pPr>
              <a:defRPr lang="en-US" sz="600" smtClean="0">
                <a:solidFill>
                  <a:schemeClr val="tx1"/>
                </a:solidFill>
                <a:latin typeface="Century Gothic" panose="020B0502020202020204" pitchFamily="34" charset="0"/>
              </a:defRPr>
            </a:lvl1pPr>
          </a:lstStyle>
          <a:p>
            <a:r>
              <a:rPr lang="en-US"/>
              <a:t>iis401k_rev0423</a:t>
            </a:r>
          </a:p>
        </p:txBody>
      </p:sp>
    </p:spTree>
    <p:extLst>
      <p:ext uri="{BB962C8B-B14F-4D97-AF65-F5344CB8AC3E}">
        <p14:creationId xmlns:p14="http://schemas.microsoft.com/office/powerpoint/2010/main" val="227018052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userDrawn="1">
  <p:cSld name="7_Title and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Slide Number Placeholder 5">
            <a:extLst>
              <a:ext uri="{FF2B5EF4-FFF2-40B4-BE49-F238E27FC236}">
                <a16:creationId xmlns:a16="http://schemas.microsoft.com/office/drawing/2014/main" id="{6EBF4675-9983-CB4B-9750-6F67080FCA2C}"/>
              </a:ext>
            </a:extLst>
          </p:cNvPr>
          <p:cNvSpPr>
            <a:spLocks noGrp="1"/>
          </p:cNvSpPr>
          <p:nvPr>
            <p:ph type="sldNum" sz="quarter" idx="12"/>
          </p:nvPr>
        </p:nvSpPr>
        <p:spPr>
          <a:xfrm>
            <a:off x="10807338" y="6356352"/>
            <a:ext cx="546463" cy="365125"/>
          </a:xfrm>
          <a:prstGeom prst="rect">
            <a:avLst/>
          </a:prstGeom>
        </p:spPr>
        <p:txBody>
          <a:bodyPr anchor="ctr"/>
          <a:lstStyle>
            <a:lvl1pPr algn="ctr">
              <a:defRPr>
                <a:solidFill>
                  <a:schemeClr val="bg1">
                    <a:lumMod val="50000"/>
                  </a:schemeClr>
                </a:solidFill>
                <a:latin typeface="Century Gothic" panose="020B0502020202020204" pitchFamily="34" charset="0"/>
              </a:defRPr>
            </a:lvl1pPr>
          </a:lstStyle>
          <a:p>
            <a:fld id="{80566049-992A-8743-B899-4661BB4C818B}" type="slidenum">
              <a:rPr lang="en-US" smtClean="0"/>
              <a:pPr/>
              <a:t>‹#›</a:t>
            </a:fld>
            <a:endParaRPr lang="en-US" dirty="0"/>
          </a:p>
        </p:txBody>
      </p:sp>
      <p:sp>
        <p:nvSpPr>
          <p:cNvPr id="8" name="Title 1">
            <a:extLst>
              <a:ext uri="{FF2B5EF4-FFF2-40B4-BE49-F238E27FC236}">
                <a16:creationId xmlns:a16="http://schemas.microsoft.com/office/drawing/2014/main" id="{D85E22B2-13B9-F448-9DEE-883C9B388962}"/>
              </a:ext>
            </a:extLst>
          </p:cNvPr>
          <p:cNvSpPr>
            <a:spLocks noGrp="1"/>
          </p:cNvSpPr>
          <p:nvPr>
            <p:ph type="ctrTitle" hasCustomPrompt="1"/>
          </p:nvPr>
        </p:nvSpPr>
        <p:spPr>
          <a:xfrm>
            <a:off x="1985554" y="487680"/>
            <a:ext cx="9368247" cy="556956"/>
          </a:xfrm>
          <a:prstGeom prst="rect">
            <a:avLst/>
          </a:prstGeom>
        </p:spPr>
        <p:txBody>
          <a:bodyPr anchor="b">
            <a:normAutofit/>
          </a:bodyPr>
          <a:lstStyle>
            <a:lvl1pPr>
              <a:defRPr sz="2400" b="1" i="0">
                <a:solidFill>
                  <a:srgbClr val="211545"/>
                </a:solidFill>
                <a:latin typeface="Century Gothic" panose="020B0502020202020204" pitchFamily="34" charset="0"/>
              </a:defRPr>
            </a:lvl1pPr>
          </a:lstStyle>
          <a:p>
            <a:r>
              <a:rPr lang="en-US" dirty="0"/>
              <a:t>headline</a:t>
            </a:r>
          </a:p>
        </p:txBody>
      </p:sp>
      <p:sp>
        <p:nvSpPr>
          <p:cNvPr id="2" name="Footer Placeholder 1">
            <a:extLst>
              <a:ext uri="{FF2B5EF4-FFF2-40B4-BE49-F238E27FC236}">
                <a16:creationId xmlns:a16="http://schemas.microsoft.com/office/drawing/2014/main" id="{17E44780-3121-99AD-FFFF-9375E9C360DE}"/>
              </a:ext>
            </a:extLst>
          </p:cNvPr>
          <p:cNvSpPr>
            <a:spLocks noGrp="1"/>
          </p:cNvSpPr>
          <p:nvPr>
            <p:ph type="ftr" sz="quarter" idx="13"/>
          </p:nvPr>
        </p:nvSpPr>
        <p:spPr>
          <a:xfrm>
            <a:off x="-1363788" y="6538914"/>
            <a:ext cx="4114800" cy="365125"/>
          </a:xfrm>
        </p:spPr>
        <p:txBody>
          <a:bodyPr vert="horz" lIns="91440" tIns="45720" rIns="91440" bIns="45720" rtlCol="0" anchor="ctr"/>
          <a:lstStyle>
            <a:lvl1pPr>
              <a:defRPr lang="en-US" sz="600" smtClean="0">
                <a:solidFill>
                  <a:schemeClr val="tx1"/>
                </a:solidFill>
                <a:latin typeface="Century Gothic" panose="020B0502020202020204" pitchFamily="34" charset="0"/>
              </a:defRPr>
            </a:lvl1pPr>
          </a:lstStyle>
          <a:p>
            <a:r>
              <a:rPr lang="en-US" dirty="0"/>
              <a:t>iis401k_rev0423</a:t>
            </a:r>
          </a:p>
        </p:txBody>
      </p:sp>
    </p:spTree>
    <p:extLst>
      <p:ext uri="{BB962C8B-B14F-4D97-AF65-F5344CB8AC3E}">
        <p14:creationId xmlns:p14="http://schemas.microsoft.com/office/powerpoint/2010/main" val="398746738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userDrawn="1">
  <p:cSld name="8_Title and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Slide Number Placeholder 5">
            <a:extLst>
              <a:ext uri="{FF2B5EF4-FFF2-40B4-BE49-F238E27FC236}">
                <a16:creationId xmlns:a16="http://schemas.microsoft.com/office/drawing/2014/main" id="{6EBF4675-9983-CB4B-9750-6F67080FCA2C}"/>
              </a:ext>
            </a:extLst>
          </p:cNvPr>
          <p:cNvSpPr>
            <a:spLocks noGrp="1"/>
          </p:cNvSpPr>
          <p:nvPr>
            <p:ph type="sldNum" sz="quarter" idx="12"/>
          </p:nvPr>
        </p:nvSpPr>
        <p:spPr>
          <a:xfrm>
            <a:off x="10807338" y="6356352"/>
            <a:ext cx="546463" cy="365125"/>
          </a:xfrm>
          <a:prstGeom prst="rect">
            <a:avLst/>
          </a:prstGeom>
        </p:spPr>
        <p:txBody>
          <a:bodyPr anchor="ctr"/>
          <a:lstStyle>
            <a:lvl1pPr algn="ctr">
              <a:defRPr>
                <a:solidFill>
                  <a:schemeClr val="bg1">
                    <a:lumMod val="50000"/>
                  </a:schemeClr>
                </a:solidFill>
                <a:latin typeface="Century Gothic" panose="020B0502020202020204" pitchFamily="34" charset="0"/>
              </a:defRPr>
            </a:lvl1pPr>
          </a:lstStyle>
          <a:p>
            <a:fld id="{80566049-992A-8743-B899-4661BB4C818B}" type="slidenum">
              <a:rPr lang="en-US" smtClean="0"/>
              <a:pPr/>
              <a:t>‹#›</a:t>
            </a:fld>
            <a:endParaRPr lang="en-US" dirty="0"/>
          </a:p>
        </p:txBody>
      </p:sp>
      <p:sp>
        <p:nvSpPr>
          <p:cNvPr id="8" name="Title 1">
            <a:extLst>
              <a:ext uri="{FF2B5EF4-FFF2-40B4-BE49-F238E27FC236}">
                <a16:creationId xmlns:a16="http://schemas.microsoft.com/office/drawing/2014/main" id="{D85E22B2-13B9-F448-9DEE-883C9B388962}"/>
              </a:ext>
            </a:extLst>
          </p:cNvPr>
          <p:cNvSpPr>
            <a:spLocks noGrp="1"/>
          </p:cNvSpPr>
          <p:nvPr>
            <p:ph type="ctrTitle" hasCustomPrompt="1"/>
          </p:nvPr>
        </p:nvSpPr>
        <p:spPr>
          <a:xfrm>
            <a:off x="1985554" y="487680"/>
            <a:ext cx="9368247" cy="556956"/>
          </a:xfrm>
          <a:prstGeom prst="rect">
            <a:avLst/>
          </a:prstGeom>
        </p:spPr>
        <p:txBody>
          <a:bodyPr anchor="b">
            <a:normAutofit/>
          </a:bodyPr>
          <a:lstStyle>
            <a:lvl1pPr>
              <a:defRPr sz="2400" b="1" i="0">
                <a:solidFill>
                  <a:srgbClr val="211545"/>
                </a:solidFill>
                <a:latin typeface="Century Gothic" panose="020B0502020202020204" pitchFamily="34" charset="0"/>
              </a:defRPr>
            </a:lvl1pPr>
          </a:lstStyle>
          <a:p>
            <a:r>
              <a:rPr lang="en-US" dirty="0"/>
              <a:t>headline</a:t>
            </a:r>
          </a:p>
        </p:txBody>
      </p:sp>
      <p:sp>
        <p:nvSpPr>
          <p:cNvPr id="2" name="Footer Placeholder 1">
            <a:extLst>
              <a:ext uri="{FF2B5EF4-FFF2-40B4-BE49-F238E27FC236}">
                <a16:creationId xmlns:a16="http://schemas.microsoft.com/office/drawing/2014/main" id="{C0003B85-427C-9714-28BC-C1D8937788C9}"/>
              </a:ext>
            </a:extLst>
          </p:cNvPr>
          <p:cNvSpPr>
            <a:spLocks noGrp="1"/>
          </p:cNvSpPr>
          <p:nvPr>
            <p:ph type="ftr" sz="quarter" idx="13"/>
          </p:nvPr>
        </p:nvSpPr>
        <p:spPr>
          <a:xfrm>
            <a:off x="-1371472" y="6531486"/>
            <a:ext cx="4114800" cy="365125"/>
          </a:xfrm>
        </p:spPr>
        <p:txBody>
          <a:bodyPr vert="horz" lIns="91440" tIns="45720" rIns="91440" bIns="45720" rtlCol="0" anchor="ctr"/>
          <a:lstStyle>
            <a:lvl1pPr>
              <a:defRPr lang="en-US" sz="600" smtClean="0">
                <a:solidFill>
                  <a:schemeClr val="tx1"/>
                </a:solidFill>
                <a:latin typeface="Century Gothic" panose="020B0502020202020204" pitchFamily="34" charset="0"/>
              </a:defRPr>
            </a:lvl1pPr>
          </a:lstStyle>
          <a:p>
            <a:r>
              <a:rPr lang="en-US"/>
              <a:t>iis401k_rev0423</a:t>
            </a:r>
          </a:p>
        </p:txBody>
      </p:sp>
    </p:spTree>
    <p:extLst>
      <p:ext uri="{BB962C8B-B14F-4D97-AF65-F5344CB8AC3E}">
        <p14:creationId xmlns:p14="http://schemas.microsoft.com/office/powerpoint/2010/main" val="189556834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userDrawn="1">
  <p:cSld name="1_Title and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Slide Number Placeholder 5">
            <a:extLst>
              <a:ext uri="{FF2B5EF4-FFF2-40B4-BE49-F238E27FC236}">
                <a16:creationId xmlns:a16="http://schemas.microsoft.com/office/drawing/2014/main" id="{6EBF4675-9983-CB4B-9750-6F67080FCA2C}"/>
              </a:ext>
            </a:extLst>
          </p:cNvPr>
          <p:cNvSpPr>
            <a:spLocks noGrp="1"/>
          </p:cNvSpPr>
          <p:nvPr>
            <p:ph type="sldNum" sz="quarter" idx="12"/>
          </p:nvPr>
        </p:nvSpPr>
        <p:spPr>
          <a:xfrm>
            <a:off x="10807338" y="6356352"/>
            <a:ext cx="546463" cy="365125"/>
          </a:xfrm>
          <a:prstGeom prst="rect">
            <a:avLst/>
          </a:prstGeom>
        </p:spPr>
        <p:txBody>
          <a:bodyPr anchor="ctr"/>
          <a:lstStyle>
            <a:lvl1pPr algn="ctr">
              <a:defRPr>
                <a:solidFill>
                  <a:schemeClr val="bg1">
                    <a:lumMod val="50000"/>
                  </a:schemeClr>
                </a:solidFill>
                <a:latin typeface="Century Gothic" panose="020B0502020202020204" pitchFamily="34" charset="0"/>
              </a:defRPr>
            </a:lvl1pPr>
          </a:lstStyle>
          <a:p>
            <a:fld id="{80566049-992A-8743-B899-4661BB4C818B}" type="slidenum">
              <a:rPr lang="en-US" smtClean="0"/>
              <a:pPr/>
              <a:t>‹#›</a:t>
            </a:fld>
            <a:endParaRPr lang="en-US" dirty="0"/>
          </a:p>
        </p:txBody>
      </p:sp>
      <p:sp>
        <p:nvSpPr>
          <p:cNvPr id="8" name="Title 1">
            <a:extLst>
              <a:ext uri="{FF2B5EF4-FFF2-40B4-BE49-F238E27FC236}">
                <a16:creationId xmlns:a16="http://schemas.microsoft.com/office/drawing/2014/main" id="{D85E22B2-13B9-F448-9DEE-883C9B388962}"/>
              </a:ext>
            </a:extLst>
          </p:cNvPr>
          <p:cNvSpPr>
            <a:spLocks noGrp="1"/>
          </p:cNvSpPr>
          <p:nvPr>
            <p:ph type="ctrTitle" hasCustomPrompt="1"/>
          </p:nvPr>
        </p:nvSpPr>
        <p:spPr>
          <a:xfrm>
            <a:off x="1985554" y="487680"/>
            <a:ext cx="9368247" cy="556956"/>
          </a:xfrm>
          <a:prstGeom prst="rect">
            <a:avLst/>
          </a:prstGeom>
        </p:spPr>
        <p:txBody>
          <a:bodyPr anchor="b">
            <a:normAutofit/>
          </a:bodyPr>
          <a:lstStyle>
            <a:lvl1pPr>
              <a:defRPr sz="2400" b="1" i="0">
                <a:solidFill>
                  <a:srgbClr val="211545"/>
                </a:solidFill>
                <a:latin typeface="Century Gothic" panose="020B0502020202020204" pitchFamily="34" charset="0"/>
              </a:defRPr>
            </a:lvl1pPr>
          </a:lstStyle>
          <a:p>
            <a:r>
              <a:rPr lang="en-US" dirty="0"/>
              <a:t>headline</a:t>
            </a:r>
          </a:p>
        </p:txBody>
      </p:sp>
      <p:sp>
        <p:nvSpPr>
          <p:cNvPr id="2" name="Footer Placeholder 1">
            <a:extLst>
              <a:ext uri="{FF2B5EF4-FFF2-40B4-BE49-F238E27FC236}">
                <a16:creationId xmlns:a16="http://schemas.microsoft.com/office/drawing/2014/main" id="{5B3D039C-5D4F-D008-0996-5D1EDB428FFF}"/>
              </a:ext>
            </a:extLst>
          </p:cNvPr>
          <p:cNvSpPr>
            <a:spLocks noGrp="1"/>
          </p:cNvSpPr>
          <p:nvPr>
            <p:ph type="ftr" sz="quarter" idx="13"/>
          </p:nvPr>
        </p:nvSpPr>
        <p:spPr>
          <a:xfrm>
            <a:off x="-1348420" y="6531486"/>
            <a:ext cx="4114800" cy="365125"/>
          </a:xfrm>
        </p:spPr>
        <p:txBody>
          <a:bodyPr vert="horz" lIns="91440" tIns="45720" rIns="91440" bIns="45720" rtlCol="0" anchor="ctr"/>
          <a:lstStyle>
            <a:lvl1pPr>
              <a:defRPr lang="en-US" sz="600" smtClean="0">
                <a:solidFill>
                  <a:schemeClr val="tx1"/>
                </a:solidFill>
                <a:latin typeface="Century Gothic" panose="020B0502020202020204" pitchFamily="34" charset="0"/>
              </a:defRPr>
            </a:lvl1pPr>
          </a:lstStyle>
          <a:p>
            <a:r>
              <a:rPr lang="en-US" dirty="0"/>
              <a:t>iis401k_rev0423</a:t>
            </a:r>
          </a:p>
        </p:txBody>
      </p:sp>
    </p:spTree>
    <p:extLst>
      <p:ext uri="{BB962C8B-B14F-4D97-AF65-F5344CB8AC3E}">
        <p14:creationId xmlns:p14="http://schemas.microsoft.com/office/powerpoint/2010/main" val="296672816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userDrawn="1">
  <p:cSld name="6_Title and Content">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7" name="Slide Number Placeholder 5">
            <a:extLst>
              <a:ext uri="{FF2B5EF4-FFF2-40B4-BE49-F238E27FC236}">
                <a16:creationId xmlns:a16="http://schemas.microsoft.com/office/drawing/2014/main" id="{6EBF4675-9983-CB4B-9750-6F67080FCA2C}"/>
              </a:ext>
            </a:extLst>
          </p:cNvPr>
          <p:cNvSpPr>
            <a:spLocks noGrp="1"/>
          </p:cNvSpPr>
          <p:nvPr>
            <p:ph type="sldNum" sz="quarter" idx="12"/>
          </p:nvPr>
        </p:nvSpPr>
        <p:spPr>
          <a:xfrm>
            <a:off x="10807338" y="6356352"/>
            <a:ext cx="546463" cy="365125"/>
          </a:xfrm>
          <a:prstGeom prst="rect">
            <a:avLst/>
          </a:prstGeom>
        </p:spPr>
        <p:txBody>
          <a:bodyPr anchor="ctr"/>
          <a:lstStyle>
            <a:lvl1pPr algn="ctr">
              <a:defRPr>
                <a:solidFill>
                  <a:schemeClr val="bg1">
                    <a:lumMod val="50000"/>
                  </a:schemeClr>
                </a:solidFill>
                <a:latin typeface="Century Gothic" panose="020B0502020202020204" pitchFamily="34" charset="0"/>
              </a:defRPr>
            </a:lvl1pPr>
          </a:lstStyle>
          <a:p>
            <a:fld id="{80566049-992A-8743-B899-4661BB4C818B}" type="slidenum">
              <a:rPr lang="en-US" smtClean="0"/>
              <a:pPr/>
              <a:t>‹#›</a:t>
            </a:fld>
            <a:endParaRPr lang="en-US" dirty="0"/>
          </a:p>
        </p:txBody>
      </p:sp>
      <p:sp>
        <p:nvSpPr>
          <p:cNvPr id="8" name="Title 1">
            <a:extLst>
              <a:ext uri="{FF2B5EF4-FFF2-40B4-BE49-F238E27FC236}">
                <a16:creationId xmlns:a16="http://schemas.microsoft.com/office/drawing/2014/main" id="{D85E22B2-13B9-F448-9DEE-883C9B388962}"/>
              </a:ext>
            </a:extLst>
          </p:cNvPr>
          <p:cNvSpPr>
            <a:spLocks noGrp="1"/>
          </p:cNvSpPr>
          <p:nvPr>
            <p:ph type="ctrTitle" hasCustomPrompt="1"/>
          </p:nvPr>
        </p:nvSpPr>
        <p:spPr>
          <a:xfrm>
            <a:off x="1985554" y="487680"/>
            <a:ext cx="9368247" cy="556956"/>
          </a:xfrm>
          <a:prstGeom prst="rect">
            <a:avLst/>
          </a:prstGeom>
        </p:spPr>
        <p:txBody>
          <a:bodyPr anchor="b">
            <a:normAutofit/>
          </a:bodyPr>
          <a:lstStyle>
            <a:lvl1pPr>
              <a:defRPr sz="2400" b="1" i="0">
                <a:solidFill>
                  <a:srgbClr val="211545"/>
                </a:solidFill>
                <a:latin typeface="Century Gothic" panose="020B0502020202020204" pitchFamily="34" charset="0"/>
              </a:defRPr>
            </a:lvl1pPr>
          </a:lstStyle>
          <a:p>
            <a:r>
              <a:rPr lang="en-US" dirty="0"/>
              <a:t>headline</a:t>
            </a:r>
          </a:p>
        </p:txBody>
      </p:sp>
      <p:sp>
        <p:nvSpPr>
          <p:cNvPr id="2" name="Footer Placeholder 1">
            <a:extLst>
              <a:ext uri="{FF2B5EF4-FFF2-40B4-BE49-F238E27FC236}">
                <a16:creationId xmlns:a16="http://schemas.microsoft.com/office/drawing/2014/main" id="{213CC704-0455-DE68-BEFC-F5F3DE317602}"/>
              </a:ext>
            </a:extLst>
          </p:cNvPr>
          <p:cNvSpPr>
            <a:spLocks noGrp="1"/>
          </p:cNvSpPr>
          <p:nvPr>
            <p:ph type="ftr" sz="quarter" idx="13"/>
          </p:nvPr>
        </p:nvSpPr>
        <p:spPr>
          <a:xfrm>
            <a:off x="-1348420" y="6523802"/>
            <a:ext cx="4114800" cy="365125"/>
          </a:xfrm>
        </p:spPr>
        <p:txBody>
          <a:bodyPr vert="horz" lIns="91440" tIns="45720" rIns="91440" bIns="45720" rtlCol="0" anchor="ctr"/>
          <a:lstStyle>
            <a:lvl1pPr>
              <a:defRPr lang="en-US" sz="600" smtClean="0">
                <a:solidFill>
                  <a:schemeClr val="tx1"/>
                </a:solidFill>
                <a:latin typeface="Century Gothic" panose="020B0502020202020204" pitchFamily="34" charset="0"/>
              </a:defRPr>
            </a:lvl1pPr>
          </a:lstStyle>
          <a:p>
            <a:r>
              <a:rPr lang="en-US"/>
              <a:t>iis401k_rev0423</a:t>
            </a:r>
            <a:endParaRPr lang="en-US" dirty="0"/>
          </a:p>
        </p:txBody>
      </p:sp>
    </p:spTree>
    <p:extLst>
      <p:ext uri="{BB962C8B-B14F-4D97-AF65-F5344CB8AC3E}">
        <p14:creationId xmlns:p14="http://schemas.microsoft.com/office/powerpoint/2010/main" val="2416463393"/>
      </p:ext>
    </p:extLst>
  </p:cSld>
  <p:clrMapOvr>
    <a:overrideClrMapping bg1="lt1" tx1="dk1" bg2="lt2" tx2="dk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1.emf"/><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2">
            <a:lum/>
          </a:blip>
          <a:srcRect/>
          <a:stretch>
            <a:fillRect/>
          </a:stretch>
        </a:blipFill>
        <a:effectLst/>
      </p:bgPr>
    </p:bg>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ED4A87AE-A864-C978-75C5-89E765A2DEB5}"/>
              </a:ext>
            </a:extLst>
          </p:cNvPr>
          <p:cNvSpPr>
            <a:spLocks noGrp="1"/>
          </p:cNvSpPr>
          <p:nvPr>
            <p:ph type="ftr" sz="quarter" idx="3"/>
          </p:nvPr>
        </p:nvSpPr>
        <p:spPr>
          <a:xfrm>
            <a:off x="-211183" y="6364151"/>
            <a:ext cx="4114800" cy="365125"/>
          </a:xfrm>
          <a:prstGeom prst="rect">
            <a:avLst/>
          </a:prstGeom>
        </p:spPr>
        <p:txBody>
          <a:bodyPr vert="horz" lIns="91440" tIns="45720" rIns="91440" bIns="45720" rtlCol="0" anchor="ctr"/>
          <a:lstStyle>
            <a:lvl1pPr>
              <a:defRPr lang="en-US" sz="600" smtClean="0">
                <a:latin typeface="Century Gothic" panose="020B0502020202020204" pitchFamily="34" charset="0"/>
              </a:defRPr>
            </a:lvl1pPr>
          </a:lstStyle>
          <a:p>
            <a:pPr algn="ctr"/>
            <a:r>
              <a:rPr lang="en-US" dirty="0"/>
              <a:t>iis401k_rev0423</a:t>
            </a:r>
          </a:p>
        </p:txBody>
      </p:sp>
    </p:spTree>
    <p:extLst>
      <p:ext uri="{BB962C8B-B14F-4D97-AF65-F5344CB8AC3E}">
        <p14:creationId xmlns:p14="http://schemas.microsoft.com/office/powerpoint/2010/main" val="111754422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76" r:id="rId4"/>
    <p:sldLayoutId id="2147483664" r:id="rId5"/>
    <p:sldLayoutId id="2147483665" r:id="rId6"/>
    <p:sldLayoutId id="2147483666" r:id="rId7"/>
    <p:sldLayoutId id="2147483667" r:id="rId8"/>
    <p:sldLayoutId id="2147483669" r:id="rId9"/>
    <p:sldLayoutId id="2147483652" r:id="rId10"/>
  </p:sldLayoutIdLst>
  <p:hf sldNum="0"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hyperlink" Target="https://doi.org/10.2469/faj.v56.n1.2327" TargetMode="External"/><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1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4.xml"/><Relationship Id="rId1" Type="http://schemas.openxmlformats.org/officeDocument/2006/relationships/slideLayout" Target="../slideLayouts/slideLayout2.xml"/><Relationship Id="rId5" Type="http://schemas.openxmlformats.org/officeDocument/2006/relationships/image" Target="../media/image17.png"/><Relationship Id="rId4" Type="http://schemas.openxmlformats.org/officeDocument/2006/relationships/image" Target="../media/image16.png"/></Relationships>
</file>

<file path=ppt/slides/_rels/slide17.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8" Type="http://schemas.openxmlformats.org/officeDocument/2006/relationships/image" Target="../media/image24.svg"/><Relationship Id="rId3" Type="http://schemas.openxmlformats.org/officeDocument/2006/relationships/image" Target="../media/image19.png"/><Relationship Id="rId7" Type="http://schemas.openxmlformats.org/officeDocument/2006/relationships/image" Target="../media/image23.png"/><Relationship Id="rId2" Type="http://schemas.openxmlformats.org/officeDocument/2006/relationships/notesSlide" Target="../notesSlides/notesSlide18.xml"/><Relationship Id="rId1" Type="http://schemas.openxmlformats.org/officeDocument/2006/relationships/slideLayout" Target="../slideLayouts/slideLayout2.xml"/><Relationship Id="rId6" Type="http://schemas.openxmlformats.org/officeDocument/2006/relationships/image" Target="../media/image22.svg"/><Relationship Id="rId5" Type="http://schemas.openxmlformats.org/officeDocument/2006/relationships/image" Target="../media/image21.png"/><Relationship Id="rId10" Type="http://schemas.openxmlformats.org/officeDocument/2006/relationships/image" Target="../media/image26.svg"/><Relationship Id="rId4" Type="http://schemas.openxmlformats.org/officeDocument/2006/relationships/image" Target="../media/image20.svg"/><Relationship Id="rId9" Type="http://schemas.openxmlformats.org/officeDocument/2006/relationships/image" Target="../media/image25.png"/></Relationships>
</file>

<file path=ppt/slides/_rels/slide2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20.xml"/><Relationship Id="rId1" Type="http://schemas.openxmlformats.org/officeDocument/2006/relationships/slideLayout" Target="../slideLayouts/slideLayout2.xml"/><Relationship Id="rId5" Type="http://schemas.openxmlformats.org/officeDocument/2006/relationships/image" Target="../media/image29.jpeg"/><Relationship Id="rId4" Type="http://schemas.openxmlformats.org/officeDocument/2006/relationships/image" Target="../media/image28.jpeg"/></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notesSlide" Target="../notesSlides/notesSlide23.xml"/><Relationship Id="rId1" Type="http://schemas.openxmlformats.org/officeDocument/2006/relationships/slideLayout" Target="../slideLayouts/slideLayout2.xml"/><Relationship Id="rId4" Type="http://schemas.openxmlformats.org/officeDocument/2006/relationships/hyperlink" Target="http://www.ssa.gov/" TargetMode="External"/></Relationships>
</file>

<file path=ppt/slides/_rels/slide26.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31.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27.xml"/><Relationship Id="rId1" Type="http://schemas.openxmlformats.org/officeDocument/2006/relationships/slideLayout" Target="../slideLayouts/slideLayout2.xml"/><Relationship Id="rId5" Type="http://schemas.openxmlformats.org/officeDocument/2006/relationships/image" Target="../media/image38.png"/><Relationship Id="rId4" Type="http://schemas.openxmlformats.org/officeDocument/2006/relationships/image" Target="../media/image37.png"/></Relationships>
</file>

<file path=ppt/slides/_rels/slide36.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28.xml"/><Relationship Id="rId1" Type="http://schemas.openxmlformats.org/officeDocument/2006/relationships/slideLayout" Target="../slideLayouts/slideLayout2.xml"/><Relationship Id="rId4" Type="http://schemas.openxmlformats.org/officeDocument/2006/relationships/image" Target="../media/image40.png"/></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DC644B-5CFE-1145-8A73-591B5FB4BDCC}"/>
              </a:ext>
            </a:extLst>
          </p:cNvPr>
          <p:cNvSpPr>
            <a:spLocks noGrp="1"/>
          </p:cNvSpPr>
          <p:nvPr>
            <p:ph type="ctrTitle"/>
          </p:nvPr>
        </p:nvSpPr>
        <p:spPr>
          <a:xfrm>
            <a:off x="4748364" y="2471500"/>
            <a:ext cx="6216816" cy="1914999"/>
          </a:xfrm>
        </p:spPr>
        <p:txBody>
          <a:bodyPr>
            <a:normAutofit fontScale="90000"/>
          </a:bodyPr>
          <a:lstStyle/>
          <a:p>
            <a:pPr algn="ctr"/>
            <a:r>
              <a:rPr lang="en-US" sz="4800" dirty="0" err="1"/>
              <a:t>intelli</a:t>
            </a:r>
            <a:r>
              <a:rPr lang="en-US" sz="4900" dirty="0" err="1">
                <a:solidFill>
                  <a:srgbClr val="958319"/>
                </a:solidFill>
                <a:latin typeface="Desyrel" panose="02000603050000020003" pitchFamily="2" charset="0"/>
              </a:rPr>
              <a:t>cast</a:t>
            </a:r>
            <a:r>
              <a:rPr lang="en-US" sz="4800" dirty="0"/>
              <a:t>: </a:t>
            </a:r>
            <a:br>
              <a:rPr lang="en-US" sz="4800" dirty="0"/>
            </a:br>
            <a:r>
              <a:rPr lang="en-US" sz="4800" dirty="0"/>
              <a:t>pre-retirement and transitioning to your permanent vacation</a:t>
            </a:r>
          </a:p>
        </p:txBody>
      </p:sp>
      <p:sp>
        <p:nvSpPr>
          <p:cNvPr id="3" name="Footer Placeholder 2">
            <a:extLst>
              <a:ext uri="{FF2B5EF4-FFF2-40B4-BE49-F238E27FC236}">
                <a16:creationId xmlns:a16="http://schemas.microsoft.com/office/drawing/2014/main" id="{7A2FE87A-E611-BFBF-4034-E35117F61EC7}"/>
              </a:ext>
            </a:extLst>
          </p:cNvPr>
          <p:cNvSpPr>
            <a:spLocks noGrp="1"/>
          </p:cNvSpPr>
          <p:nvPr>
            <p:ph type="ftr" sz="quarter" idx="10"/>
          </p:nvPr>
        </p:nvSpPr>
        <p:spPr/>
        <p:txBody>
          <a:bodyPr/>
          <a:lstStyle/>
          <a:p>
            <a:pPr algn="ctr"/>
            <a:r>
              <a:rPr lang="en-US" dirty="0"/>
              <a:t>iis401k_rev0423</a:t>
            </a:r>
          </a:p>
        </p:txBody>
      </p:sp>
    </p:spTree>
    <p:extLst>
      <p:ext uri="{BB962C8B-B14F-4D97-AF65-F5344CB8AC3E}">
        <p14:creationId xmlns:p14="http://schemas.microsoft.com/office/powerpoint/2010/main" val="33457321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7269204E-B551-4D59-8873-717A6EF05F49}"/>
              </a:ext>
            </a:extLst>
          </p:cNvPr>
          <p:cNvSpPr>
            <a:spLocks noGrp="1"/>
          </p:cNvSpPr>
          <p:nvPr>
            <p:ph type="ctrTitle"/>
          </p:nvPr>
        </p:nvSpPr>
        <p:spPr>
          <a:xfrm>
            <a:off x="5960918" y="664226"/>
            <a:ext cx="9368246" cy="556956"/>
          </a:xfrm>
        </p:spPr>
        <p:txBody>
          <a:bodyPr vert="horz" lIns="68580" tIns="34290" rIns="68580" bIns="34290" rtlCol="0" anchor="ctr">
            <a:normAutofit/>
          </a:bodyPr>
          <a:lstStyle/>
          <a:p>
            <a:r>
              <a:rPr lang="en-US" sz="3200" dirty="0"/>
              <a:t>agenda  </a:t>
            </a:r>
            <a:endParaRPr lang="en-US" sz="3200" dirty="0">
              <a:solidFill>
                <a:srgbClr val="211645"/>
              </a:solidFill>
            </a:endParaRPr>
          </a:p>
        </p:txBody>
      </p:sp>
      <p:sp>
        <p:nvSpPr>
          <p:cNvPr id="4" name="TextBox 3">
            <a:extLst>
              <a:ext uri="{FF2B5EF4-FFF2-40B4-BE49-F238E27FC236}">
                <a16:creationId xmlns:a16="http://schemas.microsoft.com/office/drawing/2014/main" id="{9D9E889F-ADA4-4E0F-8D09-C1D565440954}"/>
              </a:ext>
            </a:extLst>
          </p:cNvPr>
          <p:cNvSpPr txBox="1"/>
          <p:nvPr/>
        </p:nvSpPr>
        <p:spPr>
          <a:xfrm>
            <a:off x="5960918" y="1342998"/>
            <a:ext cx="7550332" cy="3647152"/>
          </a:xfrm>
          <a:prstGeom prst="rect">
            <a:avLst/>
          </a:prstGeom>
          <a:noFill/>
        </p:spPr>
        <p:txBody>
          <a:bodyPr wrap="square" rtlCol="0">
            <a:spAutoFit/>
          </a:bodyPr>
          <a:lstStyle/>
          <a:p>
            <a:r>
              <a:rPr lang="en-US" sz="2100" dirty="0">
                <a:solidFill>
                  <a:srgbClr val="211645"/>
                </a:solidFill>
                <a:latin typeface="Century Gothic" panose="020B0502020202020204" pitchFamily="34" charset="0"/>
              </a:rPr>
              <a:t>Investments in Retirement </a:t>
            </a:r>
          </a:p>
          <a:p>
            <a:endParaRPr lang="en-US" sz="2100" dirty="0">
              <a:solidFill>
                <a:srgbClr val="211645"/>
              </a:solidFill>
              <a:latin typeface="Century Gothic" panose="020B0502020202020204" pitchFamily="34" charset="0"/>
            </a:endParaRPr>
          </a:p>
          <a:p>
            <a:r>
              <a:rPr lang="en-US" sz="2100" dirty="0">
                <a:solidFill>
                  <a:srgbClr val="211645"/>
                </a:solidFill>
                <a:latin typeface="Century Gothic" panose="020B0502020202020204" pitchFamily="34" charset="0"/>
              </a:rPr>
              <a:t>Tax Planning </a:t>
            </a:r>
          </a:p>
          <a:p>
            <a:endParaRPr lang="en-US" sz="2100" dirty="0">
              <a:solidFill>
                <a:schemeClr val="accent3"/>
              </a:solidFill>
              <a:latin typeface="Century Gothic" panose="020B0502020202020204" pitchFamily="34" charset="0"/>
            </a:endParaRPr>
          </a:p>
          <a:p>
            <a:r>
              <a:rPr lang="en-US" sz="2100" dirty="0">
                <a:solidFill>
                  <a:srgbClr val="211645"/>
                </a:solidFill>
                <a:latin typeface="Century Gothic" panose="020B0502020202020204" pitchFamily="34" charset="0"/>
              </a:rPr>
              <a:t>Social Security </a:t>
            </a:r>
          </a:p>
          <a:p>
            <a:endParaRPr lang="en-US" sz="2100" dirty="0">
              <a:solidFill>
                <a:schemeClr val="accent3"/>
              </a:solidFill>
              <a:latin typeface="Century Gothic" panose="020B0502020202020204" pitchFamily="34" charset="0"/>
            </a:endParaRPr>
          </a:p>
          <a:p>
            <a:r>
              <a:rPr lang="en-US" sz="2100" dirty="0">
                <a:solidFill>
                  <a:srgbClr val="211645"/>
                </a:solidFill>
                <a:latin typeface="Century Gothic" panose="020B0502020202020204" pitchFamily="34" charset="0"/>
              </a:rPr>
              <a:t>Medicare / Healthcare</a:t>
            </a:r>
          </a:p>
          <a:p>
            <a:endParaRPr lang="en-US" sz="2100" dirty="0">
              <a:solidFill>
                <a:srgbClr val="211645"/>
              </a:solidFill>
              <a:latin typeface="Century Gothic" panose="020B0502020202020204" pitchFamily="34" charset="0"/>
            </a:endParaRPr>
          </a:p>
          <a:p>
            <a:r>
              <a:rPr lang="en-US" sz="2100" dirty="0">
                <a:solidFill>
                  <a:srgbClr val="211645"/>
                </a:solidFill>
                <a:latin typeface="Century Gothic" panose="020B0502020202020204" pitchFamily="34" charset="0"/>
              </a:rPr>
              <a:t>Takeaways </a:t>
            </a:r>
          </a:p>
          <a:p>
            <a:endParaRPr lang="en-US" sz="2100" dirty="0">
              <a:solidFill>
                <a:schemeClr val="accent3"/>
              </a:solidFill>
              <a:latin typeface="Century Gothic" panose="020B0502020202020204" pitchFamily="34" charset="0"/>
            </a:endParaRPr>
          </a:p>
          <a:p>
            <a:r>
              <a:rPr lang="en-US" sz="2100" dirty="0">
                <a:solidFill>
                  <a:srgbClr val="211645"/>
                </a:solidFill>
                <a:latin typeface="Century Gothic" panose="020B0502020202020204" pitchFamily="34" charset="0"/>
              </a:rPr>
              <a:t>Q&amp;A </a:t>
            </a:r>
          </a:p>
        </p:txBody>
      </p:sp>
      <p:pic>
        <p:nvPicPr>
          <p:cNvPr id="3" name="Picture 2" descr="An older person eating an ice cream cone on a beach&#10;&#10;Description automatically generated">
            <a:extLst>
              <a:ext uri="{FF2B5EF4-FFF2-40B4-BE49-F238E27FC236}">
                <a16:creationId xmlns:a16="http://schemas.microsoft.com/office/drawing/2014/main" id="{197C2BEB-8CED-1613-3F95-1BFF4C9E9CB8}"/>
              </a:ext>
            </a:extLst>
          </p:cNvPr>
          <p:cNvPicPr>
            <a:picLocks noChangeAspect="1"/>
          </p:cNvPicPr>
          <p:nvPr/>
        </p:nvPicPr>
        <p:blipFill>
          <a:blip r:embed="rId3"/>
          <a:stretch>
            <a:fillRect/>
          </a:stretch>
        </p:blipFill>
        <p:spPr>
          <a:xfrm>
            <a:off x="0" y="820980"/>
            <a:ext cx="5724362" cy="4094680"/>
          </a:xfrm>
          <a:prstGeom prst="rect">
            <a:avLst/>
          </a:prstGeom>
        </p:spPr>
      </p:pic>
      <p:sp>
        <p:nvSpPr>
          <p:cNvPr id="5" name="Rectangle 4">
            <a:extLst>
              <a:ext uri="{FF2B5EF4-FFF2-40B4-BE49-F238E27FC236}">
                <a16:creationId xmlns:a16="http://schemas.microsoft.com/office/drawing/2014/main" id="{B47F8D0C-6867-17D4-46DD-F7EE67AE49F8}"/>
              </a:ext>
            </a:extLst>
          </p:cNvPr>
          <p:cNvSpPr/>
          <p:nvPr/>
        </p:nvSpPr>
        <p:spPr>
          <a:xfrm>
            <a:off x="0" y="820980"/>
            <a:ext cx="5724362" cy="4094680"/>
          </a:xfrm>
          <a:prstGeom prst="rect">
            <a:avLst/>
          </a:prstGeom>
          <a:solidFill>
            <a:srgbClr val="211545">
              <a:alpha val="38000"/>
            </a:srgb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Footer Placeholder 1">
            <a:extLst>
              <a:ext uri="{FF2B5EF4-FFF2-40B4-BE49-F238E27FC236}">
                <a16:creationId xmlns:a16="http://schemas.microsoft.com/office/drawing/2014/main" id="{80FF6A5E-381C-7AB8-2818-7D27666B9387}"/>
              </a:ext>
            </a:extLst>
          </p:cNvPr>
          <p:cNvSpPr>
            <a:spLocks noGrp="1"/>
          </p:cNvSpPr>
          <p:nvPr>
            <p:ph type="ftr" sz="quarter" idx="13"/>
          </p:nvPr>
        </p:nvSpPr>
        <p:spPr/>
        <p:txBody>
          <a:bodyPr/>
          <a:lstStyle/>
          <a:p>
            <a:pPr algn="ctr"/>
            <a:r>
              <a:rPr lang="en-US" dirty="0"/>
              <a:t>iis401k_rev0423</a:t>
            </a:r>
          </a:p>
        </p:txBody>
      </p:sp>
    </p:spTree>
    <p:extLst>
      <p:ext uri="{BB962C8B-B14F-4D97-AF65-F5344CB8AC3E}">
        <p14:creationId xmlns:p14="http://schemas.microsoft.com/office/powerpoint/2010/main" val="791095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en-US" dirty="0">
                <a:solidFill>
                  <a:srgbClr val="211A55"/>
                </a:solidFill>
              </a:rPr>
              <a:t>asset  allocation</a:t>
            </a:r>
          </a:p>
        </p:txBody>
      </p:sp>
      <p:sp>
        <p:nvSpPr>
          <p:cNvPr id="11" name="Text Box 11"/>
          <p:cNvSpPr txBox="1">
            <a:spLocks noChangeArrowheads="1"/>
          </p:cNvSpPr>
          <p:nvPr/>
        </p:nvSpPr>
        <p:spPr bwMode="auto">
          <a:xfrm>
            <a:off x="1887921" y="2036002"/>
            <a:ext cx="3991963" cy="24929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738188" indent="-339725" defTabSz="398463">
              <a:defRPr>
                <a:solidFill>
                  <a:schemeClr val="tx1"/>
                </a:solidFill>
                <a:latin typeface="Arial" panose="020B0604020202020204" pitchFamily="34" charset="0"/>
                <a:cs typeface="Arial" panose="020B0604020202020204" pitchFamily="34" charset="0"/>
              </a:defRPr>
            </a:lvl1pPr>
            <a:lvl2pPr marL="742950" indent="-285750" defTabSz="398463">
              <a:defRPr>
                <a:solidFill>
                  <a:schemeClr val="tx1"/>
                </a:solidFill>
                <a:latin typeface="Arial" panose="020B0604020202020204" pitchFamily="34" charset="0"/>
                <a:cs typeface="Arial" panose="020B0604020202020204" pitchFamily="34" charset="0"/>
              </a:defRPr>
            </a:lvl2pPr>
            <a:lvl3pPr marL="1143000" indent="-228600" defTabSz="398463">
              <a:defRPr>
                <a:solidFill>
                  <a:schemeClr val="tx1"/>
                </a:solidFill>
                <a:latin typeface="Arial" panose="020B0604020202020204" pitchFamily="34" charset="0"/>
                <a:cs typeface="Arial" panose="020B0604020202020204" pitchFamily="34" charset="0"/>
              </a:defRPr>
            </a:lvl3pPr>
            <a:lvl4pPr marL="1600200" indent="-228600" defTabSz="398463">
              <a:defRPr>
                <a:solidFill>
                  <a:schemeClr val="tx1"/>
                </a:solidFill>
                <a:latin typeface="Arial" panose="020B0604020202020204" pitchFamily="34" charset="0"/>
                <a:cs typeface="Arial" panose="020B0604020202020204" pitchFamily="34" charset="0"/>
              </a:defRPr>
            </a:lvl4pPr>
            <a:lvl5pPr marL="2057400" indent="-228600" defTabSz="398463">
              <a:defRPr>
                <a:solidFill>
                  <a:schemeClr val="tx1"/>
                </a:solidFill>
                <a:latin typeface="Arial" panose="020B0604020202020204" pitchFamily="34" charset="0"/>
                <a:cs typeface="Arial" panose="020B0604020202020204" pitchFamily="34" charset="0"/>
              </a:defRPr>
            </a:lvl5pPr>
            <a:lvl6pPr marL="2514600" indent="-228600" defTabSz="39846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39846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39846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39846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buClr>
                <a:srgbClr val="006666"/>
              </a:buClr>
              <a:buFontTx/>
              <a:buChar char="•"/>
            </a:pPr>
            <a:r>
              <a:rPr lang="en-US" altLang="en-US" sz="1600" dirty="0">
                <a:latin typeface="Century Gothic" panose="020B0502020202020204" pitchFamily="34" charset="0"/>
              </a:rPr>
              <a:t>90% of your ending return will be based upon how you allocate your assets among different investment styles (savings, bonds, or stocks).</a:t>
            </a:r>
          </a:p>
          <a:p>
            <a:pPr>
              <a:buClr>
                <a:srgbClr val="006666"/>
              </a:buClr>
              <a:buFont typeface="Wingdings" panose="05000000000000000000" pitchFamily="2" charset="2"/>
              <a:buNone/>
            </a:pPr>
            <a:endParaRPr lang="en-US" altLang="en-US" sz="1600" dirty="0">
              <a:latin typeface="Century Gothic" panose="020B0502020202020204" pitchFamily="34" charset="0"/>
            </a:endParaRPr>
          </a:p>
          <a:p>
            <a:pPr>
              <a:buClr>
                <a:srgbClr val="006666"/>
              </a:buClr>
              <a:buFontTx/>
              <a:buChar char="•"/>
            </a:pPr>
            <a:r>
              <a:rPr lang="en-US" altLang="en-US" sz="1600" dirty="0">
                <a:latin typeface="Century Gothic" panose="020B0502020202020204" pitchFamily="34" charset="0"/>
              </a:rPr>
              <a:t>Only 10% of your return will be due to the actual investment(s) that you choose.</a:t>
            </a:r>
          </a:p>
          <a:p>
            <a:pPr>
              <a:buClr>
                <a:srgbClr val="333399"/>
              </a:buClr>
              <a:buSzPct val="130000"/>
            </a:pPr>
            <a:endParaRPr lang="en-US" altLang="en-US" sz="1200" dirty="0"/>
          </a:p>
        </p:txBody>
      </p:sp>
      <p:sp>
        <p:nvSpPr>
          <p:cNvPr id="13" name="Rectangle 10">
            <a:extLst>
              <a:ext uri="{FF2B5EF4-FFF2-40B4-BE49-F238E27FC236}">
                <a16:creationId xmlns:a16="http://schemas.microsoft.com/office/drawing/2014/main" id="{2CE244EA-57E9-450A-88C5-CC9BBB597485}"/>
              </a:ext>
            </a:extLst>
          </p:cNvPr>
          <p:cNvSpPr>
            <a:spLocks noChangeArrowheads="1"/>
          </p:cNvSpPr>
          <p:nvPr/>
        </p:nvSpPr>
        <p:spPr bwMode="auto">
          <a:xfrm>
            <a:off x="2853346" y="5866210"/>
            <a:ext cx="7814654" cy="4334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9056" tIns="34529" rIns="69056" bIns="34529">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en-US" altLang="en-US" sz="788" dirty="0">
                <a:latin typeface="Century Gothic" panose="020B0502020202020204" pitchFamily="34" charset="0"/>
              </a:rPr>
              <a:t>Past performance is no guarantee of future results. </a:t>
            </a:r>
          </a:p>
          <a:p>
            <a:r>
              <a:rPr lang="en-US" altLang="en-US" sz="788" dirty="0">
                <a:latin typeface="Century Gothic" panose="020B0502020202020204" pitchFamily="34" charset="0"/>
              </a:rPr>
              <a:t>Source: </a:t>
            </a:r>
            <a:r>
              <a:rPr lang="en-US" sz="788" dirty="0">
                <a:latin typeface="Century Gothic" panose="020B0502020202020204" pitchFamily="34" charset="0"/>
              </a:rPr>
              <a:t>Roger G. Ibbotson &amp; Paul D. Kaplan (2000) Does Asset Allocation Policy Explain 40, 90, or 100 Percent of Performance?, Financial Analysts Journal, 56:1, 26-33, DOI: </a:t>
            </a:r>
            <a:r>
              <a:rPr lang="en-US" sz="788" u="sng" dirty="0">
                <a:latin typeface="Century Gothic" panose="020B0502020202020204" pitchFamily="34" charset="0"/>
                <a:hlinkClick r:id="rId3"/>
              </a:rPr>
              <a:t>10.2469/</a:t>
            </a:r>
            <a:r>
              <a:rPr lang="en-US" sz="788" u="sng" dirty="0" err="1">
                <a:latin typeface="Century Gothic" panose="020B0502020202020204" pitchFamily="34" charset="0"/>
                <a:hlinkClick r:id="rId3"/>
              </a:rPr>
              <a:t>faj.v56.n1.2327</a:t>
            </a:r>
            <a:endParaRPr lang="en-US" altLang="en-US" sz="788" dirty="0">
              <a:latin typeface="Century Gothic" panose="020B0502020202020204" pitchFamily="34" charset="0"/>
            </a:endParaRPr>
          </a:p>
        </p:txBody>
      </p:sp>
      <p:pic>
        <p:nvPicPr>
          <p:cNvPr id="10" name="Picture 9">
            <a:extLst>
              <a:ext uri="{FF2B5EF4-FFF2-40B4-BE49-F238E27FC236}">
                <a16:creationId xmlns:a16="http://schemas.microsoft.com/office/drawing/2014/main" id="{09E8E5AC-3F92-9E75-24AA-1D4BBF5640ED}"/>
              </a:ext>
            </a:extLst>
          </p:cNvPr>
          <p:cNvPicPr>
            <a:picLocks noChangeAspect="1"/>
          </p:cNvPicPr>
          <p:nvPr/>
        </p:nvPicPr>
        <p:blipFill>
          <a:blip r:embed="rId4"/>
          <a:stretch>
            <a:fillRect/>
          </a:stretch>
        </p:blipFill>
        <p:spPr>
          <a:xfrm>
            <a:off x="6562419" y="1143836"/>
            <a:ext cx="4382112" cy="4277322"/>
          </a:xfrm>
          <a:prstGeom prst="rect">
            <a:avLst/>
          </a:prstGeom>
        </p:spPr>
      </p:pic>
      <p:sp>
        <p:nvSpPr>
          <p:cNvPr id="3" name="Footer Placeholder 2">
            <a:extLst>
              <a:ext uri="{FF2B5EF4-FFF2-40B4-BE49-F238E27FC236}">
                <a16:creationId xmlns:a16="http://schemas.microsoft.com/office/drawing/2014/main" id="{E8F8E8D4-8F58-3B4D-8DD4-80349000604C}"/>
              </a:ext>
            </a:extLst>
          </p:cNvPr>
          <p:cNvSpPr>
            <a:spLocks noGrp="1"/>
          </p:cNvSpPr>
          <p:nvPr>
            <p:ph type="ftr" sz="quarter" idx="13"/>
          </p:nvPr>
        </p:nvSpPr>
        <p:spPr/>
        <p:txBody>
          <a:bodyPr/>
          <a:lstStyle/>
          <a:p>
            <a:pPr algn="ctr"/>
            <a:r>
              <a:rPr lang="en-US"/>
              <a:t>iis401k_rev0423</a:t>
            </a:r>
          </a:p>
        </p:txBody>
      </p:sp>
    </p:spTree>
    <p:extLst>
      <p:ext uri="{BB962C8B-B14F-4D97-AF65-F5344CB8AC3E}">
        <p14:creationId xmlns:p14="http://schemas.microsoft.com/office/powerpoint/2010/main" val="397565630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088242" y="209202"/>
            <a:ext cx="9368247" cy="556956"/>
          </a:xfrm>
          <a:prstGeom prst="rect">
            <a:avLst/>
          </a:prstGeom>
        </p:spPr>
        <p:txBody>
          <a:bodyPr>
            <a:normAutofit/>
          </a:bodyPr>
          <a:lstStyle/>
          <a:p>
            <a:r>
              <a:rPr lang="en-US" sz="3200" dirty="0" err="1"/>
              <a:t>s&amp;p</a:t>
            </a:r>
            <a:r>
              <a:rPr lang="en-US" sz="3200" dirty="0"/>
              <a:t> 500 index at inflection points</a:t>
            </a:r>
          </a:p>
        </p:txBody>
      </p:sp>
      <p:pic>
        <p:nvPicPr>
          <p:cNvPr id="4" name="Picture 3">
            <a:extLst>
              <a:ext uri="{FF2B5EF4-FFF2-40B4-BE49-F238E27FC236}">
                <a16:creationId xmlns:a16="http://schemas.microsoft.com/office/drawing/2014/main" id="{C71951A5-473A-1A31-3149-609DB77ADD33}"/>
              </a:ext>
            </a:extLst>
          </p:cNvPr>
          <p:cNvPicPr>
            <a:picLocks noChangeAspect="1"/>
          </p:cNvPicPr>
          <p:nvPr/>
        </p:nvPicPr>
        <p:blipFill>
          <a:blip r:embed="rId3"/>
          <a:stretch>
            <a:fillRect/>
          </a:stretch>
        </p:blipFill>
        <p:spPr>
          <a:xfrm>
            <a:off x="1914525" y="845629"/>
            <a:ext cx="8830472" cy="5803169"/>
          </a:xfrm>
          <a:prstGeom prst="rect">
            <a:avLst/>
          </a:prstGeom>
        </p:spPr>
      </p:pic>
      <p:sp>
        <p:nvSpPr>
          <p:cNvPr id="3" name="Footer Placeholder 2">
            <a:extLst>
              <a:ext uri="{FF2B5EF4-FFF2-40B4-BE49-F238E27FC236}">
                <a16:creationId xmlns:a16="http://schemas.microsoft.com/office/drawing/2014/main" id="{A70919E0-7F6A-A223-C507-AD92D5867B74}"/>
              </a:ext>
            </a:extLst>
          </p:cNvPr>
          <p:cNvSpPr>
            <a:spLocks noGrp="1"/>
          </p:cNvSpPr>
          <p:nvPr>
            <p:ph type="ftr" sz="quarter" idx="13"/>
          </p:nvPr>
        </p:nvSpPr>
        <p:spPr/>
        <p:txBody>
          <a:bodyPr/>
          <a:lstStyle/>
          <a:p>
            <a:pPr algn="ctr"/>
            <a:r>
              <a:rPr lang="en-US" dirty="0"/>
              <a:t>iis401k_rev0423</a:t>
            </a:r>
          </a:p>
        </p:txBody>
      </p:sp>
    </p:spTree>
    <p:extLst>
      <p:ext uri="{BB962C8B-B14F-4D97-AF65-F5344CB8AC3E}">
        <p14:creationId xmlns:p14="http://schemas.microsoft.com/office/powerpoint/2010/main" val="339735507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p:cNvSpPr/>
          <p:nvPr/>
        </p:nvSpPr>
        <p:spPr>
          <a:xfrm>
            <a:off x="2880170" y="1683886"/>
            <a:ext cx="6429375" cy="348166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sp>
        <p:nvSpPr>
          <p:cNvPr id="4" name="Rectangle: Rounded Corners 3">
            <a:extLst>
              <a:ext uri="{FF2B5EF4-FFF2-40B4-BE49-F238E27FC236}">
                <a16:creationId xmlns:a16="http://schemas.microsoft.com/office/drawing/2014/main" id="{5D0F4836-CD31-4AE1-8FB3-69504B4ADE08}"/>
              </a:ext>
            </a:extLst>
          </p:cNvPr>
          <p:cNvSpPr/>
          <p:nvPr/>
        </p:nvSpPr>
        <p:spPr>
          <a:xfrm>
            <a:off x="2936423" y="1089933"/>
            <a:ext cx="2750853" cy="2669722"/>
          </a:xfrm>
          <a:prstGeom prst="roundRect">
            <a:avLst/>
          </a:prstGeom>
          <a:solidFill>
            <a:srgbClr val="958319"/>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u="sng" dirty="0">
                <a:latin typeface="Century Gothic" panose="020B0502020202020204" pitchFamily="34" charset="0"/>
              </a:rPr>
              <a:t>Long Term Bucket</a:t>
            </a:r>
          </a:p>
          <a:p>
            <a:pPr algn="ctr"/>
            <a:endParaRPr lang="en-US" sz="1600" b="1" dirty="0">
              <a:latin typeface="Century Gothic" panose="020B0502020202020204" pitchFamily="34" charset="0"/>
            </a:endParaRPr>
          </a:p>
          <a:p>
            <a:pPr algn="ctr"/>
            <a:r>
              <a:rPr lang="en-US" sz="1600" b="1" dirty="0">
                <a:latin typeface="Century Gothic" panose="020B0502020202020204" pitchFamily="34" charset="0"/>
              </a:rPr>
              <a:t>Stocks</a:t>
            </a:r>
          </a:p>
          <a:p>
            <a:pPr algn="ctr"/>
            <a:endParaRPr lang="en-US" b="1" dirty="0">
              <a:latin typeface="Century Gothic" panose="020B0502020202020204" pitchFamily="34" charset="0"/>
            </a:endParaRPr>
          </a:p>
          <a:p>
            <a:pPr algn="ctr"/>
            <a:r>
              <a:rPr lang="en-US" sz="1400" dirty="0">
                <a:latin typeface="Century Gothic" panose="020B0502020202020204" pitchFamily="34" charset="0"/>
              </a:rPr>
              <a:t>Jim Roth IRA</a:t>
            </a:r>
          </a:p>
          <a:p>
            <a:pPr algn="ctr"/>
            <a:r>
              <a:rPr lang="en-US" sz="1400" dirty="0">
                <a:latin typeface="Century Gothic" panose="020B0502020202020204" pitchFamily="34" charset="0"/>
              </a:rPr>
              <a:t>Monica IRA</a:t>
            </a:r>
          </a:p>
          <a:p>
            <a:pPr algn="ctr"/>
            <a:r>
              <a:rPr lang="en-US" sz="1400" dirty="0">
                <a:latin typeface="Century Gothic" panose="020B0502020202020204" pitchFamily="34" charset="0"/>
              </a:rPr>
              <a:t>Joint Account</a:t>
            </a:r>
            <a:endParaRPr lang="en-US" dirty="0">
              <a:latin typeface="Century Gothic" panose="020B0502020202020204" pitchFamily="34" charset="0"/>
            </a:endParaRPr>
          </a:p>
          <a:p>
            <a:pPr algn="ctr"/>
            <a:endParaRPr lang="en-US" b="1" dirty="0">
              <a:latin typeface="Century Gothic" panose="020B0502020202020204" pitchFamily="34" charset="0"/>
            </a:endParaRPr>
          </a:p>
        </p:txBody>
      </p:sp>
      <p:sp>
        <p:nvSpPr>
          <p:cNvPr id="5" name="Rectangle: Rounded Corners 4">
            <a:extLst>
              <a:ext uri="{FF2B5EF4-FFF2-40B4-BE49-F238E27FC236}">
                <a16:creationId xmlns:a16="http://schemas.microsoft.com/office/drawing/2014/main" id="{E6CF9C9D-4BC3-491B-BB38-5C1117FDB05E}"/>
              </a:ext>
            </a:extLst>
          </p:cNvPr>
          <p:cNvSpPr/>
          <p:nvPr/>
        </p:nvSpPr>
        <p:spPr>
          <a:xfrm>
            <a:off x="5761993" y="3162976"/>
            <a:ext cx="2553380" cy="2382207"/>
          </a:xfrm>
          <a:prstGeom prst="roundRect">
            <a:avLst/>
          </a:prstGeom>
          <a:solidFill>
            <a:srgbClr val="2115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u="sng" dirty="0">
              <a:latin typeface="Century Gothic" panose="020B0502020202020204" pitchFamily="34" charset="0"/>
            </a:endParaRPr>
          </a:p>
          <a:p>
            <a:pPr algn="ctr"/>
            <a:endParaRPr lang="en-US" sz="1600" u="sng" dirty="0">
              <a:latin typeface="Century Gothic" panose="020B0502020202020204" pitchFamily="34" charset="0"/>
            </a:endParaRPr>
          </a:p>
          <a:p>
            <a:pPr algn="ctr"/>
            <a:endParaRPr lang="en-US" sz="1600" u="sng" dirty="0">
              <a:latin typeface="Century Gothic" panose="020B0502020202020204" pitchFamily="34" charset="0"/>
            </a:endParaRPr>
          </a:p>
          <a:p>
            <a:pPr algn="ctr"/>
            <a:endParaRPr lang="en-US" sz="1600" b="1" u="sng" dirty="0">
              <a:latin typeface="Century Gothic" panose="020B0502020202020204" pitchFamily="34" charset="0"/>
            </a:endParaRPr>
          </a:p>
          <a:p>
            <a:pPr algn="ctr"/>
            <a:r>
              <a:rPr lang="en-US" sz="1600" b="1" u="sng" dirty="0">
                <a:latin typeface="Century Gothic" panose="020B0502020202020204" pitchFamily="34" charset="0"/>
              </a:rPr>
              <a:t>Short Term Bucket</a:t>
            </a:r>
          </a:p>
          <a:p>
            <a:pPr algn="ctr"/>
            <a:endParaRPr lang="en-US" sz="1600" u="sng" dirty="0">
              <a:latin typeface="Century Gothic" panose="020B0502020202020204" pitchFamily="34" charset="0"/>
            </a:endParaRPr>
          </a:p>
          <a:p>
            <a:pPr algn="ctr"/>
            <a:r>
              <a:rPr lang="en-US" sz="1050" b="1" dirty="0">
                <a:latin typeface="Century Gothic" panose="020B0502020202020204" pitchFamily="34" charset="0"/>
              </a:rPr>
              <a:t>Bonds</a:t>
            </a:r>
          </a:p>
          <a:p>
            <a:pPr algn="ctr"/>
            <a:r>
              <a:rPr lang="en-US" sz="1050" b="1" dirty="0">
                <a:latin typeface="Century Gothic" panose="020B0502020202020204" pitchFamily="34" charset="0"/>
              </a:rPr>
              <a:t>2-3 Years of Living Expenses </a:t>
            </a:r>
          </a:p>
          <a:p>
            <a:pPr algn="ctr"/>
            <a:endParaRPr lang="en-US" sz="1600" u="sng" dirty="0">
              <a:latin typeface="Century Gothic" panose="020B0502020202020204" pitchFamily="34" charset="0"/>
            </a:endParaRPr>
          </a:p>
          <a:p>
            <a:pPr algn="ctr"/>
            <a:r>
              <a:rPr lang="en-US" sz="1200" dirty="0">
                <a:latin typeface="Century Gothic" panose="020B0502020202020204" pitchFamily="34" charset="0"/>
              </a:rPr>
              <a:t>Jim 401(k)</a:t>
            </a:r>
          </a:p>
          <a:p>
            <a:pPr algn="ctr"/>
            <a:r>
              <a:rPr lang="en-US" sz="1200" dirty="0">
                <a:latin typeface="Century Gothic" panose="020B0502020202020204" pitchFamily="34" charset="0"/>
              </a:rPr>
              <a:t>Monica IRA</a:t>
            </a:r>
          </a:p>
          <a:p>
            <a:pPr algn="ctr"/>
            <a:r>
              <a:rPr lang="en-US" sz="1200" dirty="0">
                <a:latin typeface="Century Gothic" panose="020B0502020202020204" pitchFamily="34" charset="0"/>
              </a:rPr>
              <a:t>Joint Account</a:t>
            </a:r>
          </a:p>
          <a:p>
            <a:pPr algn="ctr"/>
            <a:endParaRPr lang="en-US" sz="1200" dirty="0">
              <a:latin typeface="Century Gothic" panose="020B0502020202020204" pitchFamily="34" charset="0"/>
            </a:endParaRPr>
          </a:p>
          <a:p>
            <a:pPr algn="ctr"/>
            <a:endParaRPr lang="en-US" sz="1600" dirty="0">
              <a:latin typeface="Century Gothic" panose="020B0502020202020204" pitchFamily="34" charset="0"/>
            </a:endParaRPr>
          </a:p>
          <a:p>
            <a:pPr algn="ctr"/>
            <a:endParaRPr lang="en-US" sz="1600" dirty="0">
              <a:latin typeface="Century Gothic" panose="020B0502020202020204" pitchFamily="34" charset="0"/>
            </a:endParaRPr>
          </a:p>
          <a:p>
            <a:pPr algn="ctr"/>
            <a:endParaRPr lang="en-US" sz="1600" dirty="0">
              <a:latin typeface="Century Gothic" panose="020B0502020202020204" pitchFamily="34" charset="0"/>
            </a:endParaRPr>
          </a:p>
        </p:txBody>
      </p:sp>
      <p:cxnSp>
        <p:nvCxnSpPr>
          <p:cNvPr id="10" name="Straight Arrow Connector 9">
            <a:extLst>
              <a:ext uri="{FF2B5EF4-FFF2-40B4-BE49-F238E27FC236}">
                <a16:creationId xmlns:a16="http://schemas.microsoft.com/office/drawing/2014/main" id="{D93CE7C0-C6CA-4B2E-83D0-E5D3B10B0B4D}"/>
              </a:ext>
            </a:extLst>
          </p:cNvPr>
          <p:cNvCxnSpPr>
            <a:cxnSpLocks/>
          </p:cNvCxnSpPr>
          <p:nvPr/>
        </p:nvCxnSpPr>
        <p:spPr>
          <a:xfrm>
            <a:off x="5440918" y="3188449"/>
            <a:ext cx="492715" cy="402575"/>
          </a:xfrm>
          <a:prstGeom prst="straightConnector1">
            <a:avLst/>
          </a:prstGeom>
          <a:ln w="28575">
            <a:solidFill>
              <a:schemeClr val="bg2">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14" name="Straight Arrow Connector 13">
            <a:extLst>
              <a:ext uri="{FF2B5EF4-FFF2-40B4-BE49-F238E27FC236}">
                <a16:creationId xmlns:a16="http://schemas.microsoft.com/office/drawing/2014/main" id="{0C17249F-8333-4A21-8CFD-96323DE6F700}"/>
              </a:ext>
            </a:extLst>
          </p:cNvPr>
          <p:cNvCxnSpPr/>
          <p:nvPr/>
        </p:nvCxnSpPr>
        <p:spPr>
          <a:xfrm>
            <a:off x="8012933" y="5174114"/>
            <a:ext cx="418297" cy="371069"/>
          </a:xfrm>
          <a:prstGeom prst="straightConnector1">
            <a:avLst/>
          </a:prstGeom>
          <a:ln w="28575">
            <a:solidFill>
              <a:schemeClr val="bg2">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15" name="Content Placeholder 2">
            <a:extLst>
              <a:ext uri="{FF2B5EF4-FFF2-40B4-BE49-F238E27FC236}">
                <a16:creationId xmlns:a16="http://schemas.microsoft.com/office/drawing/2014/main" id="{45626866-F3EF-402D-A431-FF776F865186}"/>
              </a:ext>
            </a:extLst>
          </p:cNvPr>
          <p:cNvSpPr txBox="1">
            <a:spLocks/>
          </p:cNvSpPr>
          <p:nvPr/>
        </p:nvSpPr>
        <p:spPr>
          <a:xfrm>
            <a:off x="8315373" y="5679884"/>
            <a:ext cx="2501745" cy="399433"/>
          </a:xfrm>
          <a:prstGeom prst="rect">
            <a:avLst/>
          </a:prstGeom>
        </p:spPr>
        <p:txBody>
          <a:bodyPr anchor="t"/>
          <a:lstStyle>
            <a:lvl1pPr marL="342900" indent="-342900" algn="l" rtl="0" eaLnBrk="1" fontAlgn="base" hangingPunct="1">
              <a:spcBef>
                <a:spcPct val="20000"/>
              </a:spcBef>
              <a:spcAft>
                <a:spcPct val="0"/>
              </a:spcAft>
              <a:buFont typeface="Arial" charset="0"/>
              <a:buChar char="•"/>
              <a:defRPr sz="3200" b="1" kern="1200">
                <a:solidFill>
                  <a:schemeClr val="tx2"/>
                </a:solidFill>
                <a:latin typeface="Calibri" pitchFamily="34" charset="0"/>
                <a:ea typeface="+mn-ea"/>
                <a:cs typeface="Calibri" pitchFamily="34" charset="0"/>
              </a:defRPr>
            </a:lvl1pPr>
            <a:lvl2pPr marL="742950" indent="-285750" algn="l" rtl="0" eaLnBrk="1" fontAlgn="base" hangingPunct="1">
              <a:spcBef>
                <a:spcPct val="20000"/>
              </a:spcBef>
              <a:spcAft>
                <a:spcPct val="0"/>
              </a:spcAft>
              <a:buFont typeface="Wingdings" pitchFamily="2" charset="2"/>
              <a:buChar char="ü"/>
              <a:defRPr sz="2800" kern="1200">
                <a:solidFill>
                  <a:schemeClr val="tx1">
                    <a:lumMod val="90000"/>
                    <a:lumOff val="10000"/>
                  </a:schemeClr>
                </a:solidFill>
                <a:latin typeface="Calibri" pitchFamily="34" charset="0"/>
                <a:ea typeface="+mn-ea"/>
                <a:cs typeface="Calibri" pitchFamily="34" charset="0"/>
              </a:defRPr>
            </a:lvl2pPr>
            <a:lvl3pPr marL="1143000" indent="-228600" algn="l" rtl="0" eaLnBrk="1" fontAlgn="base" hangingPunct="1">
              <a:spcBef>
                <a:spcPct val="20000"/>
              </a:spcBef>
              <a:spcAft>
                <a:spcPct val="0"/>
              </a:spcAft>
              <a:buFont typeface="Wingdings" pitchFamily="2" charset="2"/>
              <a:buChar char="§"/>
              <a:defRPr sz="2400" kern="1200">
                <a:solidFill>
                  <a:schemeClr val="tx1"/>
                </a:solidFill>
                <a:latin typeface="Calibri" pitchFamily="34" charset="0"/>
                <a:ea typeface="+mn-ea"/>
                <a:cs typeface="Calibri" pitchFamily="34" charset="0"/>
              </a:defRPr>
            </a:lvl3pPr>
            <a:lvl4pPr marL="1600200" indent="-228600" algn="l" rtl="0" eaLnBrk="1" fontAlgn="base" hangingPunct="1">
              <a:spcBef>
                <a:spcPct val="20000"/>
              </a:spcBef>
              <a:spcAft>
                <a:spcPct val="0"/>
              </a:spcAft>
              <a:buFont typeface="Arial" charset="0"/>
              <a:buChar char="–"/>
              <a:defRPr sz="2000" kern="1200">
                <a:solidFill>
                  <a:schemeClr val="tx1">
                    <a:lumMod val="90000"/>
                    <a:lumOff val="10000"/>
                  </a:schemeClr>
                </a:solidFill>
                <a:latin typeface="Calibri" pitchFamily="34" charset="0"/>
                <a:ea typeface="+mn-ea"/>
                <a:cs typeface="Calibri" pitchFamily="34" charset="0"/>
              </a:defRPr>
            </a:lvl4pPr>
            <a:lvl5pPr marL="2057400" indent="-228600" algn="l" rtl="0" eaLnBrk="1" fontAlgn="base" hangingPunct="1">
              <a:spcBef>
                <a:spcPct val="20000"/>
              </a:spcBef>
              <a:spcAft>
                <a:spcPct val="0"/>
              </a:spcAft>
              <a:buFont typeface="Arial" pitchFamily="34" charset="0"/>
              <a:buChar char="•"/>
              <a:defRPr sz="2000" kern="1200">
                <a:solidFill>
                  <a:srgbClr val="0D0D0D"/>
                </a:solidFill>
                <a:latin typeface="Calibri" pitchFamily="34" charset="0"/>
                <a:ea typeface="+mn-ea"/>
                <a:cs typeface="Calibri"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spcBef>
                <a:spcPts val="0"/>
              </a:spcBef>
              <a:spcAft>
                <a:spcPts val="0"/>
              </a:spcAft>
              <a:buNone/>
            </a:pPr>
            <a:r>
              <a:rPr lang="en-US" sz="1200" dirty="0">
                <a:solidFill>
                  <a:srgbClr val="211545"/>
                </a:solidFill>
                <a:latin typeface="Century Gothic" panose="020B0502020202020204" pitchFamily="34" charset="0"/>
                <a:cs typeface="Arial" charset="0"/>
              </a:rPr>
              <a:t> Checking Account (Monthly)</a:t>
            </a:r>
            <a:endParaRPr lang="en-US" sz="1800" dirty="0">
              <a:solidFill>
                <a:srgbClr val="211545"/>
              </a:solidFill>
              <a:latin typeface="Century Gothic" panose="020B0502020202020204" pitchFamily="34" charset="0"/>
              <a:cs typeface="Arial" charset="0"/>
            </a:endParaRPr>
          </a:p>
          <a:p>
            <a:pPr marL="0" indent="0">
              <a:spcBef>
                <a:spcPts val="0"/>
              </a:spcBef>
              <a:spcAft>
                <a:spcPts val="0"/>
              </a:spcAft>
              <a:buNone/>
            </a:pPr>
            <a:endParaRPr lang="en-US" sz="1600" dirty="0">
              <a:solidFill>
                <a:srgbClr val="211545"/>
              </a:solidFill>
              <a:latin typeface="Century Gothic" panose="020B0502020202020204" pitchFamily="34" charset="0"/>
              <a:cs typeface="Arial" charset="0"/>
            </a:endParaRPr>
          </a:p>
        </p:txBody>
      </p:sp>
      <p:sp>
        <p:nvSpPr>
          <p:cNvPr id="9" name="TextBox 8">
            <a:extLst>
              <a:ext uri="{FF2B5EF4-FFF2-40B4-BE49-F238E27FC236}">
                <a16:creationId xmlns:a16="http://schemas.microsoft.com/office/drawing/2014/main" id="{4FB6CE14-9E5E-47E7-92AB-DC3623225376}"/>
              </a:ext>
            </a:extLst>
          </p:cNvPr>
          <p:cNvSpPr txBox="1"/>
          <p:nvPr/>
        </p:nvSpPr>
        <p:spPr>
          <a:xfrm>
            <a:off x="2556388" y="185343"/>
            <a:ext cx="7836309" cy="584775"/>
          </a:xfrm>
          <a:prstGeom prst="rect">
            <a:avLst/>
          </a:prstGeom>
          <a:noFill/>
        </p:spPr>
        <p:txBody>
          <a:bodyPr wrap="square" rtlCol="0">
            <a:spAutoFit/>
          </a:bodyPr>
          <a:lstStyle/>
          <a:p>
            <a:r>
              <a:rPr lang="en-US" sz="3200" b="1" dirty="0">
                <a:solidFill>
                  <a:srgbClr val="211545"/>
                </a:solidFill>
                <a:latin typeface="Century Gothic" panose="020B0502020202020204" pitchFamily="34" charset="0"/>
              </a:rPr>
              <a:t>bucket strategy sample household</a:t>
            </a:r>
          </a:p>
        </p:txBody>
      </p:sp>
      <p:sp>
        <p:nvSpPr>
          <p:cNvPr id="2" name="Footer Placeholder 1">
            <a:extLst>
              <a:ext uri="{FF2B5EF4-FFF2-40B4-BE49-F238E27FC236}">
                <a16:creationId xmlns:a16="http://schemas.microsoft.com/office/drawing/2014/main" id="{E6F80EA6-4856-0A80-896A-F24C659D1623}"/>
              </a:ext>
            </a:extLst>
          </p:cNvPr>
          <p:cNvSpPr>
            <a:spLocks noGrp="1"/>
          </p:cNvSpPr>
          <p:nvPr>
            <p:ph type="ftr" sz="quarter" idx="13"/>
          </p:nvPr>
        </p:nvSpPr>
        <p:spPr/>
        <p:txBody>
          <a:bodyPr/>
          <a:lstStyle/>
          <a:p>
            <a:pPr algn="ctr"/>
            <a:r>
              <a:rPr lang="en-US"/>
              <a:t>iis401k_rev0423</a:t>
            </a:r>
          </a:p>
        </p:txBody>
      </p:sp>
    </p:spTree>
    <p:extLst>
      <p:ext uri="{BB962C8B-B14F-4D97-AF65-F5344CB8AC3E}">
        <p14:creationId xmlns:p14="http://schemas.microsoft.com/office/powerpoint/2010/main" val="168389149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ylinder 4">
            <a:extLst>
              <a:ext uri="{FF2B5EF4-FFF2-40B4-BE49-F238E27FC236}">
                <a16:creationId xmlns:a16="http://schemas.microsoft.com/office/drawing/2014/main" id="{16CEF7D1-786A-4653-85D9-CD6A22E6948F}"/>
              </a:ext>
            </a:extLst>
          </p:cNvPr>
          <p:cNvSpPr/>
          <p:nvPr/>
        </p:nvSpPr>
        <p:spPr>
          <a:xfrm>
            <a:off x="3991878" y="1639278"/>
            <a:ext cx="1315865" cy="1527668"/>
          </a:xfrm>
          <a:prstGeom prst="can">
            <a:avLst/>
          </a:prstGeom>
          <a:solidFill>
            <a:srgbClr val="211645"/>
          </a:solidFill>
          <a:ln>
            <a:solidFill>
              <a:srgbClr val="21164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2" name="Cylinder 11">
            <a:extLst>
              <a:ext uri="{FF2B5EF4-FFF2-40B4-BE49-F238E27FC236}">
                <a16:creationId xmlns:a16="http://schemas.microsoft.com/office/drawing/2014/main" id="{85C9709F-2E6B-4E0F-AD51-E33F4E8A63C7}"/>
              </a:ext>
            </a:extLst>
          </p:cNvPr>
          <p:cNvSpPr/>
          <p:nvPr/>
        </p:nvSpPr>
        <p:spPr>
          <a:xfrm>
            <a:off x="7514731" y="1978217"/>
            <a:ext cx="1315865" cy="1239847"/>
          </a:xfrm>
          <a:prstGeom prst="can">
            <a:avLst/>
          </a:prstGeom>
          <a:solidFill>
            <a:srgbClr val="211645"/>
          </a:solidFill>
          <a:ln>
            <a:solidFill>
              <a:srgbClr val="21164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3" name="Arrow: Right 12">
            <a:extLst>
              <a:ext uri="{FF2B5EF4-FFF2-40B4-BE49-F238E27FC236}">
                <a16:creationId xmlns:a16="http://schemas.microsoft.com/office/drawing/2014/main" id="{9C385D68-25CE-4BCD-820F-D596A763DEC0}"/>
              </a:ext>
            </a:extLst>
          </p:cNvPr>
          <p:cNvSpPr/>
          <p:nvPr/>
        </p:nvSpPr>
        <p:spPr>
          <a:xfrm>
            <a:off x="5997855" y="2169097"/>
            <a:ext cx="892057" cy="874535"/>
          </a:xfrm>
          <a:prstGeom prst="rightArrow">
            <a:avLst/>
          </a:prstGeom>
          <a:solidFill>
            <a:srgbClr val="94842B"/>
          </a:solidFill>
          <a:ln>
            <a:solidFill>
              <a:srgbClr val="94842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4" name="TextBox 13">
            <a:extLst>
              <a:ext uri="{FF2B5EF4-FFF2-40B4-BE49-F238E27FC236}">
                <a16:creationId xmlns:a16="http://schemas.microsoft.com/office/drawing/2014/main" id="{EAF4DB28-1DED-4ECC-8C7E-6EB3ED3880BD}"/>
              </a:ext>
            </a:extLst>
          </p:cNvPr>
          <p:cNvSpPr txBox="1"/>
          <p:nvPr/>
        </p:nvSpPr>
        <p:spPr>
          <a:xfrm>
            <a:off x="3935555" y="1229593"/>
            <a:ext cx="1489273" cy="369332"/>
          </a:xfrm>
          <a:prstGeom prst="rect">
            <a:avLst/>
          </a:prstGeom>
          <a:noFill/>
        </p:spPr>
        <p:txBody>
          <a:bodyPr wrap="square" rtlCol="0">
            <a:spAutoFit/>
          </a:bodyPr>
          <a:lstStyle/>
          <a:p>
            <a:r>
              <a:rPr lang="en-US" dirty="0">
                <a:latin typeface="Century Gothic" panose="020B0502020202020204" pitchFamily="34" charset="0"/>
              </a:rPr>
              <a:t>$1,000,000</a:t>
            </a:r>
          </a:p>
        </p:txBody>
      </p:sp>
      <p:sp>
        <p:nvSpPr>
          <p:cNvPr id="16" name="TextBox 15">
            <a:extLst>
              <a:ext uri="{FF2B5EF4-FFF2-40B4-BE49-F238E27FC236}">
                <a16:creationId xmlns:a16="http://schemas.microsoft.com/office/drawing/2014/main" id="{8B9FCD4E-7FFA-4C75-8CDB-C7F515F7A153}"/>
              </a:ext>
            </a:extLst>
          </p:cNvPr>
          <p:cNvSpPr txBox="1"/>
          <p:nvPr/>
        </p:nvSpPr>
        <p:spPr>
          <a:xfrm>
            <a:off x="5640048" y="1647042"/>
            <a:ext cx="1621878" cy="461665"/>
          </a:xfrm>
          <a:prstGeom prst="rect">
            <a:avLst/>
          </a:prstGeom>
          <a:noFill/>
        </p:spPr>
        <p:txBody>
          <a:bodyPr wrap="square" rtlCol="0">
            <a:spAutoFit/>
          </a:bodyPr>
          <a:lstStyle/>
          <a:p>
            <a:pPr algn="ctr"/>
            <a:r>
              <a:rPr lang="en-US" sz="1200" dirty="0">
                <a:latin typeface="Century Gothic" panose="020B0502020202020204" pitchFamily="34" charset="0"/>
              </a:rPr>
              <a:t>20% loss for stocks </a:t>
            </a:r>
          </a:p>
          <a:p>
            <a:pPr algn="ctr"/>
            <a:r>
              <a:rPr lang="en-US" sz="1200" dirty="0">
                <a:latin typeface="Century Gothic" panose="020B0502020202020204" pitchFamily="34" charset="0"/>
              </a:rPr>
              <a:t>3% gain for bonds</a:t>
            </a:r>
          </a:p>
        </p:txBody>
      </p:sp>
      <p:sp>
        <p:nvSpPr>
          <p:cNvPr id="19" name="TextBox 18">
            <a:extLst>
              <a:ext uri="{FF2B5EF4-FFF2-40B4-BE49-F238E27FC236}">
                <a16:creationId xmlns:a16="http://schemas.microsoft.com/office/drawing/2014/main" id="{12BA1181-3358-4DD9-95D7-66B68DEDDCE3}"/>
              </a:ext>
            </a:extLst>
          </p:cNvPr>
          <p:cNvSpPr txBox="1"/>
          <p:nvPr/>
        </p:nvSpPr>
        <p:spPr>
          <a:xfrm>
            <a:off x="7594233" y="1579468"/>
            <a:ext cx="1217909" cy="369332"/>
          </a:xfrm>
          <a:prstGeom prst="rect">
            <a:avLst/>
          </a:prstGeom>
          <a:noFill/>
        </p:spPr>
        <p:txBody>
          <a:bodyPr wrap="square" rtlCol="0">
            <a:spAutoFit/>
          </a:bodyPr>
          <a:lstStyle/>
          <a:p>
            <a:r>
              <a:rPr lang="en-US" dirty="0">
                <a:latin typeface="Century Gothic" panose="020B0502020202020204" pitchFamily="34" charset="0"/>
              </a:rPr>
              <a:t>$846,000</a:t>
            </a:r>
          </a:p>
        </p:txBody>
      </p:sp>
      <p:sp>
        <p:nvSpPr>
          <p:cNvPr id="20" name="Content Placeholder 2">
            <a:extLst>
              <a:ext uri="{FF2B5EF4-FFF2-40B4-BE49-F238E27FC236}">
                <a16:creationId xmlns:a16="http://schemas.microsoft.com/office/drawing/2014/main" id="{53ED01FD-A4B9-4C81-A055-07D21E0F8D35}"/>
              </a:ext>
            </a:extLst>
          </p:cNvPr>
          <p:cNvSpPr txBox="1">
            <a:spLocks/>
          </p:cNvSpPr>
          <p:nvPr/>
        </p:nvSpPr>
        <p:spPr>
          <a:xfrm>
            <a:off x="3174021" y="3400013"/>
            <a:ext cx="6533536" cy="392415"/>
          </a:xfrm>
          <a:prstGeom prst="rect">
            <a:avLst/>
          </a:prstGeom>
        </p:spPr>
        <p:txBody>
          <a:bodyPr vert="horz" lIns="68580" tIns="34290" rIns="68580" bIns="3429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Century Gothic" panose="020B05020202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Century Gothic" panose="020B0502020202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Century Gothic" panose="020B0502020202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Century Gothic" panose="020B0502020202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Century Gothic" panose="020B0502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3200" b="1" dirty="0">
                <a:solidFill>
                  <a:srgbClr val="211645"/>
                </a:solidFill>
              </a:rPr>
              <a:t>bucket approach</a:t>
            </a:r>
          </a:p>
          <a:p>
            <a:pPr marL="0" indent="0">
              <a:buNone/>
            </a:pPr>
            <a:endParaRPr lang="en-US" sz="3200" dirty="0"/>
          </a:p>
        </p:txBody>
      </p:sp>
      <p:grpSp>
        <p:nvGrpSpPr>
          <p:cNvPr id="33" name="Group 32">
            <a:extLst>
              <a:ext uri="{FF2B5EF4-FFF2-40B4-BE49-F238E27FC236}">
                <a16:creationId xmlns:a16="http://schemas.microsoft.com/office/drawing/2014/main" id="{5008995B-3B8E-4F89-BAE3-4145EFD3F96F}"/>
              </a:ext>
            </a:extLst>
          </p:cNvPr>
          <p:cNvGrpSpPr/>
          <p:nvPr/>
        </p:nvGrpSpPr>
        <p:grpSpPr>
          <a:xfrm>
            <a:off x="3097893" y="5047744"/>
            <a:ext cx="1199862" cy="958001"/>
            <a:chOff x="340166" y="4173723"/>
            <a:chExt cx="1298073" cy="1053841"/>
          </a:xfrm>
        </p:grpSpPr>
        <p:sp>
          <p:nvSpPr>
            <p:cNvPr id="21" name="Cylinder 20">
              <a:extLst>
                <a:ext uri="{FF2B5EF4-FFF2-40B4-BE49-F238E27FC236}">
                  <a16:creationId xmlns:a16="http://schemas.microsoft.com/office/drawing/2014/main" id="{4DA5CCC0-AD57-4D7F-9B0A-5AB6C30C099F}"/>
                </a:ext>
              </a:extLst>
            </p:cNvPr>
            <p:cNvSpPr/>
            <p:nvPr/>
          </p:nvSpPr>
          <p:spPr>
            <a:xfrm>
              <a:off x="422525" y="4558899"/>
              <a:ext cx="1114753" cy="668665"/>
            </a:xfrm>
            <a:prstGeom prst="can">
              <a:avLst/>
            </a:prstGeom>
            <a:solidFill>
              <a:srgbClr val="211645"/>
            </a:solidFill>
            <a:ln>
              <a:solidFill>
                <a:srgbClr val="21164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5" name="TextBox 24">
              <a:extLst>
                <a:ext uri="{FF2B5EF4-FFF2-40B4-BE49-F238E27FC236}">
                  <a16:creationId xmlns:a16="http://schemas.microsoft.com/office/drawing/2014/main" id="{41DC71DC-4E98-4815-B1BD-2D5692302F3A}"/>
                </a:ext>
              </a:extLst>
            </p:cNvPr>
            <p:cNvSpPr txBox="1"/>
            <p:nvPr/>
          </p:nvSpPr>
          <p:spPr>
            <a:xfrm>
              <a:off x="376009" y="4737603"/>
              <a:ext cx="1207597" cy="279318"/>
            </a:xfrm>
            <a:prstGeom prst="rect">
              <a:avLst/>
            </a:prstGeom>
            <a:noFill/>
          </p:spPr>
          <p:txBody>
            <a:bodyPr wrap="square" rtlCol="0">
              <a:spAutoFit/>
            </a:bodyPr>
            <a:lstStyle/>
            <a:p>
              <a:pPr algn="ctr"/>
              <a:r>
                <a:rPr lang="en-US" sz="1050" b="1" dirty="0">
                  <a:solidFill>
                    <a:schemeClr val="bg1"/>
                  </a:solidFill>
                  <a:latin typeface="Century Gothic" panose="020B0502020202020204" pitchFamily="34" charset="0"/>
                </a:rPr>
                <a:t>Short-Term</a:t>
              </a:r>
            </a:p>
          </p:txBody>
        </p:sp>
        <p:sp>
          <p:nvSpPr>
            <p:cNvPr id="28" name="TextBox 27">
              <a:extLst>
                <a:ext uri="{FF2B5EF4-FFF2-40B4-BE49-F238E27FC236}">
                  <a16:creationId xmlns:a16="http://schemas.microsoft.com/office/drawing/2014/main" id="{C1D843BE-FC3F-4E7E-973E-A524056CEFF7}"/>
                </a:ext>
              </a:extLst>
            </p:cNvPr>
            <p:cNvSpPr txBox="1"/>
            <p:nvPr/>
          </p:nvSpPr>
          <p:spPr>
            <a:xfrm>
              <a:off x="340166" y="4173723"/>
              <a:ext cx="1298073" cy="372423"/>
            </a:xfrm>
            <a:prstGeom prst="rect">
              <a:avLst/>
            </a:prstGeom>
            <a:noFill/>
          </p:spPr>
          <p:txBody>
            <a:bodyPr wrap="square" rtlCol="0">
              <a:spAutoFit/>
            </a:bodyPr>
            <a:lstStyle/>
            <a:p>
              <a:r>
                <a:rPr lang="en-US" sz="1600" dirty="0">
                  <a:latin typeface="Century Gothic" panose="020B0502020202020204" pitchFamily="34" charset="0"/>
                </a:rPr>
                <a:t>$200,000</a:t>
              </a:r>
            </a:p>
          </p:txBody>
        </p:sp>
      </p:grpSp>
      <p:grpSp>
        <p:nvGrpSpPr>
          <p:cNvPr id="34" name="Group 33">
            <a:extLst>
              <a:ext uri="{FF2B5EF4-FFF2-40B4-BE49-F238E27FC236}">
                <a16:creationId xmlns:a16="http://schemas.microsoft.com/office/drawing/2014/main" id="{DD217A9A-48E4-4CB9-83BB-84B01AB0A9EF}"/>
              </a:ext>
            </a:extLst>
          </p:cNvPr>
          <p:cNvGrpSpPr/>
          <p:nvPr/>
        </p:nvGrpSpPr>
        <p:grpSpPr>
          <a:xfrm>
            <a:off x="4475350" y="4331288"/>
            <a:ext cx="1242717" cy="1707327"/>
            <a:chOff x="1598563" y="5000575"/>
            <a:chExt cx="1321618" cy="1465062"/>
          </a:xfrm>
        </p:grpSpPr>
        <p:sp>
          <p:nvSpPr>
            <p:cNvPr id="23" name="Cylinder 22">
              <a:extLst>
                <a:ext uri="{FF2B5EF4-FFF2-40B4-BE49-F238E27FC236}">
                  <a16:creationId xmlns:a16="http://schemas.microsoft.com/office/drawing/2014/main" id="{C6B3814A-EA94-4696-ACAE-23A34EC3955D}"/>
                </a:ext>
              </a:extLst>
            </p:cNvPr>
            <p:cNvSpPr/>
            <p:nvPr/>
          </p:nvSpPr>
          <p:spPr>
            <a:xfrm>
              <a:off x="1598563" y="5292957"/>
              <a:ext cx="1321618" cy="1172680"/>
            </a:xfrm>
            <a:prstGeom prst="can">
              <a:avLst/>
            </a:prstGeom>
            <a:solidFill>
              <a:srgbClr val="211645"/>
            </a:solidFill>
            <a:ln>
              <a:solidFill>
                <a:srgbClr val="21164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7" name="TextBox 26">
              <a:extLst>
                <a:ext uri="{FF2B5EF4-FFF2-40B4-BE49-F238E27FC236}">
                  <a16:creationId xmlns:a16="http://schemas.microsoft.com/office/drawing/2014/main" id="{C7ECAD2E-A7E2-4384-8761-D359B2879DFD}"/>
                </a:ext>
              </a:extLst>
            </p:cNvPr>
            <p:cNvSpPr txBox="1"/>
            <p:nvPr/>
          </p:nvSpPr>
          <p:spPr>
            <a:xfrm>
              <a:off x="1655572" y="5800632"/>
              <a:ext cx="1207597" cy="356540"/>
            </a:xfrm>
            <a:prstGeom prst="rect">
              <a:avLst/>
            </a:prstGeom>
            <a:noFill/>
          </p:spPr>
          <p:txBody>
            <a:bodyPr wrap="square" rtlCol="0">
              <a:spAutoFit/>
            </a:bodyPr>
            <a:lstStyle/>
            <a:p>
              <a:pPr algn="ctr"/>
              <a:r>
                <a:rPr lang="en-US" sz="1050" b="1" dirty="0">
                  <a:solidFill>
                    <a:schemeClr val="bg1"/>
                  </a:solidFill>
                  <a:latin typeface="Century Gothic" panose="020B0502020202020204" pitchFamily="34" charset="0"/>
                </a:rPr>
                <a:t>Long-Term</a:t>
              </a:r>
            </a:p>
            <a:p>
              <a:pPr algn="ctr"/>
              <a:endParaRPr lang="en-US" sz="1050" b="1" dirty="0">
                <a:solidFill>
                  <a:schemeClr val="bg1"/>
                </a:solidFill>
                <a:latin typeface="Century Gothic" panose="020B0502020202020204" pitchFamily="34" charset="0"/>
              </a:endParaRPr>
            </a:p>
          </p:txBody>
        </p:sp>
        <p:sp>
          <p:nvSpPr>
            <p:cNvPr id="30" name="TextBox 29">
              <a:extLst>
                <a:ext uri="{FF2B5EF4-FFF2-40B4-BE49-F238E27FC236}">
                  <a16:creationId xmlns:a16="http://schemas.microsoft.com/office/drawing/2014/main" id="{B3907E32-53E6-4572-8CEB-290EDA0C3EEC}"/>
                </a:ext>
              </a:extLst>
            </p:cNvPr>
            <p:cNvSpPr txBox="1"/>
            <p:nvPr/>
          </p:nvSpPr>
          <p:spPr>
            <a:xfrm>
              <a:off x="1638336" y="5000575"/>
              <a:ext cx="1242071" cy="316925"/>
            </a:xfrm>
            <a:prstGeom prst="rect">
              <a:avLst/>
            </a:prstGeom>
            <a:noFill/>
          </p:spPr>
          <p:txBody>
            <a:bodyPr wrap="square" rtlCol="0">
              <a:spAutoFit/>
            </a:bodyPr>
            <a:lstStyle/>
            <a:p>
              <a:r>
                <a:rPr lang="en-US" sz="1350" dirty="0">
                  <a:latin typeface="Century Gothic" panose="020B0502020202020204" pitchFamily="34" charset="0"/>
                </a:rPr>
                <a:t>$</a:t>
              </a:r>
              <a:r>
                <a:rPr lang="en-US" dirty="0">
                  <a:latin typeface="Century Gothic" panose="020B0502020202020204" pitchFamily="34" charset="0"/>
                </a:rPr>
                <a:t>800,000</a:t>
              </a:r>
              <a:endParaRPr lang="en-US" sz="1350" dirty="0">
                <a:latin typeface="Century Gothic" panose="020B0502020202020204" pitchFamily="34" charset="0"/>
              </a:endParaRPr>
            </a:p>
          </p:txBody>
        </p:sp>
      </p:grpSp>
      <p:sp>
        <p:nvSpPr>
          <p:cNvPr id="31" name="Arrow: Right 30">
            <a:extLst>
              <a:ext uri="{FF2B5EF4-FFF2-40B4-BE49-F238E27FC236}">
                <a16:creationId xmlns:a16="http://schemas.microsoft.com/office/drawing/2014/main" id="{A0495FC6-CB2E-422A-AF0B-00C1CD86EC2D}"/>
              </a:ext>
            </a:extLst>
          </p:cNvPr>
          <p:cNvSpPr/>
          <p:nvPr/>
        </p:nvSpPr>
        <p:spPr>
          <a:xfrm>
            <a:off x="5999767" y="4961188"/>
            <a:ext cx="892057" cy="874535"/>
          </a:xfrm>
          <a:prstGeom prst="rightArrow">
            <a:avLst/>
          </a:prstGeom>
          <a:solidFill>
            <a:srgbClr val="94842B"/>
          </a:solidFill>
          <a:ln>
            <a:solidFill>
              <a:srgbClr val="94842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36" name="TextBox 35">
            <a:extLst>
              <a:ext uri="{FF2B5EF4-FFF2-40B4-BE49-F238E27FC236}">
                <a16:creationId xmlns:a16="http://schemas.microsoft.com/office/drawing/2014/main" id="{FFA0DBA8-608D-4DA7-B914-0FF768CD7B71}"/>
              </a:ext>
            </a:extLst>
          </p:cNvPr>
          <p:cNvSpPr txBox="1"/>
          <p:nvPr/>
        </p:nvSpPr>
        <p:spPr>
          <a:xfrm>
            <a:off x="5690073" y="4445646"/>
            <a:ext cx="1621878" cy="461665"/>
          </a:xfrm>
          <a:prstGeom prst="rect">
            <a:avLst/>
          </a:prstGeom>
          <a:noFill/>
        </p:spPr>
        <p:txBody>
          <a:bodyPr wrap="square" rtlCol="0">
            <a:spAutoFit/>
          </a:bodyPr>
          <a:lstStyle/>
          <a:p>
            <a:pPr algn="ctr"/>
            <a:r>
              <a:rPr lang="en-US" sz="1200" dirty="0">
                <a:latin typeface="Century Gothic" panose="020B0502020202020204" pitchFamily="34" charset="0"/>
              </a:rPr>
              <a:t>20% loss for stocks </a:t>
            </a:r>
          </a:p>
          <a:p>
            <a:pPr algn="ctr"/>
            <a:r>
              <a:rPr lang="en-US" sz="1200" dirty="0">
                <a:latin typeface="Century Gothic" panose="020B0502020202020204" pitchFamily="34" charset="0"/>
              </a:rPr>
              <a:t>3% gain for bonds</a:t>
            </a:r>
          </a:p>
        </p:txBody>
      </p:sp>
      <p:grpSp>
        <p:nvGrpSpPr>
          <p:cNvPr id="37" name="Group 36">
            <a:extLst>
              <a:ext uri="{FF2B5EF4-FFF2-40B4-BE49-F238E27FC236}">
                <a16:creationId xmlns:a16="http://schemas.microsoft.com/office/drawing/2014/main" id="{2420D219-75C6-4332-A53A-20B966C254E0}"/>
              </a:ext>
            </a:extLst>
          </p:cNvPr>
          <p:cNvGrpSpPr/>
          <p:nvPr/>
        </p:nvGrpSpPr>
        <p:grpSpPr>
          <a:xfrm>
            <a:off x="7107308" y="5073936"/>
            <a:ext cx="1181185" cy="970695"/>
            <a:chOff x="316717" y="4159761"/>
            <a:chExt cx="1277868" cy="1067803"/>
          </a:xfrm>
        </p:grpSpPr>
        <p:sp>
          <p:nvSpPr>
            <p:cNvPr id="38" name="Cylinder 37">
              <a:extLst>
                <a:ext uri="{FF2B5EF4-FFF2-40B4-BE49-F238E27FC236}">
                  <a16:creationId xmlns:a16="http://schemas.microsoft.com/office/drawing/2014/main" id="{14FAFC1A-AE9B-4BF1-B51B-E560D275454F}"/>
                </a:ext>
              </a:extLst>
            </p:cNvPr>
            <p:cNvSpPr/>
            <p:nvPr/>
          </p:nvSpPr>
          <p:spPr>
            <a:xfrm>
              <a:off x="422525" y="4558899"/>
              <a:ext cx="1114753" cy="668665"/>
            </a:xfrm>
            <a:prstGeom prst="can">
              <a:avLst/>
            </a:prstGeom>
            <a:solidFill>
              <a:srgbClr val="211645"/>
            </a:solidFill>
            <a:ln>
              <a:solidFill>
                <a:srgbClr val="21164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39" name="TextBox 38">
              <a:extLst>
                <a:ext uri="{FF2B5EF4-FFF2-40B4-BE49-F238E27FC236}">
                  <a16:creationId xmlns:a16="http://schemas.microsoft.com/office/drawing/2014/main" id="{513BA4DF-0CD5-4933-B93C-AEF62CB4D585}"/>
                </a:ext>
              </a:extLst>
            </p:cNvPr>
            <p:cNvSpPr txBox="1"/>
            <p:nvPr/>
          </p:nvSpPr>
          <p:spPr>
            <a:xfrm>
              <a:off x="386988" y="4757238"/>
              <a:ext cx="1207597" cy="457064"/>
            </a:xfrm>
            <a:prstGeom prst="rect">
              <a:avLst/>
            </a:prstGeom>
            <a:noFill/>
          </p:spPr>
          <p:txBody>
            <a:bodyPr wrap="square" rtlCol="0">
              <a:spAutoFit/>
            </a:bodyPr>
            <a:lstStyle/>
            <a:p>
              <a:pPr algn="ctr"/>
              <a:r>
                <a:rPr lang="en-US" sz="1050" b="1" dirty="0">
                  <a:solidFill>
                    <a:schemeClr val="bg1"/>
                  </a:solidFill>
                  <a:latin typeface="Century Gothic" panose="020B0502020202020204" pitchFamily="34" charset="0"/>
                </a:rPr>
                <a:t>Short-Term</a:t>
              </a:r>
            </a:p>
            <a:p>
              <a:pPr algn="ctr"/>
              <a:endParaRPr lang="en-US" sz="1050" b="1" dirty="0">
                <a:solidFill>
                  <a:schemeClr val="bg1"/>
                </a:solidFill>
                <a:latin typeface="Century Gothic" panose="020B0502020202020204" pitchFamily="34" charset="0"/>
              </a:endParaRPr>
            </a:p>
          </p:txBody>
        </p:sp>
        <p:sp>
          <p:nvSpPr>
            <p:cNvPr id="40" name="TextBox 39">
              <a:extLst>
                <a:ext uri="{FF2B5EF4-FFF2-40B4-BE49-F238E27FC236}">
                  <a16:creationId xmlns:a16="http://schemas.microsoft.com/office/drawing/2014/main" id="{35731D98-03ED-49A2-B4E4-300C09FD6832}"/>
                </a:ext>
              </a:extLst>
            </p:cNvPr>
            <p:cNvSpPr txBox="1"/>
            <p:nvPr/>
          </p:nvSpPr>
          <p:spPr>
            <a:xfrm>
              <a:off x="316717" y="4159761"/>
              <a:ext cx="1277868" cy="406280"/>
            </a:xfrm>
            <a:prstGeom prst="rect">
              <a:avLst/>
            </a:prstGeom>
            <a:noFill/>
          </p:spPr>
          <p:txBody>
            <a:bodyPr wrap="square" rtlCol="0">
              <a:spAutoFit/>
            </a:bodyPr>
            <a:lstStyle/>
            <a:p>
              <a:r>
                <a:rPr lang="en-US" dirty="0">
                  <a:solidFill>
                    <a:srgbClr val="006600"/>
                  </a:solidFill>
                  <a:latin typeface="Century Gothic" panose="020B0502020202020204" pitchFamily="34" charset="0"/>
                </a:rPr>
                <a:t>$206,000</a:t>
              </a:r>
            </a:p>
          </p:txBody>
        </p:sp>
      </p:grpSp>
      <p:grpSp>
        <p:nvGrpSpPr>
          <p:cNvPr id="45" name="Group 44">
            <a:extLst>
              <a:ext uri="{FF2B5EF4-FFF2-40B4-BE49-F238E27FC236}">
                <a16:creationId xmlns:a16="http://schemas.microsoft.com/office/drawing/2014/main" id="{CCC77C86-3EDA-410A-B43C-8AF7E8306705}"/>
              </a:ext>
            </a:extLst>
          </p:cNvPr>
          <p:cNvGrpSpPr/>
          <p:nvPr/>
        </p:nvGrpSpPr>
        <p:grpSpPr>
          <a:xfrm>
            <a:off x="8487988" y="4406361"/>
            <a:ext cx="1242717" cy="1672003"/>
            <a:chOff x="1598563" y="4946881"/>
            <a:chExt cx="1321618" cy="1518756"/>
          </a:xfrm>
        </p:grpSpPr>
        <p:sp>
          <p:nvSpPr>
            <p:cNvPr id="46" name="Cylinder 45">
              <a:extLst>
                <a:ext uri="{FF2B5EF4-FFF2-40B4-BE49-F238E27FC236}">
                  <a16:creationId xmlns:a16="http://schemas.microsoft.com/office/drawing/2014/main" id="{5E92B203-9C33-496B-B2C7-AAD1150CB507}"/>
                </a:ext>
              </a:extLst>
            </p:cNvPr>
            <p:cNvSpPr/>
            <p:nvPr/>
          </p:nvSpPr>
          <p:spPr>
            <a:xfrm>
              <a:off x="1598563" y="5292957"/>
              <a:ext cx="1321618" cy="1172680"/>
            </a:xfrm>
            <a:prstGeom prst="can">
              <a:avLst/>
            </a:prstGeom>
            <a:solidFill>
              <a:srgbClr val="211645"/>
            </a:solidFill>
            <a:ln>
              <a:solidFill>
                <a:srgbClr val="21164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47" name="TextBox 46">
              <a:extLst>
                <a:ext uri="{FF2B5EF4-FFF2-40B4-BE49-F238E27FC236}">
                  <a16:creationId xmlns:a16="http://schemas.microsoft.com/office/drawing/2014/main" id="{0B744D5F-7902-448E-BE86-46E087EB0F01}"/>
                </a:ext>
              </a:extLst>
            </p:cNvPr>
            <p:cNvSpPr txBox="1"/>
            <p:nvPr/>
          </p:nvSpPr>
          <p:spPr>
            <a:xfrm>
              <a:off x="1655572" y="5725589"/>
              <a:ext cx="1207597" cy="377416"/>
            </a:xfrm>
            <a:prstGeom prst="rect">
              <a:avLst/>
            </a:prstGeom>
            <a:noFill/>
          </p:spPr>
          <p:txBody>
            <a:bodyPr wrap="square" rtlCol="0">
              <a:spAutoFit/>
            </a:bodyPr>
            <a:lstStyle/>
            <a:p>
              <a:pPr algn="ctr"/>
              <a:r>
                <a:rPr lang="en-US" sz="1050" b="1" dirty="0">
                  <a:solidFill>
                    <a:schemeClr val="bg1"/>
                  </a:solidFill>
                  <a:latin typeface="Century Gothic" panose="020B0502020202020204" pitchFamily="34" charset="0"/>
                </a:rPr>
                <a:t>Long-Term</a:t>
              </a:r>
            </a:p>
            <a:p>
              <a:pPr algn="ctr"/>
              <a:endParaRPr lang="en-US" sz="1050" b="1" dirty="0">
                <a:solidFill>
                  <a:schemeClr val="bg1"/>
                </a:solidFill>
                <a:latin typeface="Century Gothic" panose="020B0502020202020204" pitchFamily="34" charset="0"/>
              </a:endParaRPr>
            </a:p>
          </p:txBody>
        </p:sp>
        <p:sp>
          <p:nvSpPr>
            <p:cNvPr id="48" name="TextBox 47">
              <a:extLst>
                <a:ext uri="{FF2B5EF4-FFF2-40B4-BE49-F238E27FC236}">
                  <a16:creationId xmlns:a16="http://schemas.microsoft.com/office/drawing/2014/main" id="{DF40FD61-D23F-4948-AC57-322A980ECEB1}"/>
                </a:ext>
              </a:extLst>
            </p:cNvPr>
            <p:cNvSpPr txBox="1"/>
            <p:nvPr/>
          </p:nvSpPr>
          <p:spPr>
            <a:xfrm>
              <a:off x="1609833" y="4946881"/>
              <a:ext cx="1299081" cy="335481"/>
            </a:xfrm>
            <a:prstGeom prst="rect">
              <a:avLst/>
            </a:prstGeom>
            <a:noFill/>
          </p:spPr>
          <p:txBody>
            <a:bodyPr wrap="square" rtlCol="0">
              <a:spAutoFit/>
            </a:bodyPr>
            <a:lstStyle/>
            <a:p>
              <a:r>
                <a:rPr lang="en-US" dirty="0">
                  <a:solidFill>
                    <a:srgbClr val="FF0000"/>
                  </a:solidFill>
                  <a:latin typeface="Century Gothic" panose="020B0502020202020204" pitchFamily="34" charset="0"/>
                </a:rPr>
                <a:t>$640,000</a:t>
              </a:r>
            </a:p>
          </p:txBody>
        </p:sp>
      </p:grpSp>
      <p:sp>
        <p:nvSpPr>
          <p:cNvPr id="4" name="TextBox 3">
            <a:extLst>
              <a:ext uri="{FF2B5EF4-FFF2-40B4-BE49-F238E27FC236}">
                <a16:creationId xmlns:a16="http://schemas.microsoft.com/office/drawing/2014/main" id="{7AA53DB7-59EE-41F9-891A-FDDB790A92A5}"/>
              </a:ext>
            </a:extLst>
          </p:cNvPr>
          <p:cNvSpPr txBox="1"/>
          <p:nvPr/>
        </p:nvSpPr>
        <p:spPr>
          <a:xfrm>
            <a:off x="2248386" y="6246591"/>
            <a:ext cx="7978227" cy="461665"/>
          </a:xfrm>
          <a:prstGeom prst="rect">
            <a:avLst/>
          </a:prstGeom>
          <a:noFill/>
        </p:spPr>
        <p:txBody>
          <a:bodyPr wrap="square" rtlCol="0">
            <a:spAutoFit/>
          </a:bodyPr>
          <a:lstStyle/>
          <a:p>
            <a:r>
              <a:rPr lang="en-US" sz="1200" dirty="0">
                <a:latin typeface="Century Gothic" panose="020B0502020202020204" pitchFamily="34" charset="0"/>
              </a:rPr>
              <a:t>*assumes a portfolio invested 80% in stocks and 20% in bonds</a:t>
            </a:r>
          </a:p>
          <a:p>
            <a:r>
              <a:rPr lang="en-US" sz="1200" dirty="0">
                <a:latin typeface="Century Gothic" panose="020B0502020202020204" pitchFamily="34" charset="0"/>
              </a:rPr>
              <a:t>Hypothetical Scenario; For Illustrative Purposes Only </a:t>
            </a:r>
          </a:p>
        </p:txBody>
      </p:sp>
      <p:sp>
        <p:nvSpPr>
          <p:cNvPr id="32" name="Title 1">
            <a:extLst>
              <a:ext uri="{FF2B5EF4-FFF2-40B4-BE49-F238E27FC236}">
                <a16:creationId xmlns:a16="http://schemas.microsoft.com/office/drawing/2014/main" id="{1743B26E-0B8F-41D4-9031-455FD1A56E9F}"/>
              </a:ext>
            </a:extLst>
          </p:cNvPr>
          <p:cNvSpPr txBox="1">
            <a:spLocks/>
          </p:cNvSpPr>
          <p:nvPr/>
        </p:nvSpPr>
        <p:spPr>
          <a:xfrm>
            <a:off x="1752478" y="284594"/>
            <a:ext cx="7978227" cy="700643"/>
          </a:xfrm>
          <a:prstGeom prst="rect">
            <a:avLst/>
          </a:prstGeom>
        </p:spPr>
        <p:txBody>
          <a:bodyPr anchor="b">
            <a:normAutofit fontScale="92500"/>
          </a:bodyPr>
          <a:lstStyle>
            <a:lvl1pPr algn="l" defTabSz="914400" rtl="0" eaLnBrk="1" latinLnBrk="0" hangingPunct="1">
              <a:lnSpc>
                <a:spcPct val="90000"/>
              </a:lnSpc>
              <a:spcBef>
                <a:spcPct val="0"/>
              </a:spcBef>
              <a:buNone/>
              <a:defRPr sz="3200" b="1" i="0" kern="1200">
                <a:solidFill>
                  <a:srgbClr val="211545"/>
                </a:solidFill>
                <a:latin typeface="Century Gothic" panose="020B0502020202020204" pitchFamily="34" charset="0"/>
                <a:ea typeface="+mj-ea"/>
                <a:cs typeface="+mj-cs"/>
              </a:defRPr>
            </a:lvl1pPr>
          </a:lstStyle>
          <a:p>
            <a:r>
              <a:rPr lang="en-US" dirty="0"/>
              <a:t>bucket approach to retirement planning</a:t>
            </a:r>
          </a:p>
        </p:txBody>
      </p:sp>
      <p:sp>
        <p:nvSpPr>
          <p:cNvPr id="3" name="Title 2">
            <a:extLst>
              <a:ext uri="{FF2B5EF4-FFF2-40B4-BE49-F238E27FC236}">
                <a16:creationId xmlns:a16="http://schemas.microsoft.com/office/drawing/2014/main" id="{2EBDC417-652B-2D4C-B878-A3352BB1EC63}"/>
              </a:ext>
            </a:extLst>
          </p:cNvPr>
          <p:cNvSpPr>
            <a:spLocks noGrp="1"/>
          </p:cNvSpPr>
          <p:nvPr>
            <p:ph type="ctrTitle"/>
          </p:nvPr>
        </p:nvSpPr>
        <p:spPr/>
        <p:txBody>
          <a:bodyPr/>
          <a:lstStyle/>
          <a:p>
            <a:endParaRPr lang="en-US"/>
          </a:p>
        </p:txBody>
      </p:sp>
      <p:sp>
        <p:nvSpPr>
          <p:cNvPr id="2" name="Footer Placeholder 1">
            <a:extLst>
              <a:ext uri="{FF2B5EF4-FFF2-40B4-BE49-F238E27FC236}">
                <a16:creationId xmlns:a16="http://schemas.microsoft.com/office/drawing/2014/main" id="{2E0DD493-57EE-E221-802A-D7896776DD75}"/>
              </a:ext>
            </a:extLst>
          </p:cNvPr>
          <p:cNvSpPr>
            <a:spLocks noGrp="1"/>
          </p:cNvSpPr>
          <p:nvPr>
            <p:ph type="ftr" sz="quarter" idx="13"/>
          </p:nvPr>
        </p:nvSpPr>
        <p:spPr>
          <a:xfrm>
            <a:off x="-56883" y="6639968"/>
            <a:ext cx="1491343" cy="163013"/>
          </a:xfrm>
        </p:spPr>
        <p:txBody>
          <a:bodyPr/>
          <a:lstStyle/>
          <a:p>
            <a:pPr algn="ctr"/>
            <a:r>
              <a:rPr lang="en-US"/>
              <a:t>iis401k_rev0423</a:t>
            </a:r>
          </a:p>
        </p:txBody>
      </p:sp>
    </p:spTree>
    <p:extLst>
      <p:ext uri="{BB962C8B-B14F-4D97-AF65-F5344CB8AC3E}">
        <p14:creationId xmlns:p14="http://schemas.microsoft.com/office/powerpoint/2010/main" val="38223598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4"/>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3"/>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6"/>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9"/>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2"/>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20"/>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31"/>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36"/>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33"/>
                                        </p:tgtEl>
                                        <p:attrNameLst>
                                          <p:attrName>style.visibility</p:attrName>
                                        </p:attrNameLst>
                                      </p:cBhvr>
                                      <p:to>
                                        <p:strVal val="visible"/>
                                      </p:to>
                                    </p:set>
                                  </p:childTnLst>
                                </p:cTn>
                              </p:par>
                              <p:par>
                                <p:cTn id="31" presetID="9" presetClass="emph" presetSubtype="0" grpId="1" nodeType="withEffect">
                                  <p:stCondLst>
                                    <p:cond delay="0"/>
                                  </p:stCondLst>
                                  <p:childTnLst>
                                    <p:set>
                                      <p:cBhvr>
                                        <p:cTn id="32" dur="indefinite"/>
                                        <p:tgtEl>
                                          <p:spTgt spid="5"/>
                                        </p:tgtEl>
                                        <p:attrNameLst>
                                          <p:attrName>style.opacity</p:attrName>
                                        </p:attrNameLst>
                                      </p:cBhvr>
                                      <p:to>
                                        <p:strVal val="0.5"/>
                                      </p:to>
                                    </p:set>
                                    <p:animEffect filter="image" prLst="opacity: 0.5">
                                      <p:cBhvr rctx="IE">
                                        <p:cTn id="33" dur="indefinite"/>
                                        <p:tgtEl>
                                          <p:spTgt spid="5"/>
                                        </p:tgtEl>
                                      </p:cBhvr>
                                    </p:animEffect>
                                  </p:childTnLst>
                                </p:cTn>
                              </p:par>
                              <p:par>
                                <p:cTn id="34" presetID="9" presetClass="emph" presetSubtype="0" grpId="1" nodeType="withEffect">
                                  <p:stCondLst>
                                    <p:cond delay="0"/>
                                  </p:stCondLst>
                                  <p:childTnLst>
                                    <p:set>
                                      <p:cBhvr>
                                        <p:cTn id="35" dur="indefinite"/>
                                        <p:tgtEl>
                                          <p:spTgt spid="14"/>
                                        </p:tgtEl>
                                        <p:attrNameLst>
                                          <p:attrName>style.opacity</p:attrName>
                                        </p:attrNameLst>
                                      </p:cBhvr>
                                      <p:to>
                                        <p:strVal val="0.5"/>
                                      </p:to>
                                    </p:set>
                                    <p:animEffect filter="image" prLst="opacity: 0.5">
                                      <p:cBhvr rctx="IE">
                                        <p:cTn id="36" dur="indefinite"/>
                                        <p:tgtEl>
                                          <p:spTgt spid="14"/>
                                        </p:tgtEl>
                                      </p:cBhvr>
                                    </p:animEffect>
                                  </p:childTnLst>
                                </p:cTn>
                              </p:par>
                              <p:par>
                                <p:cTn id="37" presetID="9" presetClass="emph" presetSubtype="0" grpId="1" nodeType="withEffect">
                                  <p:stCondLst>
                                    <p:cond delay="0"/>
                                  </p:stCondLst>
                                  <p:childTnLst>
                                    <p:set>
                                      <p:cBhvr>
                                        <p:cTn id="38" dur="indefinite"/>
                                        <p:tgtEl>
                                          <p:spTgt spid="13"/>
                                        </p:tgtEl>
                                        <p:attrNameLst>
                                          <p:attrName>style.opacity</p:attrName>
                                        </p:attrNameLst>
                                      </p:cBhvr>
                                      <p:to>
                                        <p:strVal val="0.5"/>
                                      </p:to>
                                    </p:set>
                                    <p:animEffect filter="image" prLst="opacity: 0.5">
                                      <p:cBhvr rctx="IE">
                                        <p:cTn id="39" dur="indefinite"/>
                                        <p:tgtEl>
                                          <p:spTgt spid="13"/>
                                        </p:tgtEl>
                                      </p:cBhvr>
                                    </p:animEffect>
                                  </p:childTnLst>
                                </p:cTn>
                              </p:par>
                              <p:par>
                                <p:cTn id="40" presetID="9" presetClass="emph" presetSubtype="0" grpId="1" nodeType="withEffect">
                                  <p:stCondLst>
                                    <p:cond delay="0"/>
                                  </p:stCondLst>
                                  <p:childTnLst>
                                    <p:set>
                                      <p:cBhvr>
                                        <p:cTn id="41" dur="indefinite"/>
                                        <p:tgtEl>
                                          <p:spTgt spid="16"/>
                                        </p:tgtEl>
                                        <p:attrNameLst>
                                          <p:attrName>style.opacity</p:attrName>
                                        </p:attrNameLst>
                                      </p:cBhvr>
                                      <p:to>
                                        <p:strVal val="0.5"/>
                                      </p:to>
                                    </p:set>
                                    <p:animEffect filter="image" prLst="opacity: 0.5">
                                      <p:cBhvr rctx="IE">
                                        <p:cTn id="42" dur="indefinite"/>
                                        <p:tgtEl>
                                          <p:spTgt spid="16"/>
                                        </p:tgtEl>
                                      </p:cBhvr>
                                    </p:animEffect>
                                  </p:childTnLst>
                                </p:cTn>
                              </p:par>
                              <p:par>
                                <p:cTn id="43" presetID="9" presetClass="emph" presetSubtype="0" grpId="1" nodeType="withEffect">
                                  <p:stCondLst>
                                    <p:cond delay="0"/>
                                  </p:stCondLst>
                                  <p:childTnLst>
                                    <p:set>
                                      <p:cBhvr>
                                        <p:cTn id="44" dur="indefinite"/>
                                        <p:tgtEl>
                                          <p:spTgt spid="19"/>
                                        </p:tgtEl>
                                        <p:attrNameLst>
                                          <p:attrName>style.opacity</p:attrName>
                                        </p:attrNameLst>
                                      </p:cBhvr>
                                      <p:to>
                                        <p:strVal val="0.5"/>
                                      </p:to>
                                    </p:set>
                                    <p:animEffect filter="image" prLst="opacity: 0.5">
                                      <p:cBhvr rctx="IE">
                                        <p:cTn id="45" dur="indefinite"/>
                                        <p:tgtEl>
                                          <p:spTgt spid="19"/>
                                        </p:tgtEl>
                                      </p:cBhvr>
                                    </p:animEffect>
                                  </p:childTnLst>
                                </p:cTn>
                              </p:par>
                              <p:par>
                                <p:cTn id="46" presetID="9" presetClass="emph" presetSubtype="0" grpId="1" nodeType="withEffect">
                                  <p:stCondLst>
                                    <p:cond delay="0"/>
                                  </p:stCondLst>
                                  <p:childTnLst>
                                    <p:set>
                                      <p:cBhvr>
                                        <p:cTn id="47" dur="indefinite"/>
                                        <p:tgtEl>
                                          <p:spTgt spid="12"/>
                                        </p:tgtEl>
                                        <p:attrNameLst>
                                          <p:attrName>style.opacity</p:attrName>
                                        </p:attrNameLst>
                                      </p:cBhvr>
                                      <p:to>
                                        <p:strVal val="0.5"/>
                                      </p:to>
                                    </p:set>
                                    <p:animEffect filter="image" prLst="opacity: 0.5">
                                      <p:cBhvr rctx="IE">
                                        <p:cTn id="48" dur="indefinite"/>
                                        <p:tgtEl>
                                          <p:spTgt spid="12"/>
                                        </p:tgtEl>
                                      </p:cBhvr>
                                    </p:animEffect>
                                  </p:childTnLst>
                                </p:cTn>
                              </p:par>
                            </p:childTnLst>
                          </p:cTn>
                        </p:par>
                      </p:childTnLst>
                    </p:cTn>
                  </p:par>
                  <p:par>
                    <p:cTn id="49" fill="hold">
                      <p:stCondLst>
                        <p:cond delay="indefinite"/>
                      </p:stCondLst>
                      <p:childTnLst>
                        <p:par>
                          <p:cTn id="50" fill="hold">
                            <p:stCondLst>
                              <p:cond delay="0"/>
                            </p:stCondLst>
                            <p:childTnLst>
                              <p:par>
                                <p:cTn id="51" presetID="1" presetClass="entr" presetSubtype="0" fill="hold" nodeType="clickEffect">
                                  <p:stCondLst>
                                    <p:cond delay="0"/>
                                  </p:stCondLst>
                                  <p:childTnLst>
                                    <p:set>
                                      <p:cBhvr>
                                        <p:cTn id="52" dur="1" fill="hold">
                                          <p:stCondLst>
                                            <p:cond delay="0"/>
                                          </p:stCondLst>
                                        </p:cTn>
                                        <p:tgtEl>
                                          <p:spTgt spid="37"/>
                                        </p:tgtEl>
                                        <p:attrNameLst>
                                          <p:attrName>style.visibility</p:attrName>
                                        </p:attrNameLst>
                                      </p:cBhvr>
                                      <p:to>
                                        <p:strVal val="visible"/>
                                      </p:to>
                                    </p:set>
                                  </p:childTnLst>
                                </p:cTn>
                              </p:par>
                            </p:childTnLst>
                          </p:cTn>
                        </p:par>
                      </p:childTnLst>
                    </p:cTn>
                  </p:par>
                  <p:par>
                    <p:cTn id="53" fill="hold">
                      <p:stCondLst>
                        <p:cond delay="indefinite"/>
                      </p:stCondLst>
                      <p:childTnLst>
                        <p:par>
                          <p:cTn id="54" fill="hold">
                            <p:stCondLst>
                              <p:cond delay="0"/>
                            </p:stCondLst>
                            <p:childTnLst>
                              <p:par>
                                <p:cTn id="55" presetID="1" presetClass="entr" presetSubtype="0" fill="hold" nodeType="clickEffect">
                                  <p:stCondLst>
                                    <p:cond delay="0"/>
                                  </p:stCondLst>
                                  <p:childTnLst>
                                    <p:set>
                                      <p:cBhvr>
                                        <p:cTn id="56" dur="1" fill="hold">
                                          <p:stCondLst>
                                            <p:cond delay="0"/>
                                          </p:stCondLst>
                                        </p:cTn>
                                        <p:tgtEl>
                                          <p:spTgt spid="34"/>
                                        </p:tgtEl>
                                        <p:attrNameLst>
                                          <p:attrName>style.visibility</p:attrName>
                                        </p:attrNameLst>
                                      </p:cBhvr>
                                      <p:to>
                                        <p:strVal val="visible"/>
                                      </p:to>
                                    </p:set>
                                  </p:childTnLst>
                                </p:cTn>
                              </p:par>
                            </p:childTnLst>
                          </p:cTn>
                        </p:par>
                      </p:childTnLst>
                    </p:cTn>
                  </p:par>
                  <p:par>
                    <p:cTn id="57" fill="hold">
                      <p:stCondLst>
                        <p:cond delay="indefinite"/>
                      </p:stCondLst>
                      <p:childTnLst>
                        <p:par>
                          <p:cTn id="58" fill="hold">
                            <p:stCondLst>
                              <p:cond delay="0"/>
                            </p:stCondLst>
                            <p:childTnLst>
                              <p:par>
                                <p:cTn id="59" presetID="1" presetClass="entr" presetSubtype="0" fill="hold" nodeType="clickEffect">
                                  <p:stCondLst>
                                    <p:cond delay="0"/>
                                  </p:stCondLst>
                                  <p:childTnLst>
                                    <p:set>
                                      <p:cBhvr>
                                        <p:cTn id="60" dur="1" fill="hold">
                                          <p:stCondLst>
                                            <p:cond delay="0"/>
                                          </p:stCondLst>
                                        </p:cTn>
                                        <p:tgtEl>
                                          <p:spTgt spid="4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5" grpId="1" animBg="1"/>
      <p:bldP spid="12" grpId="0" animBg="1"/>
      <p:bldP spid="12" grpId="1" animBg="1"/>
      <p:bldP spid="13" grpId="0" animBg="1"/>
      <p:bldP spid="13" grpId="1" animBg="1"/>
      <p:bldP spid="14" grpId="0"/>
      <p:bldP spid="14" grpId="1"/>
      <p:bldP spid="16" grpId="0"/>
      <p:bldP spid="16" grpId="1"/>
      <p:bldP spid="19" grpId="0"/>
      <p:bldP spid="19" grpId="1"/>
      <p:bldP spid="20" grpId="0"/>
      <p:bldP spid="31" grpId="0" animBg="1"/>
      <p:bldP spid="36" grpId="0"/>
      <p:bldP spid="4"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3E6DF356-40D1-EE4F-BD4F-08FDFFD964FF}"/>
              </a:ext>
            </a:extLst>
          </p:cNvPr>
          <p:cNvSpPr txBox="1">
            <a:spLocks/>
          </p:cNvSpPr>
          <p:nvPr/>
        </p:nvSpPr>
        <p:spPr>
          <a:xfrm>
            <a:off x="1985554" y="1086431"/>
            <a:ext cx="4739505" cy="468940"/>
          </a:xfrm>
          <a:prstGeom prst="rect">
            <a:avLst/>
          </a:prstGeom>
        </p:spPr>
        <p:txBody>
          <a:bodyPr anchor="t">
            <a:normAutofit/>
          </a:bodyPr>
          <a:lstStyle>
            <a:lvl1pPr algn="l" defTabSz="914400" rtl="0" eaLnBrk="1" latinLnBrk="0" hangingPunct="1">
              <a:lnSpc>
                <a:spcPct val="90000"/>
              </a:lnSpc>
              <a:spcBef>
                <a:spcPct val="0"/>
              </a:spcBef>
              <a:buNone/>
              <a:defRPr sz="4400" b="1" i="0" kern="1200">
                <a:solidFill>
                  <a:srgbClr val="211545"/>
                </a:solidFill>
                <a:latin typeface="Century Gothic" panose="020B0502020202020204" pitchFamily="34" charset="0"/>
                <a:ea typeface="+mj-ea"/>
                <a:cs typeface="+mj-cs"/>
              </a:defRPr>
            </a:lvl1pPr>
          </a:lstStyle>
          <a:p>
            <a:pPr>
              <a:lnSpc>
                <a:spcPct val="100000"/>
              </a:lnSpc>
            </a:pPr>
            <a:r>
              <a:rPr lang="en-US" sz="2000" dirty="0">
                <a:solidFill>
                  <a:srgbClr val="7D7024"/>
                </a:solidFill>
                <a:latin typeface="Desyrel" panose="02000603050000020003" pitchFamily="2" charset="0"/>
              </a:rPr>
              <a:t>how do we plan for it?</a:t>
            </a:r>
          </a:p>
        </p:txBody>
      </p:sp>
      <p:sp>
        <p:nvSpPr>
          <p:cNvPr id="2" name="Title 1">
            <a:extLst>
              <a:ext uri="{FF2B5EF4-FFF2-40B4-BE49-F238E27FC236}">
                <a16:creationId xmlns:a16="http://schemas.microsoft.com/office/drawing/2014/main" id="{96232BA3-8597-FE48-A45A-7A1F7D476D02}"/>
              </a:ext>
            </a:extLst>
          </p:cNvPr>
          <p:cNvSpPr>
            <a:spLocks noGrp="1"/>
          </p:cNvSpPr>
          <p:nvPr>
            <p:ph type="ctrTitle"/>
          </p:nvPr>
        </p:nvSpPr>
        <p:spPr/>
        <p:txBody>
          <a:bodyPr>
            <a:normAutofit/>
          </a:bodyPr>
          <a:lstStyle/>
          <a:p>
            <a:r>
              <a:rPr lang="en-US" dirty="0"/>
              <a:t>taxes on a “go forward” basis</a:t>
            </a:r>
          </a:p>
        </p:txBody>
      </p:sp>
      <p:grpSp>
        <p:nvGrpSpPr>
          <p:cNvPr id="6" name="Group 5">
            <a:extLst>
              <a:ext uri="{FF2B5EF4-FFF2-40B4-BE49-F238E27FC236}">
                <a16:creationId xmlns:a16="http://schemas.microsoft.com/office/drawing/2014/main" id="{23FE150A-0E4C-2747-B15B-2E5927DE11A8}"/>
              </a:ext>
            </a:extLst>
          </p:cNvPr>
          <p:cNvGrpSpPr/>
          <p:nvPr/>
        </p:nvGrpSpPr>
        <p:grpSpPr>
          <a:xfrm>
            <a:off x="2263967" y="1731849"/>
            <a:ext cx="7664066" cy="1323439"/>
            <a:chOff x="3853355" y="2877403"/>
            <a:chExt cx="6044447" cy="1217514"/>
          </a:xfrm>
        </p:grpSpPr>
        <p:sp>
          <p:nvSpPr>
            <p:cNvPr id="9" name="TextBox 8">
              <a:extLst>
                <a:ext uri="{FF2B5EF4-FFF2-40B4-BE49-F238E27FC236}">
                  <a16:creationId xmlns:a16="http://schemas.microsoft.com/office/drawing/2014/main" id="{FC95CA69-6DFD-3E48-A79F-04CAC3E86635}"/>
                </a:ext>
              </a:extLst>
            </p:cNvPr>
            <p:cNvSpPr txBox="1"/>
            <p:nvPr/>
          </p:nvSpPr>
          <p:spPr>
            <a:xfrm>
              <a:off x="3853355" y="2880709"/>
              <a:ext cx="1552904" cy="877743"/>
            </a:xfrm>
            <a:prstGeom prst="rect">
              <a:avLst/>
            </a:prstGeom>
            <a:noFill/>
          </p:spPr>
          <p:txBody>
            <a:bodyPr wrap="square" rtlCol="0">
              <a:spAutoFit/>
            </a:bodyPr>
            <a:lstStyle/>
            <a:p>
              <a:pPr marL="192881" indent="-192881">
                <a:buFont typeface="Arial" panose="020B0604020202020204" pitchFamily="34" charset="0"/>
                <a:buChar char="•"/>
              </a:pPr>
              <a:r>
                <a:rPr lang="en-US" sz="1400" b="1" dirty="0">
                  <a:solidFill>
                    <a:srgbClr val="211A55"/>
                  </a:solidFill>
                  <a:latin typeface="Century Gothic" panose="020B0502020202020204" pitchFamily="34" charset="0"/>
                </a:rPr>
                <a:t>pre-tax 401k</a:t>
              </a:r>
            </a:p>
            <a:p>
              <a:pPr marL="192881" indent="-192881">
                <a:buFont typeface="Arial" panose="020B0604020202020204" pitchFamily="34" charset="0"/>
                <a:buChar char="•"/>
              </a:pPr>
              <a:r>
                <a:rPr lang="en-US" sz="1400" b="1" dirty="0">
                  <a:solidFill>
                    <a:srgbClr val="211A55"/>
                  </a:solidFill>
                  <a:latin typeface="Century Gothic" panose="020B0502020202020204" pitchFamily="34" charset="0"/>
                </a:rPr>
                <a:t>Social Security**</a:t>
              </a:r>
            </a:p>
            <a:p>
              <a:pPr marL="192881" indent="-192881">
                <a:buFont typeface="Arial" panose="020B0604020202020204" pitchFamily="34" charset="0"/>
                <a:buChar char="•"/>
              </a:pPr>
              <a:r>
                <a:rPr lang="en-US" sz="1400" b="1" dirty="0">
                  <a:solidFill>
                    <a:srgbClr val="211A55"/>
                  </a:solidFill>
                  <a:latin typeface="Century Gothic" panose="020B0502020202020204" pitchFamily="34" charset="0"/>
                </a:rPr>
                <a:t>traditional IRA</a:t>
              </a:r>
            </a:p>
          </p:txBody>
        </p:sp>
        <p:sp>
          <p:nvSpPr>
            <p:cNvPr id="13" name="TextBox 12">
              <a:extLst>
                <a:ext uri="{FF2B5EF4-FFF2-40B4-BE49-F238E27FC236}">
                  <a16:creationId xmlns:a16="http://schemas.microsoft.com/office/drawing/2014/main" id="{373CBFDC-CC32-664C-AB29-2FB19A4A863D}"/>
                </a:ext>
              </a:extLst>
            </p:cNvPr>
            <p:cNvSpPr txBox="1"/>
            <p:nvPr/>
          </p:nvSpPr>
          <p:spPr>
            <a:xfrm>
              <a:off x="6009064" y="2880708"/>
              <a:ext cx="1940828" cy="1075944"/>
            </a:xfrm>
            <a:prstGeom prst="rect">
              <a:avLst/>
            </a:prstGeom>
            <a:noFill/>
          </p:spPr>
          <p:txBody>
            <a:bodyPr wrap="square" rtlCol="0">
              <a:spAutoFit/>
            </a:bodyPr>
            <a:lstStyle/>
            <a:p>
              <a:pPr marL="192881" indent="-192881">
                <a:buFont typeface="Arial" panose="020B0604020202020204" pitchFamily="34" charset="0"/>
                <a:buChar char="•"/>
              </a:pPr>
              <a:r>
                <a:rPr lang="en-US" sz="1400" b="1" dirty="0">
                  <a:solidFill>
                    <a:srgbClr val="211A55"/>
                  </a:solidFill>
                  <a:latin typeface="Century Gothic" panose="020B0502020202020204" pitchFamily="34" charset="0"/>
                </a:rPr>
                <a:t>Roth 401k</a:t>
              </a:r>
            </a:p>
            <a:p>
              <a:pPr marL="192881" indent="-192881">
                <a:buFont typeface="Arial" panose="020B0604020202020204" pitchFamily="34" charset="0"/>
                <a:buChar char="•"/>
              </a:pPr>
              <a:r>
                <a:rPr lang="en-US" sz="1400" b="1" dirty="0">
                  <a:solidFill>
                    <a:srgbClr val="211A55"/>
                  </a:solidFill>
                  <a:latin typeface="Century Gothic" panose="020B0502020202020204" pitchFamily="34" charset="0"/>
                </a:rPr>
                <a:t>Roth IRA</a:t>
              </a:r>
            </a:p>
            <a:p>
              <a:pPr marL="192881" indent="-192881">
                <a:buFont typeface="Arial" panose="020B0604020202020204" pitchFamily="34" charset="0"/>
                <a:buChar char="•"/>
              </a:pPr>
              <a:r>
                <a:rPr lang="en-US" sz="1400" b="1" dirty="0">
                  <a:solidFill>
                    <a:srgbClr val="211A55"/>
                  </a:solidFill>
                  <a:latin typeface="Century Gothic" panose="020B0502020202020204" pitchFamily="34" charset="0"/>
                </a:rPr>
                <a:t>Health Savings Account</a:t>
              </a:r>
            </a:p>
            <a:p>
              <a:pPr marL="192881" indent="-192881">
                <a:buFont typeface="Arial" panose="020B0604020202020204" pitchFamily="34" charset="0"/>
                <a:buChar char="•"/>
              </a:pPr>
              <a:r>
                <a:rPr lang="en-US" sz="1400" b="1" dirty="0">
                  <a:solidFill>
                    <a:srgbClr val="211A55"/>
                  </a:solidFill>
                  <a:latin typeface="Century Gothic" panose="020B0502020202020204" pitchFamily="34" charset="0"/>
                </a:rPr>
                <a:t>life insurance</a:t>
              </a:r>
            </a:p>
          </p:txBody>
        </p:sp>
        <p:sp>
          <p:nvSpPr>
            <p:cNvPr id="20" name="TextBox 19">
              <a:extLst>
                <a:ext uri="{FF2B5EF4-FFF2-40B4-BE49-F238E27FC236}">
                  <a16:creationId xmlns:a16="http://schemas.microsoft.com/office/drawing/2014/main" id="{088F2D05-E12B-8F44-A938-BF69A6FDC04B}"/>
                </a:ext>
              </a:extLst>
            </p:cNvPr>
            <p:cNvSpPr txBox="1"/>
            <p:nvPr/>
          </p:nvSpPr>
          <p:spPr>
            <a:xfrm>
              <a:off x="8249862" y="2877403"/>
              <a:ext cx="1647940" cy="1217514"/>
            </a:xfrm>
            <a:prstGeom prst="rect">
              <a:avLst/>
            </a:prstGeom>
            <a:noFill/>
          </p:spPr>
          <p:txBody>
            <a:bodyPr wrap="square" rtlCol="0">
              <a:spAutoFit/>
            </a:bodyPr>
            <a:lstStyle/>
            <a:p>
              <a:pPr marL="192881" indent="-192881">
                <a:buFont typeface="Arial" panose="020B0604020202020204" pitchFamily="34" charset="0"/>
                <a:buChar char="•"/>
              </a:pPr>
              <a:r>
                <a:rPr lang="en-US" sz="1400" b="1" dirty="0">
                  <a:solidFill>
                    <a:srgbClr val="211A55"/>
                  </a:solidFill>
                  <a:latin typeface="Century Gothic" panose="020B0502020202020204" pitchFamily="34" charset="0"/>
                </a:rPr>
                <a:t>after-tax savings and investments</a:t>
              </a:r>
            </a:p>
            <a:p>
              <a:pPr marL="192881" indent="-192881">
                <a:buFont typeface="Arial" panose="020B0604020202020204" pitchFamily="34" charset="0"/>
                <a:buChar char="•"/>
              </a:pPr>
              <a:r>
                <a:rPr lang="en-US" sz="1400" b="1" dirty="0">
                  <a:solidFill>
                    <a:srgbClr val="211A55"/>
                  </a:solidFill>
                  <a:latin typeface="Century Gothic" panose="020B0502020202020204" pitchFamily="34" charset="0"/>
                </a:rPr>
                <a:t>annuities</a:t>
              </a:r>
            </a:p>
            <a:p>
              <a:pPr algn="ctr"/>
              <a:endParaRPr lang="en-US" sz="2400" b="1" dirty="0">
                <a:solidFill>
                  <a:srgbClr val="211A55"/>
                </a:solidFill>
                <a:latin typeface="Century Gothic" panose="020B0502020202020204" pitchFamily="34" charset="0"/>
              </a:endParaRPr>
            </a:p>
          </p:txBody>
        </p:sp>
      </p:grpSp>
      <p:pic>
        <p:nvPicPr>
          <p:cNvPr id="7" name="Picture 6">
            <a:extLst>
              <a:ext uri="{FF2B5EF4-FFF2-40B4-BE49-F238E27FC236}">
                <a16:creationId xmlns:a16="http://schemas.microsoft.com/office/drawing/2014/main" id="{0DA58EAD-A9D2-FB24-A99B-2226F652A5E0}"/>
              </a:ext>
            </a:extLst>
          </p:cNvPr>
          <p:cNvPicPr>
            <a:picLocks noChangeAspect="1"/>
          </p:cNvPicPr>
          <p:nvPr/>
        </p:nvPicPr>
        <p:blipFill rotWithShape="1">
          <a:blip r:embed="rId3"/>
          <a:srcRect l="2023"/>
          <a:stretch/>
        </p:blipFill>
        <p:spPr>
          <a:xfrm>
            <a:off x="2263966" y="2869623"/>
            <a:ext cx="7509015" cy="3842971"/>
          </a:xfrm>
          <a:prstGeom prst="rect">
            <a:avLst/>
          </a:prstGeom>
        </p:spPr>
      </p:pic>
      <p:sp>
        <p:nvSpPr>
          <p:cNvPr id="3" name="Footer Placeholder 2">
            <a:extLst>
              <a:ext uri="{FF2B5EF4-FFF2-40B4-BE49-F238E27FC236}">
                <a16:creationId xmlns:a16="http://schemas.microsoft.com/office/drawing/2014/main" id="{97CD01F2-E987-C5DE-C3EA-FD3041F68C76}"/>
              </a:ext>
            </a:extLst>
          </p:cNvPr>
          <p:cNvSpPr>
            <a:spLocks noGrp="1"/>
          </p:cNvSpPr>
          <p:nvPr>
            <p:ph type="ftr" sz="quarter" idx="13"/>
          </p:nvPr>
        </p:nvSpPr>
        <p:spPr/>
        <p:txBody>
          <a:bodyPr/>
          <a:lstStyle/>
          <a:p>
            <a:pPr algn="ctr"/>
            <a:r>
              <a:rPr lang="en-US" dirty="0"/>
              <a:t>iis401k_rev0423</a:t>
            </a:r>
          </a:p>
        </p:txBody>
      </p:sp>
    </p:spTree>
    <p:extLst>
      <p:ext uri="{BB962C8B-B14F-4D97-AF65-F5344CB8AC3E}">
        <p14:creationId xmlns:p14="http://schemas.microsoft.com/office/powerpoint/2010/main" val="118966109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DC72D4-289D-438E-93B9-C991995C83AB}"/>
              </a:ext>
            </a:extLst>
          </p:cNvPr>
          <p:cNvSpPr>
            <a:spLocks noGrp="1"/>
          </p:cNvSpPr>
          <p:nvPr>
            <p:ph type="ctrTitle"/>
          </p:nvPr>
        </p:nvSpPr>
        <p:spPr/>
        <p:txBody>
          <a:bodyPr>
            <a:normAutofit/>
          </a:bodyPr>
          <a:lstStyle/>
          <a:p>
            <a:r>
              <a:rPr lang="en-US" dirty="0"/>
              <a:t>distribution phase</a:t>
            </a:r>
          </a:p>
        </p:txBody>
      </p:sp>
      <p:sp>
        <p:nvSpPr>
          <p:cNvPr id="3" name="Content Placeholder 2">
            <a:extLst>
              <a:ext uri="{FF2B5EF4-FFF2-40B4-BE49-F238E27FC236}">
                <a16:creationId xmlns:a16="http://schemas.microsoft.com/office/drawing/2014/main" id="{937E9F37-BA5D-4B2E-A0F6-ED0FDC00614C}"/>
              </a:ext>
            </a:extLst>
          </p:cNvPr>
          <p:cNvSpPr>
            <a:spLocks noGrp="1"/>
          </p:cNvSpPr>
          <p:nvPr>
            <p:ph idx="4294967295"/>
          </p:nvPr>
        </p:nvSpPr>
        <p:spPr>
          <a:xfrm>
            <a:off x="1985553" y="1184275"/>
            <a:ext cx="9528667" cy="4879975"/>
          </a:xfrm>
        </p:spPr>
        <p:txBody>
          <a:bodyPr>
            <a:normAutofit/>
          </a:bodyPr>
          <a:lstStyle/>
          <a:p>
            <a:r>
              <a:rPr lang="en-US" dirty="0">
                <a:latin typeface="Century Gothic" panose="020B0502020202020204" pitchFamily="34" charset="0"/>
                <a:sym typeface="Wingdings" panose="05000000000000000000" pitchFamily="2" charset="2"/>
              </a:rPr>
              <a:t>Distributing taxable income can push you into           a higher tax bracket</a:t>
            </a:r>
          </a:p>
          <a:p>
            <a:endParaRPr lang="en-US" dirty="0">
              <a:sym typeface="Wingdings" panose="05000000000000000000" pitchFamily="2" charset="2"/>
            </a:endParaRPr>
          </a:p>
          <a:p>
            <a:endParaRPr lang="en-US" dirty="0">
              <a:sym typeface="Wingdings" panose="05000000000000000000" pitchFamily="2" charset="2"/>
            </a:endParaRPr>
          </a:p>
          <a:p>
            <a:endParaRPr lang="en-US" dirty="0">
              <a:sym typeface="Wingdings" panose="05000000000000000000" pitchFamily="2" charset="2"/>
            </a:endParaRPr>
          </a:p>
          <a:p>
            <a:endParaRPr lang="en-US" dirty="0">
              <a:sym typeface="Wingdings" panose="05000000000000000000" pitchFamily="2" charset="2"/>
            </a:endParaRPr>
          </a:p>
          <a:p>
            <a:endParaRPr lang="en-US" dirty="0">
              <a:sym typeface="Wingdings" panose="05000000000000000000" pitchFamily="2" charset="2"/>
            </a:endParaRPr>
          </a:p>
          <a:p>
            <a:endParaRPr lang="en-US" dirty="0">
              <a:sym typeface="Wingdings" panose="05000000000000000000" pitchFamily="2" charset="2"/>
            </a:endParaRPr>
          </a:p>
        </p:txBody>
      </p:sp>
      <p:sp>
        <p:nvSpPr>
          <p:cNvPr id="6" name="Content Placeholder 2">
            <a:extLst>
              <a:ext uri="{FF2B5EF4-FFF2-40B4-BE49-F238E27FC236}">
                <a16:creationId xmlns:a16="http://schemas.microsoft.com/office/drawing/2014/main" id="{70C96670-F68A-40CE-B921-486663A6EBA0}"/>
              </a:ext>
            </a:extLst>
          </p:cNvPr>
          <p:cNvSpPr txBox="1">
            <a:spLocks/>
          </p:cNvSpPr>
          <p:nvPr/>
        </p:nvSpPr>
        <p:spPr>
          <a:xfrm>
            <a:off x="2406506" y="5928360"/>
            <a:ext cx="2581359" cy="883919"/>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Century Gothic" panose="020B05020202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Century Gothic" panose="020B0502020202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Century Gothic" panose="020B0502020202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Century Gothic" panose="020B0502020202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Century Gothic" panose="020B0502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2000" dirty="0">
                <a:sym typeface="Wingdings" panose="05000000000000000000" pitchFamily="2" charset="2"/>
              </a:rPr>
              <a:t>taxable income</a:t>
            </a:r>
          </a:p>
          <a:p>
            <a:pPr marL="0" indent="0" algn="ctr">
              <a:buNone/>
            </a:pPr>
            <a:r>
              <a:rPr lang="en-US" sz="1100" dirty="0">
                <a:sym typeface="Wingdings" panose="05000000000000000000" pitchFamily="2" charset="2"/>
              </a:rPr>
              <a:t>(Pre-Tax 401k / Pension)</a:t>
            </a:r>
          </a:p>
          <a:p>
            <a:endParaRPr lang="en-US" dirty="0">
              <a:sym typeface="Wingdings" panose="05000000000000000000" pitchFamily="2" charset="2"/>
            </a:endParaRPr>
          </a:p>
          <a:p>
            <a:endParaRPr lang="en-US" dirty="0">
              <a:sym typeface="Wingdings" panose="05000000000000000000" pitchFamily="2" charset="2"/>
            </a:endParaRPr>
          </a:p>
          <a:p>
            <a:endParaRPr lang="en-US" dirty="0">
              <a:sym typeface="Wingdings" panose="05000000000000000000" pitchFamily="2" charset="2"/>
            </a:endParaRPr>
          </a:p>
          <a:p>
            <a:endParaRPr lang="en-US" dirty="0">
              <a:sym typeface="Wingdings" panose="05000000000000000000" pitchFamily="2" charset="2"/>
            </a:endParaRPr>
          </a:p>
          <a:p>
            <a:endParaRPr lang="en-US" dirty="0">
              <a:sym typeface="Wingdings" panose="05000000000000000000" pitchFamily="2" charset="2"/>
            </a:endParaRPr>
          </a:p>
        </p:txBody>
      </p:sp>
      <p:sp>
        <p:nvSpPr>
          <p:cNvPr id="7" name="Content Placeholder 2">
            <a:extLst>
              <a:ext uri="{FF2B5EF4-FFF2-40B4-BE49-F238E27FC236}">
                <a16:creationId xmlns:a16="http://schemas.microsoft.com/office/drawing/2014/main" id="{7DF28EBD-921E-49F7-9D1B-A5EAB8F99006}"/>
              </a:ext>
            </a:extLst>
          </p:cNvPr>
          <p:cNvSpPr txBox="1">
            <a:spLocks/>
          </p:cNvSpPr>
          <p:nvPr/>
        </p:nvSpPr>
        <p:spPr>
          <a:xfrm>
            <a:off x="7282909" y="2576792"/>
            <a:ext cx="3109260" cy="3384953"/>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Century Gothic" panose="020B05020202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Century Gothic" panose="020B0502020202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Century Gothic" panose="020B0502020202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Century Gothic" panose="020B0502020202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Century Gothic" panose="020B0502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2000" b="1" dirty="0">
                <a:solidFill>
                  <a:srgbClr val="958319"/>
                </a:solidFill>
                <a:sym typeface="Wingdings" panose="05000000000000000000" pitchFamily="2" charset="2"/>
              </a:rPr>
              <a:t>Increases</a:t>
            </a:r>
          </a:p>
          <a:p>
            <a:pPr marL="0" indent="0" algn="ctr">
              <a:buNone/>
            </a:pPr>
            <a:r>
              <a:rPr lang="en-US" sz="2000" b="1" dirty="0">
                <a:solidFill>
                  <a:srgbClr val="958319"/>
                </a:solidFill>
                <a:sym typeface="Wingdings" panose="05000000000000000000" pitchFamily="2" charset="2"/>
              </a:rPr>
              <a:t>Adjusted Gross Income</a:t>
            </a:r>
          </a:p>
          <a:p>
            <a:pPr marL="0" indent="0" algn="ctr">
              <a:buNone/>
            </a:pPr>
            <a:endParaRPr lang="en-US" i="1" dirty="0">
              <a:sym typeface="Wingdings" panose="05000000000000000000" pitchFamily="2" charset="2"/>
            </a:endParaRPr>
          </a:p>
          <a:p>
            <a:pPr algn="ctr"/>
            <a:r>
              <a:rPr lang="en-US" sz="1800" dirty="0">
                <a:sym typeface="Wingdings" panose="05000000000000000000" pitchFamily="2" charset="2"/>
              </a:rPr>
              <a:t>SS Taxable</a:t>
            </a:r>
          </a:p>
          <a:p>
            <a:pPr algn="ctr"/>
            <a:r>
              <a:rPr lang="en-US" sz="1800" dirty="0">
                <a:sym typeface="Wingdings" panose="05000000000000000000" pitchFamily="2" charset="2"/>
              </a:rPr>
              <a:t> Medicare Premiums</a:t>
            </a:r>
          </a:p>
          <a:p>
            <a:pPr algn="ctr"/>
            <a:r>
              <a:rPr lang="en-US" sz="1800" dirty="0">
                <a:sym typeface="Wingdings" panose="05000000000000000000" pitchFamily="2" charset="2"/>
              </a:rPr>
              <a:t>Effective Tax Rate</a:t>
            </a:r>
          </a:p>
          <a:p>
            <a:pPr marL="0" indent="0" algn="r">
              <a:buNone/>
            </a:pPr>
            <a:endParaRPr lang="en-US" sz="1800" i="1" dirty="0">
              <a:sym typeface="Wingdings" panose="05000000000000000000" pitchFamily="2" charset="2"/>
            </a:endParaRPr>
          </a:p>
          <a:p>
            <a:pPr marL="0" indent="0" algn="r">
              <a:buNone/>
            </a:pPr>
            <a:r>
              <a:rPr lang="en-US" i="1" dirty="0">
                <a:sym typeface="Wingdings" panose="05000000000000000000" pitchFamily="2" charset="2"/>
              </a:rPr>
              <a:t> </a:t>
            </a:r>
          </a:p>
          <a:p>
            <a:pPr marL="0" indent="0">
              <a:buNone/>
            </a:pPr>
            <a:endParaRPr lang="en-US" dirty="0">
              <a:sym typeface="Wingdings" panose="05000000000000000000" pitchFamily="2" charset="2"/>
            </a:endParaRPr>
          </a:p>
          <a:p>
            <a:endParaRPr lang="en-US" dirty="0">
              <a:sym typeface="Wingdings" panose="05000000000000000000" pitchFamily="2" charset="2"/>
            </a:endParaRPr>
          </a:p>
          <a:p>
            <a:endParaRPr lang="en-US" dirty="0">
              <a:sym typeface="Wingdings" panose="05000000000000000000" pitchFamily="2" charset="2"/>
            </a:endParaRPr>
          </a:p>
          <a:p>
            <a:endParaRPr lang="en-US" dirty="0">
              <a:sym typeface="Wingdings" panose="05000000000000000000" pitchFamily="2" charset="2"/>
            </a:endParaRPr>
          </a:p>
          <a:p>
            <a:endParaRPr lang="en-US" dirty="0">
              <a:sym typeface="Wingdings" panose="05000000000000000000" pitchFamily="2" charset="2"/>
            </a:endParaRPr>
          </a:p>
          <a:p>
            <a:endParaRPr lang="en-US" dirty="0">
              <a:sym typeface="Wingdings" panose="05000000000000000000" pitchFamily="2" charset="2"/>
            </a:endParaRPr>
          </a:p>
        </p:txBody>
      </p:sp>
      <p:pic>
        <p:nvPicPr>
          <p:cNvPr id="8" name="Picture 7">
            <a:extLst>
              <a:ext uri="{FF2B5EF4-FFF2-40B4-BE49-F238E27FC236}">
                <a16:creationId xmlns:a16="http://schemas.microsoft.com/office/drawing/2014/main" id="{5113C848-1224-4556-70DE-C1EFACEB77FA}"/>
              </a:ext>
            </a:extLst>
          </p:cNvPr>
          <p:cNvPicPr>
            <a:picLocks noChangeAspect="1"/>
          </p:cNvPicPr>
          <p:nvPr/>
        </p:nvPicPr>
        <p:blipFill>
          <a:blip r:embed="rId3"/>
          <a:stretch>
            <a:fillRect/>
          </a:stretch>
        </p:blipFill>
        <p:spPr>
          <a:xfrm>
            <a:off x="2675959" y="2329387"/>
            <a:ext cx="1891582" cy="3557078"/>
          </a:xfrm>
          <a:prstGeom prst="rect">
            <a:avLst/>
          </a:prstGeom>
        </p:spPr>
      </p:pic>
      <p:pic>
        <p:nvPicPr>
          <p:cNvPr id="11" name="Picture 10">
            <a:extLst>
              <a:ext uri="{FF2B5EF4-FFF2-40B4-BE49-F238E27FC236}">
                <a16:creationId xmlns:a16="http://schemas.microsoft.com/office/drawing/2014/main" id="{88645BD4-0452-8212-A4A5-9F8B9D6C19B8}"/>
              </a:ext>
            </a:extLst>
          </p:cNvPr>
          <p:cNvPicPr>
            <a:picLocks noChangeAspect="1"/>
          </p:cNvPicPr>
          <p:nvPr/>
        </p:nvPicPr>
        <p:blipFill>
          <a:blip r:embed="rId4"/>
          <a:stretch>
            <a:fillRect/>
          </a:stretch>
        </p:blipFill>
        <p:spPr>
          <a:xfrm>
            <a:off x="10392169" y="3982256"/>
            <a:ext cx="1054723" cy="1037656"/>
          </a:xfrm>
          <a:prstGeom prst="rect">
            <a:avLst/>
          </a:prstGeom>
        </p:spPr>
      </p:pic>
      <p:pic>
        <p:nvPicPr>
          <p:cNvPr id="13" name="Picture 12">
            <a:extLst>
              <a:ext uri="{FF2B5EF4-FFF2-40B4-BE49-F238E27FC236}">
                <a16:creationId xmlns:a16="http://schemas.microsoft.com/office/drawing/2014/main" id="{FA1E10FA-1823-CCB7-2255-B8C862AA9D2D}"/>
              </a:ext>
            </a:extLst>
          </p:cNvPr>
          <p:cNvPicPr>
            <a:picLocks noChangeAspect="1"/>
          </p:cNvPicPr>
          <p:nvPr/>
        </p:nvPicPr>
        <p:blipFill>
          <a:blip r:embed="rId5"/>
          <a:stretch>
            <a:fillRect/>
          </a:stretch>
        </p:blipFill>
        <p:spPr>
          <a:xfrm>
            <a:off x="4987865" y="3105434"/>
            <a:ext cx="1380150" cy="1037656"/>
          </a:xfrm>
          <a:prstGeom prst="rect">
            <a:avLst/>
          </a:prstGeom>
        </p:spPr>
      </p:pic>
      <p:sp>
        <p:nvSpPr>
          <p:cNvPr id="4" name="Footer Placeholder 3">
            <a:extLst>
              <a:ext uri="{FF2B5EF4-FFF2-40B4-BE49-F238E27FC236}">
                <a16:creationId xmlns:a16="http://schemas.microsoft.com/office/drawing/2014/main" id="{AE5DAFC0-37B8-15CB-D966-4A6629381FA2}"/>
              </a:ext>
            </a:extLst>
          </p:cNvPr>
          <p:cNvSpPr>
            <a:spLocks noGrp="1"/>
          </p:cNvSpPr>
          <p:nvPr>
            <p:ph type="ftr" sz="quarter" idx="13"/>
          </p:nvPr>
        </p:nvSpPr>
        <p:spPr/>
        <p:txBody>
          <a:bodyPr/>
          <a:lstStyle/>
          <a:p>
            <a:pPr algn="ctr"/>
            <a:r>
              <a:rPr lang="en-US"/>
              <a:t>iis401k_rev0423</a:t>
            </a:r>
          </a:p>
        </p:txBody>
      </p:sp>
    </p:spTree>
    <p:extLst>
      <p:ext uri="{BB962C8B-B14F-4D97-AF65-F5344CB8AC3E}">
        <p14:creationId xmlns:p14="http://schemas.microsoft.com/office/powerpoint/2010/main" val="389908105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13" name="Rectangle 8"/>
          <p:cNvSpPr>
            <a:spLocks noChangeArrowheads="1"/>
          </p:cNvSpPr>
          <p:nvPr/>
        </p:nvSpPr>
        <p:spPr bwMode="auto">
          <a:xfrm>
            <a:off x="2829209" y="872557"/>
            <a:ext cx="7690418"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defTabSz="1019175">
              <a:defRPr>
                <a:solidFill>
                  <a:schemeClr val="tx1"/>
                </a:solidFill>
                <a:latin typeface="Arial" panose="020B0604020202020204" pitchFamily="34" charset="0"/>
                <a:cs typeface="Arial" panose="020B0604020202020204" pitchFamily="34" charset="0"/>
              </a:defRPr>
            </a:lvl1pPr>
            <a:lvl2pPr marL="742950" indent="-285750" defTabSz="1019175">
              <a:defRPr>
                <a:solidFill>
                  <a:schemeClr val="tx1"/>
                </a:solidFill>
                <a:latin typeface="Arial" panose="020B0604020202020204" pitchFamily="34" charset="0"/>
                <a:cs typeface="Arial" panose="020B0604020202020204" pitchFamily="34" charset="0"/>
              </a:defRPr>
            </a:lvl2pPr>
            <a:lvl3pPr marL="1143000" indent="-228600" defTabSz="1019175">
              <a:defRPr>
                <a:solidFill>
                  <a:schemeClr val="tx1"/>
                </a:solidFill>
                <a:latin typeface="Arial" panose="020B0604020202020204" pitchFamily="34" charset="0"/>
                <a:cs typeface="Arial" panose="020B0604020202020204" pitchFamily="34" charset="0"/>
              </a:defRPr>
            </a:lvl3pPr>
            <a:lvl4pPr marL="1600200" indent="-228600" defTabSz="1019175">
              <a:defRPr>
                <a:solidFill>
                  <a:schemeClr val="tx1"/>
                </a:solidFill>
                <a:latin typeface="Arial" panose="020B0604020202020204" pitchFamily="34" charset="0"/>
                <a:cs typeface="Arial" panose="020B0604020202020204" pitchFamily="34" charset="0"/>
              </a:defRPr>
            </a:lvl4pPr>
            <a:lvl5pPr marL="2057400" indent="-228600" defTabSz="1019175">
              <a:defRPr>
                <a:solidFill>
                  <a:schemeClr val="tx1"/>
                </a:solidFill>
                <a:latin typeface="Arial" panose="020B0604020202020204" pitchFamily="34" charset="0"/>
                <a:cs typeface="Arial" panose="020B0604020202020204" pitchFamily="34" charset="0"/>
              </a:defRPr>
            </a:lvl5pPr>
            <a:lvl6pPr marL="2514600" indent="-228600" defTabSz="10191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10191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10191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10191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buClr>
                <a:srgbClr val="FFCC00"/>
              </a:buClr>
              <a:buSzPct val="85000"/>
            </a:pPr>
            <a:r>
              <a:rPr lang="en-US" altLang="en-US" sz="3200" b="1" dirty="0">
                <a:solidFill>
                  <a:srgbClr val="211A55"/>
                </a:solidFill>
                <a:latin typeface="Century Gothic" panose="020B0502020202020204" pitchFamily="34" charset="0"/>
              </a:rPr>
              <a:t>power of </a:t>
            </a:r>
            <a:r>
              <a:rPr lang="en-US" altLang="en-US" sz="3200" b="1" dirty="0" err="1">
                <a:solidFill>
                  <a:srgbClr val="211A55"/>
                </a:solidFill>
                <a:latin typeface="Century Gothic" panose="020B0502020202020204" pitchFamily="34" charset="0"/>
              </a:rPr>
              <a:t>roth</a:t>
            </a:r>
            <a:endParaRPr lang="en-US" altLang="en-US" sz="3200" b="1" dirty="0">
              <a:solidFill>
                <a:srgbClr val="211A55"/>
              </a:solidFill>
              <a:latin typeface="Century Gothic" panose="020B0502020202020204" pitchFamily="34" charset="0"/>
            </a:endParaRPr>
          </a:p>
        </p:txBody>
      </p:sp>
      <p:graphicFrame>
        <p:nvGraphicFramePr>
          <p:cNvPr id="3" name="Chart 1"/>
          <p:cNvGraphicFramePr>
            <a:graphicFrameLocks/>
          </p:cNvGraphicFramePr>
          <p:nvPr/>
        </p:nvGraphicFramePr>
        <p:xfrm>
          <a:off x="2231666" y="951722"/>
          <a:ext cx="8161484" cy="4728922"/>
        </p:xfrm>
        <a:graphic>
          <a:graphicData uri="http://schemas.openxmlformats.org/drawingml/2006/chart">
            <c:chart xmlns:c="http://schemas.openxmlformats.org/drawingml/2006/chart" xmlns:r="http://schemas.openxmlformats.org/officeDocument/2006/relationships" r:id="rId3"/>
          </a:graphicData>
        </a:graphic>
      </p:graphicFrame>
      <p:sp>
        <p:nvSpPr>
          <p:cNvPr id="7" name="TextBox 1"/>
          <p:cNvSpPr txBox="1">
            <a:spLocks noChangeArrowheads="1"/>
          </p:cNvSpPr>
          <p:nvPr/>
        </p:nvSpPr>
        <p:spPr bwMode="auto">
          <a:xfrm>
            <a:off x="6407718" y="3124200"/>
            <a:ext cx="5334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sz="1400" b="1" dirty="0">
                <a:solidFill>
                  <a:schemeClr val="bg1"/>
                </a:solidFill>
                <a:latin typeface="Calibri" panose="020F0502020204030204" pitchFamily="34" charset="0"/>
              </a:rPr>
              <a:t>82%</a:t>
            </a:r>
          </a:p>
        </p:txBody>
      </p:sp>
      <p:sp>
        <p:nvSpPr>
          <p:cNvPr id="2" name="Rectangle 1"/>
          <p:cNvSpPr/>
          <p:nvPr/>
        </p:nvSpPr>
        <p:spPr>
          <a:xfrm>
            <a:off x="3143633" y="6104989"/>
            <a:ext cx="6665627" cy="369332"/>
          </a:xfrm>
          <a:prstGeom prst="rect">
            <a:avLst/>
          </a:prstGeom>
        </p:spPr>
        <p:txBody>
          <a:bodyPr wrap="square">
            <a:spAutoFit/>
          </a:bodyPr>
          <a:lstStyle/>
          <a:p>
            <a:pPr algn="ctr">
              <a:buClr>
                <a:srgbClr val="FFCC00"/>
              </a:buClr>
              <a:buSzPct val="85000"/>
              <a:defRPr/>
            </a:pPr>
            <a:r>
              <a:rPr lang="en-US" i="1" dirty="0">
                <a:solidFill>
                  <a:prstClr val="black"/>
                </a:solidFill>
                <a:latin typeface="Calibri" pitchFamily="34" charset="0"/>
              </a:rPr>
              <a:t>Assumptions: Saving $40 weekly from age 25 to age 65, 7% return</a:t>
            </a:r>
          </a:p>
        </p:txBody>
      </p:sp>
      <p:sp>
        <p:nvSpPr>
          <p:cNvPr id="4" name="Footer Placeholder 3">
            <a:extLst>
              <a:ext uri="{FF2B5EF4-FFF2-40B4-BE49-F238E27FC236}">
                <a16:creationId xmlns:a16="http://schemas.microsoft.com/office/drawing/2014/main" id="{99650132-4C1B-44DB-6A85-7F3C53D9F112}"/>
              </a:ext>
            </a:extLst>
          </p:cNvPr>
          <p:cNvSpPr>
            <a:spLocks noGrp="1"/>
          </p:cNvSpPr>
          <p:nvPr>
            <p:ph type="ftr" sz="quarter" idx="13"/>
          </p:nvPr>
        </p:nvSpPr>
        <p:spPr/>
        <p:txBody>
          <a:bodyPr/>
          <a:lstStyle/>
          <a:p>
            <a:pPr algn="ctr"/>
            <a:r>
              <a:rPr lang="en-US" dirty="0"/>
              <a:t>iis401k_rev0423</a:t>
            </a:r>
          </a:p>
        </p:txBody>
      </p:sp>
    </p:spTree>
    <p:extLst>
      <p:ext uri="{BB962C8B-B14F-4D97-AF65-F5344CB8AC3E}">
        <p14:creationId xmlns:p14="http://schemas.microsoft.com/office/powerpoint/2010/main" val="95167913"/>
      </p:ext>
    </p:extLst>
  </p:cSld>
  <p:clrMapOvr>
    <a:masterClrMapping/>
  </p:clrMapOvr>
  <p:transition spd="slow"/>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1"/>
          <p:cNvSpPr txBox="1">
            <a:spLocks noChangeArrowheads="1"/>
          </p:cNvSpPr>
          <p:nvPr/>
        </p:nvSpPr>
        <p:spPr bwMode="auto">
          <a:xfrm>
            <a:off x="6023146" y="3115787"/>
            <a:ext cx="400050"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sz="1050" b="1" dirty="0">
                <a:solidFill>
                  <a:schemeClr val="bg1"/>
                </a:solidFill>
                <a:latin typeface="Calibri" panose="020F0502020204030204" pitchFamily="34" charset="0"/>
              </a:rPr>
              <a:t>82%</a:t>
            </a:r>
          </a:p>
        </p:txBody>
      </p:sp>
      <p:sp>
        <p:nvSpPr>
          <p:cNvPr id="2" name="Rectangle 1"/>
          <p:cNvSpPr/>
          <p:nvPr/>
        </p:nvSpPr>
        <p:spPr>
          <a:xfrm>
            <a:off x="1596075" y="6529936"/>
            <a:ext cx="5073602" cy="196208"/>
          </a:xfrm>
          <a:prstGeom prst="rect">
            <a:avLst/>
          </a:prstGeom>
        </p:spPr>
        <p:txBody>
          <a:bodyPr wrap="square">
            <a:spAutoFit/>
          </a:bodyPr>
          <a:lstStyle/>
          <a:p>
            <a:pPr>
              <a:buClr>
                <a:srgbClr val="FFCC00"/>
              </a:buClr>
              <a:buSzPct val="85000"/>
              <a:defRPr/>
            </a:pPr>
            <a:r>
              <a:rPr lang="en-US" sz="675" i="1" dirty="0">
                <a:solidFill>
                  <a:prstClr val="black"/>
                </a:solidFill>
                <a:latin typeface="Century Gothic" panose="020B0502020202020204" pitchFamily="34" charset="0"/>
              </a:rPr>
              <a:t>Source: https://www.fidelity.com/viewpoints/investing-ideas/asset-location-lower-taxes</a:t>
            </a:r>
          </a:p>
        </p:txBody>
      </p:sp>
      <p:pic>
        <p:nvPicPr>
          <p:cNvPr id="4" name="Picture 3">
            <a:extLst>
              <a:ext uri="{FF2B5EF4-FFF2-40B4-BE49-F238E27FC236}">
                <a16:creationId xmlns:a16="http://schemas.microsoft.com/office/drawing/2014/main" id="{089620A1-1CD8-4474-9E69-2B4CE080576A}"/>
              </a:ext>
            </a:extLst>
          </p:cNvPr>
          <p:cNvPicPr>
            <a:picLocks noChangeAspect="1"/>
          </p:cNvPicPr>
          <p:nvPr/>
        </p:nvPicPr>
        <p:blipFill>
          <a:blip r:embed="rId3"/>
          <a:stretch>
            <a:fillRect/>
          </a:stretch>
        </p:blipFill>
        <p:spPr>
          <a:xfrm>
            <a:off x="2980294" y="1105904"/>
            <a:ext cx="7378766" cy="5362764"/>
          </a:xfrm>
          <a:prstGeom prst="rect">
            <a:avLst/>
          </a:prstGeom>
        </p:spPr>
      </p:pic>
      <p:sp>
        <p:nvSpPr>
          <p:cNvPr id="3" name="Title 2">
            <a:extLst>
              <a:ext uri="{FF2B5EF4-FFF2-40B4-BE49-F238E27FC236}">
                <a16:creationId xmlns:a16="http://schemas.microsoft.com/office/drawing/2014/main" id="{46EDEE47-DD72-8444-B3B7-5691546120A4}"/>
              </a:ext>
            </a:extLst>
          </p:cNvPr>
          <p:cNvSpPr>
            <a:spLocks noGrp="1"/>
          </p:cNvSpPr>
          <p:nvPr>
            <p:ph type="ctrTitle"/>
          </p:nvPr>
        </p:nvSpPr>
        <p:spPr/>
        <p:txBody>
          <a:bodyPr>
            <a:normAutofit/>
          </a:bodyPr>
          <a:lstStyle/>
          <a:p>
            <a:r>
              <a:rPr lang="en-US" sz="3200" dirty="0"/>
              <a:t>asset location</a:t>
            </a:r>
          </a:p>
        </p:txBody>
      </p:sp>
      <p:sp>
        <p:nvSpPr>
          <p:cNvPr id="5" name="Footer Placeholder 4">
            <a:extLst>
              <a:ext uri="{FF2B5EF4-FFF2-40B4-BE49-F238E27FC236}">
                <a16:creationId xmlns:a16="http://schemas.microsoft.com/office/drawing/2014/main" id="{45CFB57E-7D64-ADDE-7DAA-EF962FF67751}"/>
              </a:ext>
            </a:extLst>
          </p:cNvPr>
          <p:cNvSpPr>
            <a:spLocks noGrp="1"/>
          </p:cNvSpPr>
          <p:nvPr>
            <p:ph type="ftr" sz="quarter" idx="13"/>
          </p:nvPr>
        </p:nvSpPr>
        <p:spPr/>
        <p:txBody>
          <a:bodyPr/>
          <a:lstStyle/>
          <a:p>
            <a:pPr algn="ctr"/>
            <a:r>
              <a:rPr lang="en-US" dirty="0"/>
              <a:t>iis401k_rev0423</a:t>
            </a:r>
          </a:p>
        </p:txBody>
      </p:sp>
    </p:spTree>
    <p:extLst>
      <p:ext uri="{BB962C8B-B14F-4D97-AF65-F5344CB8AC3E}">
        <p14:creationId xmlns:p14="http://schemas.microsoft.com/office/powerpoint/2010/main" val="1261955205"/>
      </p:ext>
    </p:extLst>
  </p:cSld>
  <p:clrMapOvr>
    <a:masterClrMapping/>
  </p:clrMapOvr>
  <p:transition spd="slow"/>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232BA3-8597-FE48-A45A-7A1F7D476D02}"/>
              </a:ext>
            </a:extLst>
          </p:cNvPr>
          <p:cNvSpPr>
            <a:spLocks noGrp="1"/>
          </p:cNvSpPr>
          <p:nvPr>
            <p:ph type="ctrTitle"/>
          </p:nvPr>
        </p:nvSpPr>
        <p:spPr/>
        <p:txBody>
          <a:bodyPr>
            <a:normAutofit/>
          </a:bodyPr>
          <a:lstStyle/>
          <a:p>
            <a:r>
              <a:rPr lang="en-US" dirty="0"/>
              <a:t>tax loss harvesting</a:t>
            </a:r>
          </a:p>
        </p:txBody>
      </p:sp>
      <p:grpSp>
        <p:nvGrpSpPr>
          <p:cNvPr id="6" name="Group 5">
            <a:extLst>
              <a:ext uri="{FF2B5EF4-FFF2-40B4-BE49-F238E27FC236}">
                <a16:creationId xmlns:a16="http://schemas.microsoft.com/office/drawing/2014/main" id="{23FE150A-0E4C-2747-B15B-2E5927DE11A8}"/>
              </a:ext>
            </a:extLst>
          </p:cNvPr>
          <p:cNvGrpSpPr/>
          <p:nvPr/>
        </p:nvGrpSpPr>
        <p:grpSpPr>
          <a:xfrm>
            <a:off x="2263967" y="1731849"/>
            <a:ext cx="7664066" cy="1323439"/>
            <a:chOff x="3853355" y="2877403"/>
            <a:chExt cx="6044447" cy="1217514"/>
          </a:xfrm>
        </p:grpSpPr>
        <p:sp>
          <p:nvSpPr>
            <p:cNvPr id="9" name="TextBox 8">
              <a:extLst>
                <a:ext uri="{FF2B5EF4-FFF2-40B4-BE49-F238E27FC236}">
                  <a16:creationId xmlns:a16="http://schemas.microsoft.com/office/drawing/2014/main" id="{FC95CA69-6DFD-3E48-A79F-04CAC3E86635}"/>
                </a:ext>
              </a:extLst>
            </p:cNvPr>
            <p:cNvSpPr txBox="1"/>
            <p:nvPr/>
          </p:nvSpPr>
          <p:spPr>
            <a:xfrm>
              <a:off x="3853355" y="2880709"/>
              <a:ext cx="1552904" cy="877743"/>
            </a:xfrm>
            <a:prstGeom prst="rect">
              <a:avLst/>
            </a:prstGeom>
            <a:noFill/>
          </p:spPr>
          <p:txBody>
            <a:bodyPr wrap="square" rtlCol="0">
              <a:spAutoFit/>
            </a:bodyPr>
            <a:lstStyle/>
            <a:p>
              <a:pPr marL="192881" indent="-192881">
                <a:buFont typeface="Arial" panose="020B0604020202020204" pitchFamily="34" charset="0"/>
                <a:buChar char="•"/>
              </a:pPr>
              <a:r>
                <a:rPr lang="en-US" sz="1400" b="1" dirty="0">
                  <a:solidFill>
                    <a:srgbClr val="211A55"/>
                  </a:solidFill>
                  <a:latin typeface="Century Gothic" panose="020B0502020202020204" pitchFamily="34" charset="0"/>
                </a:rPr>
                <a:t>pre-tax 401k</a:t>
              </a:r>
            </a:p>
            <a:p>
              <a:pPr marL="192881" indent="-192881">
                <a:buFont typeface="Arial" panose="020B0604020202020204" pitchFamily="34" charset="0"/>
                <a:buChar char="•"/>
              </a:pPr>
              <a:r>
                <a:rPr lang="en-US" sz="1400" b="1" dirty="0">
                  <a:solidFill>
                    <a:srgbClr val="211A55"/>
                  </a:solidFill>
                  <a:latin typeface="Century Gothic" panose="020B0502020202020204" pitchFamily="34" charset="0"/>
                </a:rPr>
                <a:t>Social Security**</a:t>
              </a:r>
            </a:p>
            <a:p>
              <a:pPr marL="192881" indent="-192881">
                <a:buFont typeface="Arial" panose="020B0604020202020204" pitchFamily="34" charset="0"/>
                <a:buChar char="•"/>
              </a:pPr>
              <a:r>
                <a:rPr lang="en-US" sz="1400" b="1" dirty="0">
                  <a:solidFill>
                    <a:srgbClr val="211A55"/>
                  </a:solidFill>
                  <a:latin typeface="Century Gothic" panose="020B0502020202020204" pitchFamily="34" charset="0"/>
                </a:rPr>
                <a:t>traditional IRA</a:t>
              </a:r>
            </a:p>
          </p:txBody>
        </p:sp>
        <p:sp>
          <p:nvSpPr>
            <p:cNvPr id="13" name="TextBox 12">
              <a:extLst>
                <a:ext uri="{FF2B5EF4-FFF2-40B4-BE49-F238E27FC236}">
                  <a16:creationId xmlns:a16="http://schemas.microsoft.com/office/drawing/2014/main" id="{373CBFDC-CC32-664C-AB29-2FB19A4A863D}"/>
                </a:ext>
              </a:extLst>
            </p:cNvPr>
            <p:cNvSpPr txBox="1"/>
            <p:nvPr/>
          </p:nvSpPr>
          <p:spPr>
            <a:xfrm>
              <a:off x="6009064" y="2880708"/>
              <a:ext cx="1940828" cy="1075944"/>
            </a:xfrm>
            <a:prstGeom prst="rect">
              <a:avLst/>
            </a:prstGeom>
            <a:noFill/>
          </p:spPr>
          <p:txBody>
            <a:bodyPr wrap="square" rtlCol="0">
              <a:spAutoFit/>
            </a:bodyPr>
            <a:lstStyle/>
            <a:p>
              <a:pPr marL="192881" indent="-192881">
                <a:buFont typeface="Arial" panose="020B0604020202020204" pitchFamily="34" charset="0"/>
                <a:buChar char="•"/>
              </a:pPr>
              <a:r>
                <a:rPr lang="en-US" sz="1400" b="1" dirty="0">
                  <a:solidFill>
                    <a:srgbClr val="211A55"/>
                  </a:solidFill>
                  <a:latin typeface="Century Gothic" panose="020B0502020202020204" pitchFamily="34" charset="0"/>
                </a:rPr>
                <a:t>Roth 401k</a:t>
              </a:r>
            </a:p>
            <a:p>
              <a:pPr marL="192881" indent="-192881">
                <a:buFont typeface="Arial" panose="020B0604020202020204" pitchFamily="34" charset="0"/>
                <a:buChar char="•"/>
              </a:pPr>
              <a:r>
                <a:rPr lang="en-US" sz="1400" b="1" dirty="0">
                  <a:solidFill>
                    <a:srgbClr val="211A55"/>
                  </a:solidFill>
                  <a:latin typeface="Century Gothic" panose="020B0502020202020204" pitchFamily="34" charset="0"/>
                </a:rPr>
                <a:t>Roth IRA</a:t>
              </a:r>
            </a:p>
            <a:p>
              <a:pPr marL="192881" indent="-192881">
                <a:buFont typeface="Arial" panose="020B0604020202020204" pitchFamily="34" charset="0"/>
                <a:buChar char="•"/>
              </a:pPr>
              <a:r>
                <a:rPr lang="en-US" sz="1400" b="1" dirty="0">
                  <a:solidFill>
                    <a:srgbClr val="211A55"/>
                  </a:solidFill>
                  <a:latin typeface="Century Gothic" panose="020B0502020202020204" pitchFamily="34" charset="0"/>
                </a:rPr>
                <a:t>Health Savings Account</a:t>
              </a:r>
            </a:p>
            <a:p>
              <a:pPr marL="192881" indent="-192881">
                <a:buFont typeface="Arial" panose="020B0604020202020204" pitchFamily="34" charset="0"/>
                <a:buChar char="•"/>
              </a:pPr>
              <a:r>
                <a:rPr lang="en-US" sz="1400" b="1" dirty="0">
                  <a:solidFill>
                    <a:srgbClr val="211A55"/>
                  </a:solidFill>
                  <a:latin typeface="Century Gothic" panose="020B0502020202020204" pitchFamily="34" charset="0"/>
                </a:rPr>
                <a:t>life insurance</a:t>
              </a:r>
            </a:p>
          </p:txBody>
        </p:sp>
        <p:sp>
          <p:nvSpPr>
            <p:cNvPr id="20" name="TextBox 19">
              <a:extLst>
                <a:ext uri="{FF2B5EF4-FFF2-40B4-BE49-F238E27FC236}">
                  <a16:creationId xmlns:a16="http://schemas.microsoft.com/office/drawing/2014/main" id="{088F2D05-E12B-8F44-A938-BF69A6FDC04B}"/>
                </a:ext>
              </a:extLst>
            </p:cNvPr>
            <p:cNvSpPr txBox="1"/>
            <p:nvPr/>
          </p:nvSpPr>
          <p:spPr>
            <a:xfrm>
              <a:off x="8249862" y="2877403"/>
              <a:ext cx="1647940" cy="1217514"/>
            </a:xfrm>
            <a:prstGeom prst="rect">
              <a:avLst/>
            </a:prstGeom>
            <a:noFill/>
          </p:spPr>
          <p:txBody>
            <a:bodyPr wrap="square" rtlCol="0">
              <a:spAutoFit/>
            </a:bodyPr>
            <a:lstStyle/>
            <a:p>
              <a:pPr marL="192881" indent="-192881">
                <a:buFont typeface="Arial" panose="020B0604020202020204" pitchFamily="34" charset="0"/>
                <a:buChar char="•"/>
              </a:pPr>
              <a:r>
                <a:rPr lang="en-US" sz="1400" b="1" dirty="0">
                  <a:solidFill>
                    <a:srgbClr val="211A55"/>
                  </a:solidFill>
                  <a:latin typeface="Century Gothic" panose="020B0502020202020204" pitchFamily="34" charset="0"/>
                </a:rPr>
                <a:t>after-tax savings and investments</a:t>
              </a:r>
            </a:p>
            <a:p>
              <a:pPr marL="192881" indent="-192881">
                <a:buFont typeface="Arial" panose="020B0604020202020204" pitchFamily="34" charset="0"/>
                <a:buChar char="•"/>
              </a:pPr>
              <a:r>
                <a:rPr lang="en-US" sz="1400" b="1" dirty="0">
                  <a:solidFill>
                    <a:srgbClr val="211A55"/>
                  </a:solidFill>
                  <a:latin typeface="Century Gothic" panose="020B0502020202020204" pitchFamily="34" charset="0"/>
                </a:rPr>
                <a:t>annuities</a:t>
              </a:r>
            </a:p>
            <a:p>
              <a:pPr algn="ctr"/>
              <a:endParaRPr lang="en-US" sz="2400" b="1" dirty="0">
                <a:solidFill>
                  <a:srgbClr val="211A55"/>
                </a:solidFill>
                <a:latin typeface="Century Gothic" panose="020B0502020202020204" pitchFamily="34" charset="0"/>
              </a:endParaRPr>
            </a:p>
          </p:txBody>
        </p:sp>
      </p:grpSp>
      <p:pic>
        <p:nvPicPr>
          <p:cNvPr id="7" name="Picture 6">
            <a:extLst>
              <a:ext uri="{FF2B5EF4-FFF2-40B4-BE49-F238E27FC236}">
                <a16:creationId xmlns:a16="http://schemas.microsoft.com/office/drawing/2014/main" id="{0DA58EAD-A9D2-FB24-A99B-2226F652A5E0}"/>
              </a:ext>
            </a:extLst>
          </p:cNvPr>
          <p:cNvPicPr>
            <a:picLocks noChangeAspect="1"/>
          </p:cNvPicPr>
          <p:nvPr/>
        </p:nvPicPr>
        <p:blipFill rotWithShape="1">
          <a:blip r:embed="rId3"/>
          <a:srcRect l="2023"/>
          <a:stretch/>
        </p:blipFill>
        <p:spPr>
          <a:xfrm>
            <a:off x="2263966" y="2869623"/>
            <a:ext cx="7509015" cy="3842971"/>
          </a:xfrm>
          <a:prstGeom prst="rect">
            <a:avLst/>
          </a:prstGeom>
        </p:spPr>
      </p:pic>
      <p:sp>
        <p:nvSpPr>
          <p:cNvPr id="3" name="Footer Placeholder 2">
            <a:extLst>
              <a:ext uri="{FF2B5EF4-FFF2-40B4-BE49-F238E27FC236}">
                <a16:creationId xmlns:a16="http://schemas.microsoft.com/office/drawing/2014/main" id="{705FC773-4C26-FC67-F9AE-6DF2B55C8BB5}"/>
              </a:ext>
            </a:extLst>
          </p:cNvPr>
          <p:cNvSpPr>
            <a:spLocks noGrp="1"/>
          </p:cNvSpPr>
          <p:nvPr>
            <p:ph type="ftr" sz="quarter" idx="13"/>
          </p:nvPr>
        </p:nvSpPr>
        <p:spPr/>
        <p:txBody>
          <a:bodyPr/>
          <a:lstStyle/>
          <a:p>
            <a:pPr algn="ctr"/>
            <a:r>
              <a:rPr lang="en-US"/>
              <a:t>iis401k_rev0423</a:t>
            </a:r>
          </a:p>
        </p:txBody>
      </p:sp>
    </p:spTree>
    <p:extLst>
      <p:ext uri="{BB962C8B-B14F-4D97-AF65-F5344CB8AC3E}">
        <p14:creationId xmlns:p14="http://schemas.microsoft.com/office/powerpoint/2010/main" val="399248833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F1EA1B48-8AA8-ED42-95A2-55C5067277CE}"/>
              </a:ext>
            </a:extLst>
          </p:cNvPr>
          <p:cNvSpPr>
            <a:spLocks noGrp="1"/>
          </p:cNvSpPr>
          <p:nvPr>
            <p:ph type="ctrTitle"/>
          </p:nvPr>
        </p:nvSpPr>
        <p:spPr>
          <a:xfrm>
            <a:off x="2582908" y="128456"/>
            <a:ext cx="7026185" cy="556956"/>
          </a:xfrm>
        </p:spPr>
        <p:txBody>
          <a:bodyPr>
            <a:normAutofit/>
          </a:bodyPr>
          <a:lstStyle/>
          <a:p>
            <a:r>
              <a:rPr lang="en-US" sz="3200" dirty="0"/>
              <a:t>meet your intelli</a:t>
            </a:r>
            <a:r>
              <a:rPr lang="en-US" sz="3200" dirty="0">
                <a:solidFill>
                  <a:srgbClr val="94842B"/>
                </a:solidFill>
              </a:rPr>
              <a:t>cents</a:t>
            </a:r>
            <a:r>
              <a:rPr lang="en-US" sz="3200" dirty="0"/>
              <a:t> team</a:t>
            </a:r>
          </a:p>
        </p:txBody>
      </p:sp>
      <p:sp>
        <p:nvSpPr>
          <p:cNvPr id="15" name="Title 1">
            <a:extLst>
              <a:ext uri="{FF2B5EF4-FFF2-40B4-BE49-F238E27FC236}">
                <a16:creationId xmlns:a16="http://schemas.microsoft.com/office/drawing/2014/main" id="{7D146AB6-8C39-BB4F-9D37-B04658E476C1}"/>
              </a:ext>
            </a:extLst>
          </p:cNvPr>
          <p:cNvSpPr txBox="1">
            <a:spLocks/>
          </p:cNvSpPr>
          <p:nvPr/>
        </p:nvSpPr>
        <p:spPr>
          <a:xfrm>
            <a:off x="4103633" y="1633954"/>
            <a:ext cx="5236896" cy="410147"/>
          </a:xfrm>
          <a:prstGeom prst="rect">
            <a:avLst/>
          </a:prstGeom>
        </p:spPr>
        <p:txBody>
          <a:bodyPr>
            <a:normAutofit lnSpcReduction="10000"/>
          </a:bodyPr>
          <a:lstStyle>
            <a:lvl1pPr algn="l" defTabSz="914400" rtl="0" eaLnBrk="1" latinLnBrk="0" hangingPunct="1">
              <a:lnSpc>
                <a:spcPct val="90000"/>
              </a:lnSpc>
              <a:spcBef>
                <a:spcPct val="0"/>
              </a:spcBef>
              <a:buNone/>
              <a:defRPr sz="4400" b="1" i="0" kern="1200">
                <a:solidFill>
                  <a:srgbClr val="211545"/>
                </a:solidFill>
                <a:latin typeface="Century Gothic" panose="020B0502020202020204" pitchFamily="34" charset="0"/>
                <a:ea typeface="+mj-ea"/>
                <a:cs typeface="+mj-cs"/>
              </a:defRPr>
            </a:lvl1pPr>
          </a:lstStyle>
          <a:p>
            <a:endParaRPr lang="en-US" sz="2475" dirty="0"/>
          </a:p>
        </p:txBody>
      </p:sp>
      <p:pic>
        <p:nvPicPr>
          <p:cNvPr id="6" name="Picture 5" descr="A person and person cutting a wedding cake&#10;&#10;Description automatically generated">
            <a:extLst>
              <a:ext uri="{FF2B5EF4-FFF2-40B4-BE49-F238E27FC236}">
                <a16:creationId xmlns:a16="http://schemas.microsoft.com/office/drawing/2014/main" id="{35C62FE4-910A-4DDC-4311-9D9BBA8466E8}"/>
              </a:ext>
            </a:extLst>
          </p:cNvPr>
          <p:cNvPicPr>
            <a:picLocks noChangeAspect="1"/>
          </p:cNvPicPr>
          <p:nvPr/>
        </p:nvPicPr>
        <p:blipFill>
          <a:blip r:embed="rId3"/>
          <a:stretch>
            <a:fillRect/>
          </a:stretch>
        </p:blipFill>
        <p:spPr>
          <a:xfrm>
            <a:off x="2760286" y="1649149"/>
            <a:ext cx="6848807" cy="4567646"/>
          </a:xfrm>
          <a:prstGeom prst="rect">
            <a:avLst/>
          </a:prstGeom>
        </p:spPr>
      </p:pic>
      <p:sp>
        <p:nvSpPr>
          <p:cNvPr id="25" name="Title 2">
            <a:extLst>
              <a:ext uri="{FF2B5EF4-FFF2-40B4-BE49-F238E27FC236}">
                <a16:creationId xmlns:a16="http://schemas.microsoft.com/office/drawing/2014/main" id="{CE25E254-D0A7-4F04-8AA6-7D1719A68094}"/>
              </a:ext>
            </a:extLst>
          </p:cNvPr>
          <p:cNvSpPr txBox="1">
            <a:spLocks/>
          </p:cNvSpPr>
          <p:nvPr/>
        </p:nvSpPr>
        <p:spPr>
          <a:xfrm>
            <a:off x="2342415" y="1020668"/>
            <a:ext cx="4667985" cy="1044109"/>
          </a:xfrm>
          <a:prstGeom prst="rect">
            <a:avLst/>
          </a:prstGeom>
          <a:solidFill>
            <a:srgbClr val="211645">
              <a:alpha val="73000"/>
            </a:srgbClr>
          </a:solidFill>
        </p:spPr>
        <p:txBody>
          <a:bodyPr vert="horz" lIns="91440" tIns="45720" rIns="91440" bIns="45720" rtlCol="0" anchor="b">
            <a:normAutofit/>
          </a:bodyPr>
          <a:lstStyle>
            <a:lvl1pPr algn="l" defTabSz="914400" rtl="0" eaLnBrk="1" latinLnBrk="0" hangingPunct="1">
              <a:lnSpc>
                <a:spcPct val="90000"/>
              </a:lnSpc>
              <a:spcBef>
                <a:spcPct val="0"/>
              </a:spcBef>
              <a:buNone/>
              <a:defRPr sz="2400" b="1" i="0" kern="1200">
                <a:solidFill>
                  <a:srgbClr val="211545"/>
                </a:solidFill>
                <a:latin typeface="Century Gothic" panose="020B0502020202020204" pitchFamily="34" charset="0"/>
                <a:ea typeface="+mj-ea"/>
                <a:cs typeface="+mj-cs"/>
              </a:defRPr>
            </a:lvl1pPr>
          </a:lstStyle>
          <a:p>
            <a:r>
              <a:rPr lang="en-US" b="0" dirty="0">
                <a:solidFill>
                  <a:schemeClr val="bg1"/>
                </a:solidFill>
                <a:latin typeface="Desyrel" panose="02000603050000020003" pitchFamily="2" charset="0"/>
              </a:rPr>
              <a:t>Jonathan Perrin, CFP®</a:t>
            </a:r>
          </a:p>
          <a:p>
            <a:r>
              <a:rPr lang="en-US" sz="1800" b="0" dirty="0">
                <a:solidFill>
                  <a:schemeClr val="bg1"/>
                </a:solidFill>
              </a:rPr>
              <a:t>Financial Consultant</a:t>
            </a:r>
          </a:p>
        </p:txBody>
      </p:sp>
      <p:sp>
        <p:nvSpPr>
          <p:cNvPr id="2" name="Rectangle 1">
            <a:extLst>
              <a:ext uri="{FF2B5EF4-FFF2-40B4-BE49-F238E27FC236}">
                <a16:creationId xmlns:a16="http://schemas.microsoft.com/office/drawing/2014/main" id="{70632E79-1A54-4DAB-BD4E-6C05EEAFD558}"/>
              </a:ext>
            </a:extLst>
          </p:cNvPr>
          <p:cNvSpPr/>
          <p:nvPr/>
        </p:nvSpPr>
        <p:spPr>
          <a:xfrm>
            <a:off x="8229600" y="5726021"/>
            <a:ext cx="3649917" cy="981548"/>
          </a:xfrm>
          <a:prstGeom prst="rect">
            <a:avLst/>
          </a:prstGeom>
          <a:solidFill>
            <a:srgbClr val="9F8749">
              <a:alpha val="77000"/>
            </a:srgbClr>
          </a:solidFill>
          <a:ln>
            <a:solidFill>
              <a:srgbClr val="94842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latin typeface="Desyrel" panose="02000603050000020003" pitchFamily="2" charset="0"/>
              </a:rPr>
              <a:t>Designation and license background:</a:t>
            </a:r>
          </a:p>
          <a:p>
            <a:pPr marL="285750" indent="-285750" algn="ctr">
              <a:buFont typeface="Arial" panose="020B0604020202020204" pitchFamily="34" charset="0"/>
              <a:buChar char="•"/>
            </a:pPr>
            <a:r>
              <a:rPr lang="en-US" sz="1200" dirty="0">
                <a:latin typeface="Century Gothic" panose="020B0502020202020204" pitchFamily="34" charset="0"/>
              </a:rPr>
              <a:t>Certified Financial Planner - CFP®</a:t>
            </a:r>
          </a:p>
          <a:p>
            <a:pPr marL="285750" indent="-285750" algn="ctr">
              <a:buFont typeface="Arial" panose="020B0604020202020204" pitchFamily="34" charset="0"/>
              <a:buChar char="•"/>
            </a:pPr>
            <a:r>
              <a:rPr lang="en-US" sz="1200" dirty="0">
                <a:latin typeface="Century Gothic" panose="020B0502020202020204" pitchFamily="34" charset="0"/>
              </a:rPr>
              <a:t>FINRA Securities exam: Series 65</a:t>
            </a:r>
          </a:p>
          <a:p>
            <a:pPr marL="285750" indent="-285750" algn="ctr">
              <a:buFont typeface="Arial" panose="020B0604020202020204" pitchFamily="34" charset="0"/>
              <a:buChar char="•"/>
            </a:pPr>
            <a:r>
              <a:rPr lang="en-US" sz="1200" dirty="0">
                <a:latin typeface="Century Gothic" panose="020B0502020202020204" pitchFamily="34" charset="0"/>
              </a:rPr>
              <a:t>Life and Accident/Health Insurance</a:t>
            </a:r>
          </a:p>
        </p:txBody>
      </p:sp>
      <p:sp>
        <p:nvSpPr>
          <p:cNvPr id="4" name="Footer Placeholder 3">
            <a:extLst>
              <a:ext uri="{FF2B5EF4-FFF2-40B4-BE49-F238E27FC236}">
                <a16:creationId xmlns:a16="http://schemas.microsoft.com/office/drawing/2014/main" id="{EFE8ABE1-1CC3-F575-4782-38B56A1468DD}"/>
              </a:ext>
            </a:extLst>
          </p:cNvPr>
          <p:cNvSpPr>
            <a:spLocks noGrp="1"/>
          </p:cNvSpPr>
          <p:nvPr>
            <p:ph type="ftr" sz="quarter" idx="13"/>
          </p:nvPr>
        </p:nvSpPr>
        <p:spPr/>
        <p:txBody>
          <a:bodyPr/>
          <a:lstStyle/>
          <a:p>
            <a:pPr algn="ctr"/>
            <a:r>
              <a:rPr lang="en-US"/>
              <a:t>iis401k_rev0423</a:t>
            </a:r>
          </a:p>
        </p:txBody>
      </p:sp>
    </p:spTree>
    <p:extLst>
      <p:ext uri="{BB962C8B-B14F-4D97-AF65-F5344CB8AC3E}">
        <p14:creationId xmlns:p14="http://schemas.microsoft.com/office/powerpoint/2010/main" val="52383350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ctrTitle"/>
          </p:nvPr>
        </p:nvSpPr>
        <p:spPr/>
        <p:txBody>
          <a:bodyPr vert="horz" lIns="68580" tIns="34290" rIns="68580" bIns="34290" rtlCol="0" anchor="ctr">
            <a:normAutofit/>
          </a:bodyPr>
          <a:lstStyle/>
          <a:p>
            <a:pPr>
              <a:buClr>
                <a:srgbClr val="FFCC00"/>
              </a:buClr>
              <a:buSzPct val="85000"/>
            </a:pPr>
            <a:r>
              <a:rPr lang="en-US" altLang="en-US" sz="3200" dirty="0"/>
              <a:t>qualified charitable distribution (QCD)</a:t>
            </a:r>
          </a:p>
        </p:txBody>
      </p:sp>
      <p:sp>
        <p:nvSpPr>
          <p:cNvPr id="3" name="Footer Placeholder 2">
            <a:extLst>
              <a:ext uri="{FF2B5EF4-FFF2-40B4-BE49-F238E27FC236}">
                <a16:creationId xmlns:a16="http://schemas.microsoft.com/office/drawing/2014/main" id="{AA16A146-0E4D-A046-936A-7341E95C3C3C}"/>
              </a:ext>
            </a:extLst>
          </p:cNvPr>
          <p:cNvSpPr>
            <a:spLocks noGrp="1"/>
          </p:cNvSpPr>
          <p:nvPr>
            <p:ph type="ftr" sz="quarter" idx="13"/>
          </p:nvPr>
        </p:nvSpPr>
        <p:spPr/>
        <p:txBody>
          <a:bodyPr/>
          <a:lstStyle/>
          <a:p>
            <a:pPr algn="ctr"/>
            <a:r>
              <a:rPr lang="en-US"/>
              <a:t>iis401k_rev0423</a:t>
            </a:r>
          </a:p>
        </p:txBody>
      </p:sp>
      <p:sp>
        <p:nvSpPr>
          <p:cNvPr id="7" name="TextBox 6">
            <a:extLst>
              <a:ext uri="{FF2B5EF4-FFF2-40B4-BE49-F238E27FC236}">
                <a16:creationId xmlns:a16="http://schemas.microsoft.com/office/drawing/2014/main" id="{89B161CC-6370-4245-99E1-9B7061298C82}"/>
              </a:ext>
            </a:extLst>
          </p:cNvPr>
          <p:cNvSpPr txBox="1"/>
          <p:nvPr/>
        </p:nvSpPr>
        <p:spPr>
          <a:xfrm>
            <a:off x="2768597" y="5742779"/>
            <a:ext cx="7729155" cy="923330"/>
          </a:xfrm>
          <a:prstGeom prst="rect">
            <a:avLst/>
          </a:prstGeom>
          <a:noFill/>
        </p:spPr>
        <p:txBody>
          <a:bodyPr wrap="square" rtlCol="0">
            <a:spAutoFit/>
          </a:bodyPr>
          <a:lstStyle/>
          <a:p>
            <a:r>
              <a:rPr lang="en-US" sz="1350" dirty="0">
                <a:latin typeface="Century Gothic" panose="020B0502020202020204" pitchFamily="34" charset="0"/>
              </a:rPr>
              <a:t>Required Minimum Distributions being when you reach age 73 (70 ½ if you reached 70 ½ before January 1, 2020</a:t>
            </a:r>
          </a:p>
          <a:p>
            <a:endParaRPr lang="en-US" sz="1350" dirty="0">
              <a:latin typeface="Century Gothic" panose="020B0502020202020204" pitchFamily="34" charset="0"/>
            </a:endParaRPr>
          </a:p>
          <a:p>
            <a:r>
              <a:rPr lang="en-US" sz="1350" dirty="0">
                <a:latin typeface="Century Gothic" panose="020B0502020202020204" pitchFamily="34" charset="0"/>
              </a:rPr>
              <a:t>Maximum distribution allowance is  $100,000 per year per individual</a:t>
            </a:r>
          </a:p>
        </p:txBody>
      </p:sp>
      <p:sp>
        <p:nvSpPr>
          <p:cNvPr id="2" name="TextBox 1">
            <a:extLst>
              <a:ext uri="{FF2B5EF4-FFF2-40B4-BE49-F238E27FC236}">
                <a16:creationId xmlns:a16="http://schemas.microsoft.com/office/drawing/2014/main" id="{AC83E6ED-E8AC-4061-A52B-8C578B3E18A0}"/>
              </a:ext>
            </a:extLst>
          </p:cNvPr>
          <p:cNvSpPr txBox="1"/>
          <p:nvPr/>
        </p:nvSpPr>
        <p:spPr>
          <a:xfrm>
            <a:off x="2845860" y="1317523"/>
            <a:ext cx="3501181" cy="1477328"/>
          </a:xfrm>
          <a:prstGeom prst="rect">
            <a:avLst/>
          </a:prstGeom>
          <a:noFill/>
        </p:spPr>
        <p:txBody>
          <a:bodyPr wrap="square" rtlCol="0">
            <a:spAutoFit/>
          </a:bodyPr>
          <a:lstStyle/>
          <a:p>
            <a:r>
              <a:rPr lang="en-US" b="1" dirty="0">
                <a:solidFill>
                  <a:srgbClr val="211A55"/>
                </a:solidFill>
                <a:latin typeface="Century Gothic" panose="020B0502020202020204" pitchFamily="34" charset="0"/>
              </a:rPr>
              <a:t>Taxable</a:t>
            </a:r>
          </a:p>
          <a:p>
            <a:r>
              <a:rPr lang="en-US" dirty="0">
                <a:latin typeface="Century Gothic" panose="020B0502020202020204" pitchFamily="34" charset="0"/>
              </a:rPr>
              <a:t>If you accept a distribution and then give the money away, the distribution is recorded as taxable income.</a:t>
            </a:r>
          </a:p>
        </p:txBody>
      </p:sp>
      <p:sp>
        <p:nvSpPr>
          <p:cNvPr id="8" name="TextBox 7">
            <a:extLst>
              <a:ext uri="{FF2B5EF4-FFF2-40B4-BE49-F238E27FC236}">
                <a16:creationId xmlns:a16="http://schemas.microsoft.com/office/drawing/2014/main" id="{EA0D4083-B543-4FDD-9C65-B44D72246FF7}"/>
              </a:ext>
            </a:extLst>
          </p:cNvPr>
          <p:cNvSpPr txBox="1"/>
          <p:nvPr/>
        </p:nvSpPr>
        <p:spPr>
          <a:xfrm>
            <a:off x="7167117" y="1317524"/>
            <a:ext cx="3500884" cy="2031325"/>
          </a:xfrm>
          <a:prstGeom prst="rect">
            <a:avLst/>
          </a:prstGeom>
          <a:noFill/>
        </p:spPr>
        <p:txBody>
          <a:bodyPr wrap="square" rtlCol="0">
            <a:spAutoFit/>
          </a:bodyPr>
          <a:lstStyle/>
          <a:p>
            <a:r>
              <a:rPr lang="en-US" b="1" dirty="0">
                <a:solidFill>
                  <a:srgbClr val="211A55"/>
                </a:solidFill>
                <a:latin typeface="Century Gothic" panose="020B0502020202020204" pitchFamily="34" charset="0"/>
              </a:rPr>
              <a:t>Non-Taxable</a:t>
            </a:r>
          </a:p>
          <a:p>
            <a:r>
              <a:rPr lang="en-US" dirty="0">
                <a:latin typeface="Century Gothic" panose="020B0502020202020204" pitchFamily="34" charset="0"/>
              </a:rPr>
              <a:t>If you instruct your IRA administrator to make a distribution directly to a charity, you satisfy your </a:t>
            </a:r>
            <a:r>
              <a:rPr lang="en-US" dirty="0" err="1">
                <a:latin typeface="Century Gothic" panose="020B0502020202020204" pitchFamily="34" charset="0"/>
              </a:rPr>
              <a:t>RMD</a:t>
            </a:r>
            <a:r>
              <a:rPr lang="en-US" dirty="0">
                <a:latin typeface="Century Gothic" panose="020B0502020202020204" pitchFamily="34" charset="0"/>
              </a:rPr>
              <a:t> without adding to your taxable income.</a:t>
            </a:r>
          </a:p>
        </p:txBody>
      </p:sp>
      <p:pic>
        <p:nvPicPr>
          <p:cNvPr id="5" name="Graphic 4" descr="Money">
            <a:extLst>
              <a:ext uri="{FF2B5EF4-FFF2-40B4-BE49-F238E27FC236}">
                <a16:creationId xmlns:a16="http://schemas.microsoft.com/office/drawing/2014/main" id="{9A48180F-67E0-41A5-81CA-8AA46317212A}"/>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2850535" y="4058264"/>
            <a:ext cx="914400" cy="914400"/>
          </a:xfrm>
          <a:prstGeom prst="rect">
            <a:avLst/>
          </a:prstGeom>
        </p:spPr>
      </p:pic>
      <p:pic>
        <p:nvPicPr>
          <p:cNvPr id="10" name="Graphic 9" descr="Man">
            <a:extLst>
              <a:ext uri="{FF2B5EF4-FFF2-40B4-BE49-F238E27FC236}">
                <a16:creationId xmlns:a16="http://schemas.microsoft.com/office/drawing/2014/main" id="{880B0026-4525-4BAA-9082-DF022BC5E5D4}"/>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4057490" y="4058264"/>
            <a:ext cx="914400" cy="914400"/>
          </a:xfrm>
          <a:prstGeom prst="rect">
            <a:avLst/>
          </a:prstGeom>
        </p:spPr>
      </p:pic>
      <p:pic>
        <p:nvPicPr>
          <p:cNvPr id="12" name="Graphic 11" descr="Earth globe Americas">
            <a:extLst>
              <a:ext uri="{FF2B5EF4-FFF2-40B4-BE49-F238E27FC236}">
                <a16:creationId xmlns:a16="http://schemas.microsoft.com/office/drawing/2014/main" id="{B47E2E5E-4054-4C2F-9363-7A387534DEB3}"/>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5253236" y="4062957"/>
            <a:ext cx="914400" cy="914400"/>
          </a:xfrm>
          <a:prstGeom prst="rect">
            <a:avLst/>
          </a:prstGeom>
        </p:spPr>
      </p:pic>
      <p:sp>
        <p:nvSpPr>
          <p:cNvPr id="14" name="TextBox 13">
            <a:extLst>
              <a:ext uri="{FF2B5EF4-FFF2-40B4-BE49-F238E27FC236}">
                <a16:creationId xmlns:a16="http://schemas.microsoft.com/office/drawing/2014/main" id="{D57E9B8E-971C-497A-A343-EF5CD0E8FD2C}"/>
              </a:ext>
            </a:extLst>
          </p:cNvPr>
          <p:cNvSpPr txBox="1"/>
          <p:nvPr/>
        </p:nvSpPr>
        <p:spPr>
          <a:xfrm>
            <a:off x="6347041" y="1317523"/>
            <a:ext cx="635995" cy="3970318"/>
          </a:xfrm>
          <a:prstGeom prst="rect">
            <a:avLst/>
          </a:prstGeom>
          <a:solidFill>
            <a:srgbClr val="94842B"/>
          </a:solidFill>
        </p:spPr>
        <p:txBody>
          <a:bodyPr wrap="square" rtlCol="0">
            <a:spAutoFit/>
          </a:bodyPr>
          <a:lstStyle/>
          <a:p>
            <a:endParaRPr lang="en-US" dirty="0"/>
          </a:p>
          <a:p>
            <a:endParaRPr lang="en-US" dirty="0"/>
          </a:p>
          <a:p>
            <a:endParaRPr lang="en-US" dirty="0"/>
          </a:p>
          <a:p>
            <a:endParaRPr lang="en-US" dirty="0"/>
          </a:p>
          <a:p>
            <a:endParaRPr lang="en-US" dirty="0"/>
          </a:p>
          <a:p>
            <a:pPr algn="ctr"/>
            <a:r>
              <a:rPr lang="en-US" b="1" dirty="0">
                <a:solidFill>
                  <a:schemeClr val="bg1"/>
                </a:solidFill>
                <a:latin typeface="Century Gothic" panose="020B0502020202020204" pitchFamily="34" charset="0"/>
              </a:rPr>
              <a:t>VS.</a:t>
            </a:r>
          </a:p>
          <a:p>
            <a:pPr algn="ctr"/>
            <a:endParaRPr lang="en-US" dirty="0"/>
          </a:p>
          <a:p>
            <a:pPr algn="ctr"/>
            <a:endParaRPr lang="en-US" dirty="0"/>
          </a:p>
          <a:p>
            <a:pPr algn="ctr"/>
            <a:endParaRPr lang="en-US" dirty="0"/>
          </a:p>
          <a:p>
            <a:endParaRPr lang="en-US" dirty="0"/>
          </a:p>
          <a:p>
            <a:endParaRPr lang="en-US" dirty="0"/>
          </a:p>
          <a:p>
            <a:endParaRPr lang="en-US" dirty="0"/>
          </a:p>
          <a:p>
            <a:endParaRPr lang="en-US" dirty="0"/>
          </a:p>
          <a:p>
            <a:pPr algn="ctr"/>
            <a:endParaRPr lang="en-US" dirty="0"/>
          </a:p>
        </p:txBody>
      </p:sp>
      <p:cxnSp>
        <p:nvCxnSpPr>
          <p:cNvPr id="16" name="Straight Arrow Connector 15">
            <a:extLst>
              <a:ext uri="{FF2B5EF4-FFF2-40B4-BE49-F238E27FC236}">
                <a16:creationId xmlns:a16="http://schemas.microsoft.com/office/drawing/2014/main" id="{B46F2E89-10A1-4A5C-A562-FA3D2087E8CD}"/>
              </a:ext>
            </a:extLst>
          </p:cNvPr>
          <p:cNvCxnSpPr/>
          <p:nvPr/>
        </p:nvCxnSpPr>
        <p:spPr>
          <a:xfrm>
            <a:off x="3818820" y="4515464"/>
            <a:ext cx="335935" cy="0"/>
          </a:xfrm>
          <a:prstGeom prst="straightConnector1">
            <a:avLst/>
          </a:prstGeom>
          <a:ln w="44450">
            <a:solidFill>
              <a:srgbClr val="94842B"/>
            </a:solidFill>
            <a:tailEnd type="triangle"/>
          </a:ln>
        </p:spPr>
        <p:style>
          <a:lnRef idx="1">
            <a:schemeClr val="accent1"/>
          </a:lnRef>
          <a:fillRef idx="0">
            <a:schemeClr val="accent1"/>
          </a:fillRef>
          <a:effectRef idx="0">
            <a:schemeClr val="accent1"/>
          </a:effectRef>
          <a:fontRef idx="minor">
            <a:schemeClr val="tx1"/>
          </a:fontRef>
        </p:style>
      </p:cxnSp>
      <p:cxnSp>
        <p:nvCxnSpPr>
          <p:cNvPr id="18" name="Straight Arrow Connector 17">
            <a:extLst>
              <a:ext uri="{FF2B5EF4-FFF2-40B4-BE49-F238E27FC236}">
                <a16:creationId xmlns:a16="http://schemas.microsoft.com/office/drawing/2014/main" id="{82E3814A-2EF3-4EFF-A0A9-3FE103C29C15}"/>
              </a:ext>
            </a:extLst>
          </p:cNvPr>
          <p:cNvCxnSpPr/>
          <p:nvPr/>
        </p:nvCxnSpPr>
        <p:spPr>
          <a:xfrm>
            <a:off x="4917302" y="4508090"/>
            <a:ext cx="335935" cy="0"/>
          </a:xfrm>
          <a:prstGeom prst="straightConnector1">
            <a:avLst/>
          </a:prstGeom>
          <a:ln w="44450">
            <a:solidFill>
              <a:srgbClr val="94842B"/>
            </a:solidFill>
            <a:tailEnd type="triangle"/>
          </a:ln>
        </p:spPr>
        <p:style>
          <a:lnRef idx="1">
            <a:schemeClr val="accent1"/>
          </a:lnRef>
          <a:fillRef idx="0">
            <a:schemeClr val="accent1"/>
          </a:fillRef>
          <a:effectRef idx="0">
            <a:schemeClr val="accent1"/>
          </a:effectRef>
          <a:fontRef idx="minor">
            <a:schemeClr val="tx1"/>
          </a:fontRef>
        </p:style>
      </p:cxnSp>
      <p:sp>
        <p:nvSpPr>
          <p:cNvPr id="17" name="TextBox 16">
            <a:extLst>
              <a:ext uri="{FF2B5EF4-FFF2-40B4-BE49-F238E27FC236}">
                <a16:creationId xmlns:a16="http://schemas.microsoft.com/office/drawing/2014/main" id="{F3C1B4A8-584E-42C2-9B0D-F5AE52FF3C58}"/>
              </a:ext>
            </a:extLst>
          </p:cNvPr>
          <p:cNvSpPr txBox="1"/>
          <p:nvPr/>
        </p:nvSpPr>
        <p:spPr>
          <a:xfrm>
            <a:off x="3047180" y="4982496"/>
            <a:ext cx="521110" cy="338554"/>
          </a:xfrm>
          <a:prstGeom prst="rect">
            <a:avLst/>
          </a:prstGeom>
          <a:noFill/>
        </p:spPr>
        <p:txBody>
          <a:bodyPr wrap="square" rtlCol="0">
            <a:spAutoFit/>
          </a:bodyPr>
          <a:lstStyle/>
          <a:p>
            <a:r>
              <a:rPr lang="en-US" sz="1600" dirty="0">
                <a:latin typeface="Century Gothic" panose="020B0502020202020204" pitchFamily="34" charset="0"/>
              </a:rPr>
              <a:t>IRA</a:t>
            </a:r>
          </a:p>
        </p:txBody>
      </p:sp>
      <p:sp>
        <p:nvSpPr>
          <p:cNvPr id="20" name="TextBox 19">
            <a:extLst>
              <a:ext uri="{FF2B5EF4-FFF2-40B4-BE49-F238E27FC236}">
                <a16:creationId xmlns:a16="http://schemas.microsoft.com/office/drawing/2014/main" id="{38B59AF9-B676-40D6-98B5-53DE449AC359}"/>
              </a:ext>
            </a:extLst>
          </p:cNvPr>
          <p:cNvSpPr txBox="1"/>
          <p:nvPr/>
        </p:nvSpPr>
        <p:spPr>
          <a:xfrm>
            <a:off x="4202656" y="4982496"/>
            <a:ext cx="635995" cy="338554"/>
          </a:xfrm>
          <a:prstGeom prst="rect">
            <a:avLst/>
          </a:prstGeom>
          <a:noFill/>
        </p:spPr>
        <p:txBody>
          <a:bodyPr wrap="square" rtlCol="0">
            <a:spAutoFit/>
          </a:bodyPr>
          <a:lstStyle/>
          <a:p>
            <a:pPr algn="ctr"/>
            <a:r>
              <a:rPr lang="en-US" sz="1600" dirty="0">
                <a:latin typeface="Century Gothic" panose="020B0502020202020204" pitchFamily="34" charset="0"/>
              </a:rPr>
              <a:t>You</a:t>
            </a:r>
          </a:p>
        </p:txBody>
      </p:sp>
      <p:sp>
        <p:nvSpPr>
          <p:cNvPr id="21" name="TextBox 20">
            <a:extLst>
              <a:ext uri="{FF2B5EF4-FFF2-40B4-BE49-F238E27FC236}">
                <a16:creationId xmlns:a16="http://schemas.microsoft.com/office/drawing/2014/main" id="{09E121AD-9599-41CA-B71A-3C06125ABDCC}"/>
              </a:ext>
            </a:extLst>
          </p:cNvPr>
          <p:cNvSpPr txBox="1"/>
          <p:nvPr/>
        </p:nvSpPr>
        <p:spPr>
          <a:xfrm>
            <a:off x="5286363" y="4972664"/>
            <a:ext cx="914400" cy="338554"/>
          </a:xfrm>
          <a:prstGeom prst="rect">
            <a:avLst/>
          </a:prstGeom>
          <a:noFill/>
        </p:spPr>
        <p:txBody>
          <a:bodyPr wrap="square" rtlCol="0">
            <a:spAutoFit/>
          </a:bodyPr>
          <a:lstStyle/>
          <a:p>
            <a:r>
              <a:rPr lang="en-US" sz="1600" dirty="0">
                <a:latin typeface="Century Gothic" panose="020B0502020202020204" pitchFamily="34" charset="0"/>
              </a:rPr>
              <a:t>Charity</a:t>
            </a:r>
          </a:p>
        </p:txBody>
      </p:sp>
      <p:pic>
        <p:nvPicPr>
          <p:cNvPr id="22" name="Graphic 21" descr="Money">
            <a:extLst>
              <a:ext uri="{FF2B5EF4-FFF2-40B4-BE49-F238E27FC236}">
                <a16:creationId xmlns:a16="http://schemas.microsoft.com/office/drawing/2014/main" id="{59371CBD-B4A6-4C82-99DA-5E6DDE7B73EB}"/>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7224786" y="4086267"/>
            <a:ext cx="914400" cy="914400"/>
          </a:xfrm>
          <a:prstGeom prst="rect">
            <a:avLst/>
          </a:prstGeom>
        </p:spPr>
      </p:pic>
      <p:pic>
        <p:nvPicPr>
          <p:cNvPr id="23" name="Graphic 22" descr="Man">
            <a:extLst>
              <a:ext uri="{FF2B5EF4-FFF2-40B4-BE49-F238E27FC236}">
                <a16:creationId xmlns:a16="http://schemas.microsoft.com/office/drawing/2014/main" id="{FCDA64AA-A1A5-4C32-980C-A335B7C7E843}"/>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8431741" y="4086267"/>
            <a:ext cx="914400" cy="914400"/>
          </a:xfrm>
          <a:prstGeom prst="rect">
            <a:avLst/>
          </a:prstGeom>
        </p:spPr>
      </p:pic>
      <p:pic>
        <p:nvPicPr>
          <p:cNvPr id="24" name="Graphic 23" descr="Earth globe Americas">
            <a:extLst>
              <a:ext uri="{FF2B5EF4-FFF2-40B4-BE49-F238E27FC236}">
                <a16:creationId xmlns:a16="http://schemas.microsoft.com/office/drawing/2014/main" id="{CC295F6F-6E0C-4593-90D6-24FBB5674F7F}"/>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9627487" y="4090960"/>
            <a:ext cx="914400" cy="914400"/>
          </a:xfrm>
          <a:prstGeom prst="rect">
            <a:avLst/>
          </a:prstGeom>
        </p:spPr>
      </p:pic>
      <p:sp>
        <p:nvSpPr>
          <p:cNvPr id="25" name="TextBox 24">
            <a:extLst>
              <a:ext uri="{FF2B5EF4-FFF2-40B4-BE49-F238E27FC236}">
                <a16:creationId xmlns:a16="http://schemas.microsoft.com/office/drawing/2014/main" id="{A67FAD7B-A8B5-4FAB-B6B0-984AE471EFC4}"/>
              </a:ext>
            </a:extLst>
          </p:cNvPr>
          <p:cNvSpPr txBox="1"/>
          <p:nvPr/>
        </p:nvSpPr>
        <p:spPr>
          <a:xfrm>
            <a:off x="7421431" y="5010499"/>
            <a:ext cx="521110" cy="338554"/>
          </a:xfrm>
          <a:prstGeom prst="rect">
            <a:avLst/>
          </a:prstGeom>
          <a:noFill/>
        </p:spPr>
        <p:txBody>
          <a:bodyPr wrap="square" rtlCol="0">
            <a:spAutoFit/>
          </a:bodyPr>
          <a:lstStyle/>
          <a:p>
            <a:r>
              <a:rPr lang="en-US" sz="1600" dirty="0">
                <a:latin typeface="Century Gothic" panose="020B0502020202020204" pitchFamily="34" charset="0"/>
              </a:rPr>
              <a:t>IRA</a:t>
            </a:r>
          </a:p>
        </p:txBody>
      </p:sp>
      <p:sp>
        <p:nvSpPr>
          <p:cNvPr id="26" name="TextBox 25">
            <a:extLst>
              <a:ext uri="{FF2B5EF4-FFF2-40B4-BE49-F238E27FC236}">
                <a16:creationId xmlns:a16="http://schemas.microsoft.com/office/drawing/2014/main" id="{B1047351-CA2C-44D4-A2E4-D45CF4B61836}"/>
              </a:ext>
            </a:extLst>
          </p:cNvPr>
          <p:cNvSpPr txBox="1"/>
          <p:nvPr/>
        </p:nvSpPr>
        <p:spPr>
          <a:xfrm>
            <a:off x="8576907" y="5010499"/>
            <a:ext cx="635995" cy="338554"/>
          </a:xfrm>
          <a:prstGeom prst="rect">
            <a:avLst/>
          </a:prstGeom>
          <a:noFill/>
        </p:spPr>
        <p:txBody>
          <a:bodyPr wrap="square" rtlCol="0">
            <a:spAutoFit/>
          </a:bodyPr>
          <a:lstStyle/>
          <a:p>
            <a:pPr algn="ctr"/>
            <a:r>
              <a:rPr lang="en-US" sz="1600" dirty="0">
                <a:latin typeface="Century Gothic" panose="020B0502020202020204" pitchFamily="34" charset="0"/>
              </a:rPr>
              <a:t>You</a:t>
            </a:r>
          </a:p>
        </p:txBody>
      </p:sp>
      <p:sp>
        <p:nvSpPr>
          <p:cNvPr id="27" name="TextBox 26">
            <a:extLst>
              <a:ext uri="{FF2B5EF4-FFF2-40B4-BE49-F238E27FC236}">
                <a16:creationId xmlns:a16="http://schemas.microsoft.com/office/drawing/2014/main" id="{BF289A48-4313-4CE9-BB54-5B47D3E68446}"/>
              </a:ext>
            </a:extLst>
          </p:cNvPr>
          <p:cNvSpPr txBox="1"/>
          <p:nvPr/>
        </p:nvSpPr>
        <p:spPr>
          <a:xfrm>
            <a:off x="9660614" y="5000667"/>
            <a:ext cx="914400" cy="338554"/>
          </a:xfrm>
          <a:prstGeom prst="rect">
            <a:avLst/>
          </a:prstGeom>
          <a:noFill/>
        </p:spPr>
        <p:txBody>
          <a:bodyPr wrap="square" rtlCol="0">
            <a:spAutoFit/>
          </a:bodyPr>
          <a:lstStyle/>
          <a:p>
            <a:r>
              <a:rPr lang="en-US" sz="1600" dirty="0">
                <a:latin typeface="Century Gothic" panose="020B0502020202020204" pitchFamily="34" charset="0"/>
              </a:rPr>
              <a:t>Charity</a:t>
            </a:r>
          </a:p>
        </p:txBody>
      </p:sp>
      <p:cxnSp>
        <p:nvCxnSpPr>
          <p:cNvPr id="44" name="Connector: Elbow 43">
            <a:extLst>
              <a:ext uri="{FF2B5EF4-FFF2-40B4-BE49-F238E27FC236}">
                <a16:creationId xmlns:a16="http://schemas.microsoft.com/office/drawing/2014/main" id="{3E4DCFF3-2D83-4B04-BFE6-F23B5E2D6C6B}"/>
              </a:ext>
            </a:extLst>
          </p:cNvPr>
          <p:cNvCxnSpPr>
            <a:cxnSpLocks/>
          </p:cNvCxnSpPr>
          <p:nvPr/>
        </p:nvCxnSpPr>
        <p:spPr>
          <a:xfrm rot="16200000" flipH="1">
            <a:off x="8880991" y="2832445"/>
            <a:ext cx="4693" cy="2402701"/>
          </a:xfrm>
          <a:prstGeom prst="curvedConnector3">
            <a:avLst>
              <a:gd name="adj1" fmla="val -10737332"/>
            </a:avLst>
          </a:prstGeom>
          <a:ln w="38100" cap="rnd">
            <a:solidFill>
              <a:srgbClr val="94842B"/>
            </a:solidFill>
            <a:round/>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15536277"/>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1"/>
          <p:cNvSpPr txBox="1">
            <a:spLocks noChangeArrowheads="1"/>
          </p:cNvSpPr>
          <p:nvPr/>
        </p:nvSpPr>
        <p:spPr bwMode="auto">
          <a:xfrm>
            <a:off x="5998861" y="3011383"/>
            <a:ext cx="5334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sz="1400" b="1" dirty="0">
                <a:solidFill>
                  <a:schemeClr val="bg1"/>
                </a:solidFill>
                <a:latin typeface="Calibri" panose="020F0502020204030204" pitchFamily="34" charset="0"/>
              </a:rPr>
              <a:t>82%</a:t>
            </a:r>
          </a:p>
        </p:txBody>
      </p:sp>
      <p:sp>
        <p:nvSpPr>
          <p:cNvPr id="3" name="Title 2">
            <a:extLst>
              <a:ext uri="{FF2B5EF4-FFF2-40B4-BE49-F238E27FC236}">
                <a16:creationId xmlns:a16="http://schemas.microsoft.com/office/drawing/2014/main" id="{EC2CD4C7-4213-544D-A98B-76A1765485FD}"/>
              </a:ext>
            </a:extLst>
          </p:cNvPr>
          <p:cNvSpPr>
            <a:spLocks noGrp="1"/>
          </p:cNvSpPr>
          <p:nvPr>
            <p:ph type="ctrTitle"/>
          </p:nvPr>
        </p:nvSpPr>
        <p:spPr/>
        <p:txBody>
          <a:bodyPr/>
          <a:lstStyle/>
          <a:p>
            <a:r>
              <a:rPr lang="en-US" dirty="0"/>
              <a:t>health savings account</a:t>
            </a:r>
          </a:p>
        </p:txBody>
      </p:sp>
      <p:sp>
        <p:nvSpPr>
          <p:cNvPr id="5" name="TextBox 10">
            <a:extLst>
              <a:ext uri="{FF2B5EF4-FFF2-40B4-BE49-F238E27FC236}">
                <a16:creationId xmlns:a16="http://schemas.microsoft.com/office/drawing/2014/main" id="{EA698483-A4C7-4BA9-A107-1B78A27BEC0E}"/>
              </a:ext>
            </a:extLst>
          </p:cNvPr>
          <p:cNvSpPr txBox="1"/>
          <p:nvPr/>
        </p:nvSpPr>
        <p:spPr>
          <a:xfrm>
            <a:off x="2474067" y="2587617"/>
            <a:ext cx="7096652" cy="3416320"/>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b="1" dirty="0">
                <a:solidFill>
                  <a:srgbClr val="281B53"/>
                </a:solidFill>
                <a:latin typeface="Century Gothic" panose="020B0502020202020204" pitchFamily="34" charset="0"/>
              </a:rPr>
              <a:t>Available with qualified high deductible health care plans.</a:t>
            </a:r>
            <a:endParaRPr lang="en-US" dirty="0">
              <a:solidFill>
                <a:srgbClr val="281B53"/>
              </a:solidFill>
              <a:latin typeface="Century Gothic" panose="020B0502020202020204" pitchFamily="34" charset="0"/>
            </a:endParaRPr>
          </a:p>
          <a:p>
            <a:pPr marL="285750" indent="-285750">
              <a:buFont typeface="Arial" panose="020B0604020202020204" pitchFamily="34" charset="0"/>
              <a:buChar char="•"/>
            </a:pPr>
            <a:endParaRPr lang="en-US" b="1" dirty="0">
              <a:solidFill>
                <a:srgbClr val="281B53"/>
              </a:solidFill>
              <a:latin typeface="Century Gothic" panose="020B0502020202020204" pitchFamily="34" charset="0"/>
            </a:endParaRPr>
          </a:p>
          <a:p>
            <a:pPr marL="285750" indent="-285750">
              <a:buFont typeface="Arial" panose="020B0604020202020204" pitchFamily="34" charset="0"/>
              <a:buChar char="•"/>
            </a:pPr>
            <a:endParaRPr lang="en-US" b="1" dirty="0">
              <a:solidFill>
                <a:srgbClr val="281B53"/>
              </a:solidFill>
              <a:latin typeface="Century Gothic" panose="020B0502020202020204" pitchFamily="34" charset="0"/>
            </a:endParaRPr>
          </a:p>
          <a:p>
            <a:pPr marL="285750" indent="-285750">
              <a:buFont typeface="Arial" panose="020B0604020202020204" pitchFamily="34" charset="0"/>
              <a:buChar char="•"/>
            </a:pPr>
            <a:endParaRPr lang="en-US" b="1" dirty="0">
              <a:solidFill>
                <a:srgbClr val="281B53"/>
              </a:solidFill>
              <a:latin typeface="Century Gothic" panose="020B0502020202020204" pitchFamily="34" charset="0"/>
            </a:endParaRPr>
          </a:p>
          <a:p>
            <a:r>
              <a:rPr lang="en-US" b="1" dirty="0">
                <a:solidFill>
                  <a:srgbClr val="281B53"/>
                </a:solidFill>
                <a:latin typeface="Century Gothic" panose="020B0502020202020204" pitchFamily="34" charset="0"/>
              </a:rPr>
              <a:t>What if I start H.S.A. at age 50…?</a:t>
            </a:r>
          </a:p>
          <a:p>
            <a:pPr marL="285750" indent="-285750">
              <a:buFont typeface="Arial" panose="020B0604020202020204" pitchFamily="34" charset="0"/>
              <a:buChar char="•"/>
            </a:pPr>
            <a:r>
              <a:rPr lang="en-US" dirty="0">
                <a:solidFill>
                  <a:srgbClr val="281B53"/>
                </a:solidFill>
                <a:latin typeface="Century Gothic" panose="020B0502020202020204" pitchFamily="34" charset="0"/>
              </a:rPr>
              <a:t>$7,000 per year</a:t>
            </a:r>
          </a:p>
          <a:p>
            <a:pPr marL="285750" indent="-285750">
              <a:buFont typeface="Arial" panose="020B0604020202020204" pitchFamily="34" charset="0"/>
              <a:buChar char="•"/>
            </a:pPr>
            <a:r>
              <a:rPr lang="en-US" dirty="0">
                <a:solidFill>
                  <a:srgbClr val="281B53"/>
                </a:solidFill>
                <a:latin typeface="Century Gothic" panose="020B0502020202020204" pitchFamily="34" charset="0"/>
              </a:rPr>
              <a:t>$1,000 catch up at age 55</a:t>
            </a:r>
          </a:p>
          <a:p>
            <a:pPr marL="285750" indent="-285750">
              <a:buFont typeface="Arial" panose="020B0604020202020204" pitchFamily="34" charset="0"/>
              <a:buChar char="•"/>
            </a:pPr>
            <a:r>
              <a:rPr lang="en-US" dirty="0">
                <a:solidFill>
                  <a:srgbClr val="281B53"/>
                </a:solidFill>
                <a:latin typeface="Century Gothic" panose="020B0502020202020204" pitchFamily="34" charset="0"/>
              </a:rPr>
              <a:t>2 % annual increase in contribution</a:t>
            </a:r>
          </a:p>
          <a:p>
            <a:pPr marL="285750" indent="-285750">
              <a:buFont typeface="Arial" panose="020B0604020202020204" pitchFamily="34" charset="0"/>
              <a:buChar char="•"/>
            </a:pPr>
            <a:r>
              <a:rPr lang="en-US" dirty="0">
                <a:solidFill>
                  <a:srgbClr val="281B53"/>
                </a:solidFill>
                <a:latin typeface="Century Gothic" panose="020B0502020202020204" pitchFamily="34" charset="0"/>
              </a:rPr>
              <a:t>8% market return</a:t>
            </a:r>
          </a:p>
          <a:p>
            <a:pPr marL="285750" indent="-285750">
              <a:buFont typeface="Arial" panose="020B0604020202020204" pitchFamily="34" charset="0"/>
              <a:buChar char="•"/>
            </a:pPr>
            <a:r>
              <a:rPr lang="en-US" dirty="0">
                <a:solidFill>
                  <a:srgbClr val="281B53"/>
                </a:solidFill>
                <a:latin typeface="Century Gothic" panose="020B0502020202020204" pitchFamily="34" charset="0"/>
              </a:rPr>
              <a:t>NO REIMBURSEMENTS</a:t>
            </a:r>
            <a:endParaRPr lang="en-US" sz="2800" b="1" dirty="0">
              <a:solidFill>
                <a:srgbClr val="281B53"/>
              </a:solidFill>
              <a:latin typeface="Century Gothic" panose="020B0502020202020204" pitchFamily="34" charset="0"/>
            </a:endParaRPr>
          </a:p>
          <a:p>
            <a:endParaRPr lang="en-US" dirty="0">
              <a:solidFill>
                <a:srgbClr val="281B53"/>
              </a:solidFill>
              <a:latin typeface="Century Gothic" panose="020B0502020202020204" pitchFamily="34" charset="0"/>
            </a:endParaRPr>
          </a:p>
          <a:p>
            <a:pPr algn="ctr"/>
            <a:endParaRPr lang="en-US" b="1" dirty="0">
              <a:solidFill>
                <a:srgbClr val="281B53"/>
              </a:solidFill>
              <a:latin typeface="Century Gothic" panose="020B0502020202020204" pitchFamily="34" charset="0"/>
            </a:endParaRPr>
          </a:p>
        </p:txBody>
      </p:sp>
      <p:graphicFrame>
        <p:nvGraphicFramePr>
          <p:cNvPr id="6" name="Table 5">
            <a:extLst>
              <a:ext uri="{FF2B5EF4-FFF2-40B4-BE49-F238E27FC236}">
                <a16:creationId xmlns:a16="http://schemas.microsoft.com/office/drawing/2014/main" id="{116E0588-1839-4C44-B654-431972F7EAC0}"/>
              </a:ext>
            </a:extLst>
          </p:cNvPr>
          <p:cNvGraphicFramePr>
            <a:graphicFrameLocks noGrp="1"/>
          </p:cNvGraphicFramePr>
          <p:nvPr>
            <p:extLst>
              <p:ext uri="{D42A27DB-BD31-4B8C-83A1-F6EECF244321}">
                <p14:modId xmlns:p14="http://schemas.microsoft.com/office/powerpoint/2010/main" val="1248633829"/>
              </p:ext>
            </p:extLst>
          </p:nvPr>
        </p:nvGraphicFramePr>
        <p:xfrm>
          <a:off x="2474067" y="1239826"/>
          <a:ext cx="7096652" cy="1219200"/>
        </p:xfrm>
        <a:graphic>
          <a:graphicData uri="http://schemas.openxmlformats.org/drawingml/2006/table">
            <a:tbl>
              <a:tblPr firstRow="1" bandRow="1">
                <a:tableStyleId>{5C22544A-7EE6-4342-B048-85BDC9FD1C3A}</a:tableStyleId>
              </a:tblPr>
              <a:tblGrid>
                <a:gridCol w="3778687">
                  <a:extLst>
                    <a:ext uri="{9D8B030D-6E8A-4147-A177-3AD203B41FA5}">
                      <a16:colId xmlns:a16="http://schemas.microsoft.com/office/drawing/2014/main" val="1310920805"/>
                    </a:ext>
                  </a:extLst>
                </a:gridCol>
                <a:gridCol w="1637212">
                  <a:extLst>
                    <a:ext uri="{9D8B030D-6E8A-4147-A177-3AD203B41FA5}">
                      <a16:colId xmlns:a16="http://schemas.microsoft.com/office/drawing/2014/main" val="913112434"/>
                    </a:ext>
                  </a:extLst>
                </a:gridCol>
                <a:gridCol w="1680753">
                  <a:extLst>
                    <a:ext uri="{9D8B030D-6E8A-4147-A177-3AD203B41FA5}">
                      <a16:colId xmlns:a16="http://schemas.microsoft.com/office/drawing/2014/main" val="4278986463"/>
                    </a:ext>
                  </a:extLst>
                </a:gridCol>
              </a:tblGrid>
              <a:tr h="189971">
                <a:tc>
                  <a:txBody>
                    <a:bodyPr/>
                    <a:lstStyle/>
                    <a:p>
                      <a:pPr algn="ctr"/>
                      <a:r>
                        <a:rPr lang="en-US" sz="1400" dirty="0">
                          <a:latin typeface="Century Gothic" panose="020B0502020202020204" pitchFamily="34" charset="0"/>
                        </a:rPr>
                        <a:t> Maximum HSA Contributions</a:t>
                      </a:r>
                    </a:p>
                  </a:txBody>
                  <a:tcPr>
                    <a:solidFill>
                      <a:srgbClr val="211A55"/>
                    </a:solidFill>
                  </a:tcPr>
                </a:tc>
                <a:tc>
                  <a:txBody>
                    <a:bodyPr/>
                    <a:lstStyle/>
                    <a:p>
                      <a:pPr algn="ctr"/>
                      <a:r>
                        <a:rPr lang="en-US" sz="1400" dirty="0">
                          <a:latin typeface="Century Gothic" panose="020B0502020202020204" pitchFamily="34" charset="0"/>
                        </a:rPr>
                        <a:t>2023</a:t>
                      </a:r>
                    </a:p>
                  </a:txBody>
                  <a:tcPr>
                    <a:solidFill>
                      <a:srgbClr val="211A55"/>
                    </a:solidFill>
                  </a:tcPr>
                </a:tc>
                <a:tc>
                  <a:txBody>
                    <a:bodyPr/>
                    <a:lstStyle/>
                    <a:p>
                      <a:pPr algn="ctr"/>
                      <a:r>
                        <a:rPr lang="en-US" sz="1400" dirty="0">
                          <a:latin typeface="Century Gothic" panose="020B0502020202020204" pitchFamily="34" charset="0"/>
                        </a:rPr>
                        <a:t>2024</a:t>
                      </a:r>
                    </a:p>
                  </a:txBody>
                  <a:tcPr>
                    <a:solidFill>
                      <a:srgbClr val="211A55"/>
                    </a:solidFill>
                  </a:tcPr>
                </a:tc>
                <a:extLst>
                  <a:ext uri="{0D108BD9-81ED-4DB2-BD59-A6C34878D82A}">
                    <a16:rowId xmlns:a16="http://schemas.microsoft.com/office/drawing/2014/main" val="3571126931"/>
                  </a:ext>
                </a:extLst>
              </a:tr>
              <a:tr h="187369">
                <a:tc>
                  <a:txBody>
                    <a:bodyPr/>
                    <a:lstStyle/>
                    <a:p>
                      <a:pPr algn="ctr"/>
                      <a:r>
                        <a:rPr lang="en-US" sz="1400" dirty="0">
                          <a:latin typeface="Century Gothic" panose="020B0502020202020204" pitchFamily="34" charset="0"/>
                        </a:rPr>
                        <a:t>Single</a:t>
                      </a:r>
                    </a:p>
                  </a:txBody>
                  <a:tcPr/>
                </a:tc>
                <a:tc>
                  <a:txBody>
                    <a:bodyPr/>
                    <a:lstStyle/>
                    <a:p>
                      <a:pPr algn="ctr"/>
                      <a:r>
                        <a:rPr lang="en-US" sz="1400" dirty="0">
                          <a:latin typeface="Century Gothic" panose="020B0502020202020204" pitchFamily="34" charset="0"/>
                        </a:rPr>
                        <a:t>$3,850</a:t>
                      </a:r>
                    </a:p>
                  </a:txBody>
                  <a:tcPr/>
                </a:tc>
                <a:tc>
                  <a:txBody>
                    <a:bodyPr/>
                    <a:lstStyle/>
                    <a:p>
                      <a:pPr algn="ctr"/>
                      <a:r>
                        <a:rPr lang="en-US" sz="1400" dirty="0">
                          <a:latin typeface="Century Gothic" panose="020B0502020202020204" pitchFamily="34" charset="0"/>
                        </a:rPr>
                        <a:t>$4,150</a:t>
                      </a:r>
                    </a:p>
                  </a:txBody>
                  <a:tcPr/>
                </a:tc>
                <a:extLst>
                  <a:ext uri="{0D108BD9-81ED-4DB2-BD59-A6C34878D82A}">
                    <a16:rowId xmlns:a16="http://schemas.microsoft.com/office/drawing/2014/main" val="897600174"/>
                  </a:ext>
                </a:extLst>
              </a:tr>
              <a:tr h="187369">
                <a:tc>
                  <a:txBody>
                    <a:bodyPr/>
                    <a:lstStyle/>
                    <a:p>
                      <a:pPr algn="ctr"/>
                      <a:r>
                        <a:rPr lang="en-US" sz="1400" dirty="0">
                          <a:latin typeface="Century Gothic" panose="020B0502020202020204" pitchFamily="34" charset="0"/>
                        </a:rPr>
                        <a:t>Family </a:t>
                      </a:r>
                    </a:p>
                  </a:txBody>
                  <a:tcPr/>
                </a:tc>
                <a:tc>
                  <a:txBody>
                    <a:bodyPr/>
                    <a:lstStyle/>
                    <a:p>
                      <a:pPr algn="ctr"/>
                      <a:r>
                        <a:rPr lang="en-US" sz="1400" dirty="0">
                          <a:latin typeface="Century Gothic" panose="020B0502020202020204" pitchFamily="34" charset="0"/>
                        </a:rPr>
                        <a:t>$7,750</a:t>
                      </a:r>
                    </a:p>
                  </a:txBody>
                  <a:tcPr/>
                </a:tc>
                <a:tc>
                  <a:txBody>
                    <a:bodyPr/>
                    <a:lstStyle/>
                    <a:p>
                      <a:pPr algn="ctr"/>
                      <a:r>
                        <a:rPr lang="en-US" sz="1400" dirty="0">
                          <a:latin typeface="Century Gothic" panose="020B0502020202020204" pitchFamily="34" charset="0"/>
                        </a:rPr>
                        <a:t>$8,300</a:t>
                      </a:r>
                    </a:p>
                  </a:txBody>
                  <a:tcPr/>
                </a:tc>
                <a:extLst>
                  <a:ext uri="{0D108BD9-81ED-4DB2-BD59-A6C34878D82A}">
                    <a16:rowId xmlns:a16="http://schemas.microsoft.com/office/drawing/2014/main" val="2845904584"/>
                  </a:ext>
                </a:extLst>
              </a:tr>
              <a:tr h="189971">
                <a:tc>
                  <a:txBody>
                    <a:bodyPr/>
                    <a:lstStyle/>
                    <a:p>
                      <a:pPr algn="ctr"/>
                      <a:r>
                        <a:rPr lang="en-US" sz="1400" dirty="0">
                          <a:latin typeface="Century Gothic" panose="020B0502020202020204" pitchFamily="34" charset="0"/>
                        </a:rPr>
                        <a:t>55</a:t>
                      </a:r>
                      <a:r>
                        <a:rPr lang="en-US" sz="1400" baseline="0" dirty="0">
                          <a:latin typeface="Century Gothic" panose="020B0502020202020204" pitchFamily="34" charset="0"/>
                        </a:rPr>
                        <a:t> and older catch-up (each spouse)</a:t>
                      </a:r>
                      <a:endParaRPr lang="en-US" sz="1400" dirty="0">
                        <a:latin typeface="Century Gothic" panose="020B0502020202020204" pitchFamily="34" charset="0"/>
                      </a:endParaRPr>
                    </a:p>
                  </a:txBody>
                  <a:tcPr/>
                </a:tc>
                <a:tc>
                  <a:txBody>
                    <a:bodyPr/>
                    <a:lstStyle/>
                    <a:p>
                      <a:pPr algn="ctr"/>
                      <a:r>
                        <a:rPr lang="en-US" sz="1400" dirty="0">
                          <a:latin typeface="Century Gothic" panose="020B0502020202020204" pitchFamily="34" charset="0"/>
                        </a:rPr>
                        <a:t>$1,000</a:t>
                      </a:r>
                    </a:p>
                  </a:txBody>
                  <a:tcPr/>
                </a:tc>
                <a:tc>
                  <a:txBody>
                    <a:bodyPr/>
                    <a:lstStyle/>
                    <a:p>
                      <a:pPr algn="ctr"/>
                      <a:r>
                        <a:rPr lang="en-US" sz="1400" dirty="0">
                          <a:latin typeface="Century Gothic" panose="020B0502020202020204" pitchFamily="34" charset="0"/>
                        </a:rPr>
                        <a:t>$1,000</a:t>
                      </a:r>
                    </a:p>
                  </a:txBody>
                  <a:tcPr/>
                </a:tc>
                <a:extLst>
                  <a:ext uri="{0D108BD9-81ED-4DB2-BD59-A6C34878D82A}">
                    <a16:rowId xmlns:a16="http://schemas.microsoft.com/office/drawing/2014/main" val="637783841"/>
                  </a:ext>
                </a:extLst>
              </a:tr>
            </a:tbl>
          </a:graphicData>
        </a:graphic>
      </p:graphicFrame>
      <p:sp>
        <p:nvSpPr>
          <p:cNvPr id="8" name="TextBox 8">
            <a:extLst>
              <a:ext uri="{FF2B5EF4-FFF2-40B4-BE49-F238E27FC236}">
                <a16:creationId xmlns:a16="http://schemas.microsoft.com/office/drawing/2014/main" id="{F99F3142-8FA1-472A-AF9C-BB918338061E}"/>
              </a:ext>
            </a:extLst>
          </p:cNvPr>
          <p:cNvSpPr txBox="1"/>
          <p:nvPr/>
        </p:nvSpPr>
        <p:spPr>
          <a:xfrm>
            <a:off x="2251084" y="6261120"/>
            <a:ext cx="4712170" cy="369332"/>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900" b="1" dirty="0">
                <a:solidFill>
                  <a:schemeClr val="tx2"/>
                </a:solidFill>
                <a:latin typeface="Century Gothic" panose="020B0502020202020204" pitchFamily="34" charset="0"/>
              </a:rPr>
              <a:t>Hypothetical scenario.  Return is for illustrative purposes only.  Returns never come in straight line percentages.  Calculations are using simple interest.</a:t>
            </a:r>
          </a:p>
        </p:txBody>
      </p:sp>
      <p:sp>
        <p:nvSpPr>
          <p:cNvPr id="9" name="Rectangle 8">
            <a:extLst>
              <a:ext uri="{FF2B5EF4-FFF2-40B4-BE49-F238E27FC236}">
                <a16:creationId xmlns:a16="http://schemas.microsoft.com/office/drawing/2014/main" id="{A7C88CD9-0E9A-406B-941F-424898D2CE01}"/>
              </a:ext>
            </a:extLst>
          </p:cNvPr>
          <p:cNvSpPr/>
          <p:nvPr/>
        </p:nvSpPr>
        <p:spPr>
          <a:xfrm>
            <a:off x="9496286" y="4270384"/>
            <a:ext cx="1933715" cy="892552"/>
          </a:xfrm>
          <a:prstGeom prst="rect">
            <a:avLst/>
          </a:prstGeom>
        </p:spPr>
        <p:txBody>
          <a:bodyPr wrap="square">
            <a:spAutoFit/>
          </a:bodyPr>
          <a:lstStyle/>
          <a:p>
            <a:pPr algn="ctr"/>
            <a:r>
              <a:rPr lang="en-US" sz="2600" dirty="0">
                <a:solidFill>
                  <a:srgbClr val="281B53"/>
                </a:solidFill>
                <a:latin typeface="Century Gothic" panose="020B0502020202020204" pitchFamily="34" charset="0"/>
              </a:rPr>
              <a:t>AGE 67</a:t>
            </a:r>
            <a:endParaRPr lang="en-US" sz="2600" b="1" dirty="0">
              <a:solidFill>
                <a:srgbClr val="281B53"/>
              </a:solidFill>
              <a:latin typeface="Century Gothic" panose="020B0502020202020204" pitchFamily="34" charset="0"/>
              <a:sym typeface="Wingdings" panose="05000000000000000000" pitchFamily="2" charset="2"/>
            </a:endParaRPr>
          </a:p>
          <a:p>
            <a:pPr algn="ctr"/>
            <a:r>
              <a:rPr lang="en-US" sz="2600" b="1" dirty="0">
                <a:solidFill>
                  <a:srgbClr val="281B53"/>
                </a:solidFill>
                <a:latin typeface="Century Gothic" panose="020B0502020202020204" pitchFamily="34" charset="0"/>
                <a:sym typeface="Wingdings" panose="05000000000000000000" pitchFamily="2" charset="2"/>
              </a:rPr>
              <a:t> </a:t>
            </a:r>
            <a:r>
              <a:rPr lang="en-US" sz="2600" b="1" dirty="0">
                <a:solidFill>
                  <a:srgbClr val="281B53"/>
                </a:solidFill>
                <a:latin typeface="Century Gothic" panose="020B0502020202020204" pitchFamily="34" charset="0"/>
              </a:rPr>
              <a:t>$342,132</a:t>
            </a:r>
            <a:endParaRPr lang="en-US" sz="2600" dirty="0">
              <a:solidFill>
                <a:srgbClr val="281B53"/>
              </a:solidFill>
              <a:latin typeface="Century Gothic" panose="020B0502020202020204" pitchFamily="34" charset="0"/>
            </a:endParaRPr>
          </a:p>
        </p:txBody>
      </p:sp>
      <p:pic>
        <p:nvPicPr>
          <p:cNvPr id="2" name="Picture 1">
            <a:extLst>
              <a:ext uri="{FF2B5EF4-FFF2-40B4-BE49-F238E27FC236}">
                <a16:creationId xmlns:a16="http://schemas.microsoft.com/office/drawing/2014/main" id="{DE566112-52AA-A4AD-09DC-DAF74D5046AC}"/>
              </a:ext>
            </a:extLst>
          </p:cNvPr>
          <p:cNvPicPr>
            <a:picLocks noChangeAspect="1"/>
          </p:cNvPicPr>
          <p:nvPr/>
        </p:nvPicPr>
        <p:blipFill rotWithShape="1">
          <a:blip r:embed="rId3"/>
          <a:srcRect l="33629" r="34555"/>
          <a:stretch/>
        </p:blipFill>
        <p:spPr>
          <a:xfrm>
            <a:off x="7394246" y="3011383"/>
            <a:ext cx="2438401" cy="3842971"/>
          </a:xfrm>
          <a:prstGeom prst="rect">
            <a:avLst/>
          </a:prstGeom>
        </p:spPr>
      </p:pic>
      <p:sp>
        <p:nvSpPr>
          <p:cNvPr id="4" name="Footer Placeholder 3">
            <a:extLst>
              <a:ext uri="{FF2B5EF4-FFF2-40B4-BE49-F238E27FC236}">
                <a16:creationId xmlns:a16="http://schemas.microsoft.com/office/drawing/2014/main" id="{2E33617C-1267-BFFC-1801-575CC15ACF77}"/>
              </a:ext>
            </a:extLst>
          </p:cNvPr>
          <p:cNvSpPr>
            <a:spLocks noGrp="1"/>
          </p:cNvSpPr>
          <p:nvPr>
            <p:ph type="ftr" sz="quarter" idx="13"/>
          </p:nvPr>
        </p:nvSpPr>
        <p:spPr/>
        <p:txBody>
          <a:bodyPr/>
          <a:lstStyle/>
          <a:p>
            <a:pPr algn="ctr"/>
            <a:r>
              <a:rPr lang="en-US"/>
              <a:t>iis401k_rev0423</a:t>
            </a:r>
          </a:p>
        </p:txBody>
      </p:sp>
    </p:spTree>
    <p:extLst>
      <p:ext uri="{BB962C8B-B14F-4D97-AF65-F5344CB8AC3E}">
        <p14:creationId xmlns:p14="http://schemas.microsoft.com/office/powerpoint/2010/main" val="1431078370"/>
      </p:ext>
    </p:extLst>
  </p:cSld>
  <p:clrMapOvr>
    <a:masterClrMapping/>
  </p:clrMapOvr>
  <p:transition spd="slow"/>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D2BE6BB4-D17F-4B06-A121-64FF7A065AE4}"/>
              </a:ext>
            </a:extLst>
          </p:cNvPr>
          <p:cNvSpPr>
            <a:spLocks noGrp="1"/>
          </p:cNvSpPr>
          <p:nvPr>
            <p:ph type="ctrTitle"/>
          </p:nvPr>
        </p:nvSpPr>
        <p:spPr/>
        <p:txBody>
          <a:bodyPr>
            <a:normAutofit/>
          </a:bodyPr>
          <a:lstStyle/>
          <a:p>
            <a:r>
              <a:rPr lang="en-US" sz="3200" dirty="0"/>
              <a:t>social security</a:t>
            </a:r>
          </a:p>
        </p:txBody>
      </p:sp>
      <p:sp>
        <p:nvSpPr>
          <p:cNvPr id="2" name="Footer Placeholder 1">
            <a:extLst>
              <a:ext uri="{FF2B5EF4-FFF2-40B4-BE49-F238E27FC236}">
                <a16:creationId xmlns:a16="http://schemas.microsoft.com/office/drawing/2014/main" id="{141D4C36-EEE3-D5E4-22C4-385B4D4DA7EB}"/>
              </a:ext>
            </a:extLst>
          </p:cNvPr>
          <p:cNvSpPr>
            <a:spLocks noGrp="1"/>
          </p:cNvSpPr>
          <p:nvPr>
            <p:ph type="ftr" sz="quarter" idx="13"/>
          </p:nvPr>
        </p:nvSpPr>
        <p:spPr/>
        <p:txBody>
          <a:bodyPr/>
          <a:lstStyle/>
          <a:p>
            <a:pPr algn="ctr"/>
            <a:r>
              <a:rPr lang="en-US"/>
              <a:t>iis401k_rev0423</a:t>
            </a:r>
            <a:endParaRPr lang="en-US" dirty="0"/>
          </a:p>
        </p:txBody>
      </p:sp>
      <p:pic>
        <p:nvPicPr>
          <p:cNvPr id="4" name="Picture 3">
            <a:extLst>
              <a:ext uri="{FF2B5EF4-FFF2-40B4-BE49-F238E27FC236}">
                <a16:creationId xmlns:a16="http://schemas.microsoft.com/office/drawing/2014/main" id="{165A3409-EB99-42E8-A6D8-B4CE4D21E539}"/>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272213" y="1211709"/>
            <a:ext cx="4060825" cy="1540313"/>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pic>
        <p:nvPicPr>
          <p:cNvPr id="5" name="Picture 2">
            <a:extLst>
              <a:ext uri="{FF2B5EF4-FFF2-40B4-BE49-F238E27FC236}">
                <a16:creationId xmlns:a16="http://schemas.microsoft.com/office/drawing/2014/main" id="{F0C34448-8F6E-4CC1-9D70-93E503E94FF3}"/>
              </a:ext>
            </a:extLst>
          </p:cNvPr>
          <p:cNvPicPr>
            <a:picLocks noChangeAspect="1"/>
          </p:cNvPicPr>
          <p:nvPr/>
        </p:nvPicPr>
        <p:blipFill rotWithShape="1">
          <a:blip r:embed="rId4">
            <a:extLst>
              <a:ext uri="{28A0092B-C50C-407E-A947-70E740481C1C}">
                <a14:useLocalDpi xmlns:a14="http://schemas.microsoft.com/office/drawing/2010/main" val="0"/>
              </a:ext>
            </a:extLst>
          </a:blip>
          <a:srcRect l="6849" t="4650" r="2581" b="1745"/>
          <a:stretch/>
        </p:blipFill>
        <p:spPr bwMode="auto">
          <a:xfrm>
            <a:off x="2645606" y="1211709"/>
            <a:ext cx="3586115" cy="4795839"/>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pic>
        <p:nvPicPr>
          <p:cNvPr id="6" name="Picture 5">
            <a:extLst>
              <a:ext uri="{FF2B5EF4-FFF2-40B4-BE49-F238E27FC236}">
                <a16:creationId xmlns:a16="http://schemas.microsoft.com/office/drawing/2014/main" id="{548DE010-03BC-48B6-9A99-410ADB2C6439}"/>
              </a:ext>
            </a:extLst>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7534276" y="3951735"/>
            <a:ext cx="1406525" cy="962025"/>
          </a:xfrm>
          <a:prstGeom prst="rect">
            <a:avLst/>
          </a:prstGeom>
          <a:noFill/>
          <a:ln w="38100">
            <a:solidFill>
              <a:srgbClr val="211A55"/>
            </a:solidFill>
            <a:miter lim="800000"/>
            <a:headEnd/>
            <a:tailEnd/>
          </a:ln>
          <a:extLst>
            <a:ext uri="{909E8E84-426E-40DD-AFC4-6F175D3DCCD1}">
              <a14:hiddenFill xmlns:a14="http://schemas.microsoft.com/office/drawing/2010/main">
                <a:solidFill>
                  <a:srgbClr val="FFFFFF"/>
                </a:solidFill>
              </a14:hiddenFill>
            </a:ext>
          </a:extLst>
        </p:spPr>
      </p:pic>
      <p:cxnSp>
        <p:nvCxnSpPr>
          <p:cNvPr id="7" name="Straight Connector 6">
            <a:extLst>
              <a:ext uri="{FF2B5EF4-FFF2-40B4-BE49-F238E27FC236}">
                <a16:creationId xmlns:a16="http://schemas.microsoft.com/office/drawing/2014/main" id="{03584072-4DF7-4052-B44E-F21E4B822B5C}"/>
              </a:ext>
            </a:extLst>
          </p:cNvPr>
          <p:cNvCxnSpPr>
            <a:cxnSpLocks noChangeShapeType="1"/>
          </p:cNvCxnSpPr>
          <p:nvPr/>
        </p:nvCxnSpPr>
        <p:spPr bwMode="auto">
          <a:xfrm flipH="1">
            <a:off x="7524751" y="1628232"/>
            <a:ext cx="2021645" cy="2304453"/>
          </a:xfrm>
          <a:prstGeom prst="line">
            <a:avLst/>
          </a:prstGeom>
          <a:noFill/>
          <a:ln w="38100" algn="ctr">
            <a:solidFill>
              <a:srgbClr val="211A55"/>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cxnSp>
        <p:nvCxnSpPr>
          <p:cNvPr id="8" name="Straight Connector 7">
            <a:extLst>
              <a:ext uri="{FF2B5EF4-FFF2-40B4-BE49-F238E27FC236}">
                <a16:creationId xmlns:a16="http://schemas.microsoft.com/office/drawing/2014/main" id="{E2B284CB-4898-478E-A64E-76D74345E4D2}"/>
              </a:ext>
            </a:extLst>
          </p:cNvPr>
          <p:cNvCxnSpPr>
            <a:cxnSpLocks noChangeShapeType="1"/>
          </p:cNvCxnSpPr>
          <p:nvPr/>
        </p:nvCxnSpPr>
        <p:spPr bwMode="auto">
          <a:xfrm flipH="1">
            <a:off x="8981292" y="1971073"/>
            <a:ext cx="1211188" cy="2937866"/>
          </a:xfrm>
          <a:prstGeom prst="line">
            <a:avLst/>
          </a:prstGeom>
          <a:noFill/>
          <a:ln w="38100" algn="ctr">
            <a:solidFill>
              <a:srgbClr val="211A55"/>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sp>
        <p:nvSpPr>
          <p:cNvPr id="9" name="Oval 8">
            <a:extLst>
              <a:ext uri="{FF2B5EF4-FFF2-40B4-BE49-F238E27FC236}">
                <a16:creationId xmlns:a16="http://schemas.microsoft.com/office/drawing/2014/main" id="{847C843D-EC6A-42B6-91DC-411A3973B82C}"/>
              </a:ext>
            </a:extLst>
          </p:cNvPr>
          <p:cNvSpPr>
            <a:spLocks noChangeArrowheads="1"/>
          </p:cNvSpPr>
          <p:nvPr/>
        </p:nvSpPr>
        <p:spPr bwMode="auto">
          <a:xfrm>
            <a:off x="2709875" y="1300611"/>
            <a:ext cx="3457575" cy="4706937"/>
          </a:xfrm>
          <a:prstGeom prst="ellipse">
            <a:avLst/>
          </a:prstGeom>
          <a:noFill/>
          <a:ln w="38100" algn="ctr">
            <a:solidFill>
              <a:srgbClr val="94842B"/>
            </a:solidFill>
            <a:round/>
            <a:headEnd/>
            <a:tailEnd/>
          </a:ln>
          <a:extLst>
            <a:ext uri="{909E8E84-426E-40DD-AFC4-6F175D3DCCD1}">
              <a14:hiddenFill xmlns:a14="http://schemas.microsoft.com/office/drawing/2010/main">
                <a:solidFill>
                  <a:srgbClr val="FFFFFF"/>
                </a:solidFill>
              </a14:hiddenFill>
            </a:ext>
          </a:extLst>
        </p:spPr>
        <p:txBody>
          <a:bodyPr wrap="none" lIns="91419" tIns="0" rIns="91419" bIns="0" anchor="ctr"/>
          <a:lstStyle/>
          <a:p>
            <a:endParaRPr lang="en-US">
              <a:solidFill>
                <a:srgbClr val="000000"/>
              </a:solidFill>
            </a:endParaRPr>
          </a:p>
        </p:txBody>
      </p:sp>
      <p:sp>
        <p:nvSpPr>
          <p:cNvPr id="10" name="TextBox 9">
            <a:extLst>
              <a:ext uri="{FF2B5EF4-FFF2-40B4-BE49-F238E27FC236}">
                <a16:creationId xmlns:a16="http://schemas.microsoft.com/office/drawing/2014/main" id="{E4E55429-0CEC-4A16-BED6-76E61913ADC0}"/>
              </a:ext>
            </a:extLst>
          </p:cNvPr>
          <p:cNvSpPr txBox="1">
            <a:spLocks noChangeArrowheads="1"/>
          </p:cNvSpPr>
          <p:nvPr/>
        </p:nvSpPr>
        <p:spPr bwMode="auto">
          <a:xfrm>
            <a:off x="3350823" y="3149253"/>
            <a:ext cx="2182812" cy="460375"/>
          </a:xfrm>
          <a:prstGeom prst="rect">
            <a:avLst/>
          </a:prstGeom>
          <a:solidFill>
            <a:schemeClr val="bg1">
              <a:alpha val="50000"/>
            </a:schemeClr>
          </a:solidFill>
          <a:ln>
            <a:noFill/>
          </a:ln>
        </p:spPr>
        <p:txBody>
          <a:bodyPr wrap="none">
            <a:spAutoFit/>
          </a:bodyPr>
          <a:lstStyle>
            <a:lvl1pPr eaLnBrk="0" hangingPunct="0">
              <a:defRPr b="1" i="1">
                <a:solidFill>
                  <a:schemeClr val="tx1"/>
                </a:solidFill>
                <a:latin typeface="Arial" charset="0"/>
                <a:ea typeface="MS PGothic" pitchFamily="34" charset="-128"/>
              </a:defRPr>
            </a:lvl1pPr>
            <a:lvl2pPr marL="742950" indent="-285750" eaLnBrk="0" hangingPunct="0">
              <a:defRPr b="1" i="1">
                <a:solidFill>
                  <a:schemeClr val="tx1"/>
                </a:solidFill>
                <a:latin typeface="Arial" charset="0"/>
                <a:ea typeface="MS PGothic" pitchFamily="34" charset="-128"/>
              </a:defRPr>
            </a:lvl2pPr>
            <a:lvl3pPr marL="1143000" indent="-228600" eaLnBrk="0" hangingPunct="0">
              <a:defRPr b="1" i="1">
                <a:solidFill>
                  <a:schemeClr val="tx1"/>
                </a:solidFill>
                <a:latin typeface="Arial" charset="0"/>
                <a:ea typeface="MS PGothic" pitchFamily="34" charset="-128"/>
              </a:defRPr>
            </a:lvl3pPr>
            <a:lvl4pPr marL="1600200" indent="-228600" eaLnBrk="0" hangingPunct="0">
              <a:defRPr b="1" i="1">
                <a:solidFill>
                  <a:schemeClr val="tx1"/>
                </a:solidFill>
                <a:latin typeface="Arial" charset="0"/>
                <a:ea typeface="MS PGothic" pitchFamily="34" charset="-128"/>
              </a:defRPr>
            </a:lvl4pPr>
            <a:lvl5pPr marL="2057400" indent="-228600" eaLnBrk="0" hangingPunct="0">
              <a:defRPr b="1" i="1">
                <a:solidFill>
                  <a:schemeClr val="tx1"/>
                </a:solidFill>
                <a:latin typeface="Arial" charset="0"/>
                <a:ea typeface="MS PGothic" pitchFamily="34" charset="-128"/>
              </a:defRPr>
            </a:lvl5pPr>
            <a:lvl6pPr marL="2514600" indent="-228600" algn="ctr" eaLnBrk="0" fontAlgn="base" hangingPunct="0">
              <a:spcBef>
                <a:spcPct val="20000"/>
              </a:spcBef>
              <a:spcAft>
                <a:spcPct val="0"/>
              </a:spcAft>
              <a:defRPr b="1" i="1">
                <a:solidFill>
                  <a:schemeClr val="tx1"/>
                </a:solidFill>
                <a:latin typeface="Arial" charset="0"/>
                <a:ea typeface="MS PGothic" pitchFamily="34" charset="-128"/>
              </a:defRPr>
            </a:lvl6pPr>
            <a:lvl7pPr marL="2971800" indent="-228600" algn="ctr" eaLnBrk="0" fontAlgn="base" hangingPunct="0">
              <a:spcBef>
                <a:spcPct val="20000"/>
              </a:spcBef>
              <a:spcAft>
                <a:spcPct val="0"/>
              </a:spcAft>
              <a:defRPr b="1" i="1">
                <a:solidFill>
                  <a:schemeClr val="tx1"/>
                </a:solidFill>
                <a:latin typeface="Arial" charset="0"/>
                <a:ea typeface="MS PGothic" pitchFamily="34" charset="-128"/>
              </a:defRPr>
            </a:lvl7pPr>
            <a:lvl8pPr marL="3429000" indent="-228600" algn="ctr" eaLnBrk="0" fontAlgn="base" hangingPunct="0">
              <a:spcBef>
                <a:spcPct val="20000"/>
              </a:spcBef>
              <a:spcAft>
                <a:spcPct val="0"/>
              </a:spcAft>
              <a:defRPr b="1" i="1">
                <a:solidFill>
                  <a:schemeClr val="tx1"/>
                </a:solidFill>
                <a:latin typeface="Arial" charset="0"/>
                <a:ea typeface="MS PGothic" pitchFamily="34" charset="-128"/>
              </a:defRPr>
            </a:lvl8pPr>
            <a:lvl9pPr marL="3886200" indent="-228600" algn="ctr" eaLnBrk="0" fontAlgn="base" hangingPunct="0">
              <a:spcBef>
                <a:spcPct val="20000"/>
              </a:spcBef>
              <a:spcAft>
                <a:spcPct val="0"/>
              </a:spcAft>
              <a:defRPr b="1" i="1">
                <a:solidFill>
                  <a:schemeClr val="tx1"/>
                </a:solidFill>
                <a:latin typeface="Arial" charset="0"/>
                <a:ea typeface="MS PGothic" pitchFamily="34" charset="-128"/>
              </a:defRPr>
            </a:lvl9pPr>
          </a:lstStyle>
          <a:p>
            <a:pPr eaLnBrk="1" hangingPunct="1"/>
            <a:r>
              <a:rPr lang="en-US" sz="2400" i="0" dirty="0">
                <a:solidFill>
                  <a:srgbClr val="211A55"/>
                </a:solidFill>
              </a:rPr>
              <a:t>Best 35 Years</a:t>
            </a:r>
          </a:p>
        </p:txBody>
      </p:sp>
      <p:sp>
        <p:nvSpPr>
          <p:cNvPr id="11" name="Rectangle 10">
            <a:extLst>
              <a:ext uri="{FF2B5EF4-FFF2-40B4-BE49-F238E27FC236}">
                <a16:creationId xmlns:a16="http://schemas.microsoft.com/office/drawing/2014/main" id="{CEC133BD-D287-437A-8EAC-3519BDB315B2}"/>
              </a:ext>
            </a:extLst>
          </p:cNvPr>
          <p:cNvSpPr>
            <a:spLocks noChangeArrowheads="1"/>
          </p:cNvSpPr>
          <p:nvPr/>
        </p:nvSpPr>
        <p:spPr bwMode="auto">
          <a:xfrm>
            <a:off x="9546396" y="1601441"/>
            <a:ext cx="650875" cy="376237"/>
          </a:xfrm>
          <a:prstGeom prst="rect">
            <a:avLst/>
          </a:prstGeom>
          <a:noFill/>
          <a:ln w="38100">
            <a:solidFill>
              <a:srgbClr val="211A55"/>
            </a:solidFill>
            <a:miter lim="800000"/>
            <a:headEnd/>
            <a:tailEnd/>
          </a:ln>
          <a:extLst>
            <a:ext uri="{909E8E84-426E-40DD-AFC4-6F175D3DCCD1}">
              <a14:hiddenFill xmlns:a14="http://schemas.microsoft.com/office/drawing/2010/main">
                <a:solidFill>
                  <a:srgbClr val="FFFFFF"/>
                </a:solidFill>
              </a14:hiddenFill>
            </a:ext>
          </a:extLst>
        </p:spPr>
        <p:txBody>
          <a:bodyPr wrap="none" lIns="91419" tIns="0" rIns="91419" bIns="0" anchor="ctr"/>
          <a:lstStyle/>
          <a:p>
            <a:endParaRPr lang="en-US">
              <a:solidFill>
                <a:srgbClr val="000000"/>
              </a:solidFill>
            </a:endParaRPr>
          </a:p>
        </p:txBody>
      </p:sp>
      <p:sp>
        <p:nvSpPr>
          <p:cNvPr id="12" name="TextBox 11">
            <a:extLst>
              <a:ext uri="{FF2B5EF4-FFF2-40B4-BE49-F238E27FC236}">
                <a16:creationId xmlns:a16="http://schemas.microsoft.com/office/drawing/2014/main" id="{0BFCA50F-28C9-42B0-B04E-D691B277DC12}"/>
              </a:ext>
            </a:extLst>
          </p:cNvPr>
          <p:cNvSpPr txBox="1">
            <a:spLocks noChangeArrowheads="1"/>
          </p:cNvSpPr>
          <p:nvPr/>
        </p:nvSpPr>
        <p:spPr bwMode="auto">
          <a:xfrm>
            <a:off x="7124026" y="5290689"/>
            <a:ext cx="2569934" cy="923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b="1" i="1">
                <a:solidFill>
                  <a:schemeClr val="tx1"/>
                </a:solidFill>
                <a:latin typeface="Arial" charset="0"/>
                <a:ea typeface="MS PGothic" pitchFamily="34" charset="-128"/>
              </a:defRPr>
            </a:lvl1pPr>
            <a:lvl2pPr marL="742950" indent="-285750" eaLnBrk="0" hangingPunct="0">
              <a:defRPr b="1" i="1">
                <a:solidFill>
                  <a:schemeClr val="tx1"/>
                </a:solidFill>
                <a:latin typeface="Arial" charset="0"/>
                <a:ea typeface="MS PGothic" pitchFamily="34" charset="-128"/>
              </a:defRPr>
            </a:lvl2pPr>
            <a:lvl3pPr marL="1143000" indent="-228600" eaLnBrk="0" hangingPunct="0">
              <a:defRPr b="1" i="1">
                <a:solidFill>
                  <a:schemeClr val="tx1"/>
                </a:solidFill>
                <a:latin typeface="Arial" charset="0"/>
                <a:ea typeface="MS PGothic" pitchFamily="34" charset="-128"/>
              </a:defRPr>
            </a:lvl3pPr>
            <a:lvl4pPr marL="1600200" indent="-228600" eaLnBrk="0" hangingPunct="0">
              <a:defRPr b="1" i="1">
                <a:solidFill>
                  <a:schemeClr val="tx1"/>
                </a:solidFill>
                <a:latin typeface="Arial" charset="0"/>
                <a:ea typeface="MS PGothic" pitchFamily="34" charset="-128"/>
              </a:defRPr>
            </a:lvl4pPr>
            <a:lvl5pPr marL="2057400" indent="-228600" eaLnBrk="0" hangingPunct="0">
              <a:defRPr b="1" i="1">
                <a:solidFill>
                  <a:schemeClr val="tx1"/>
                </a:solidFill>
                <a:latin typeface="Arial" charset="0"/>
                <a:ea typeface="MS PGothic" pitchFamily="34" charset="-128"/>
              </a:defRPr>
            </a:lvl5pPr>
            <a:lvl6pPr marL="2514600" indent="-228600" algn="ctr" eaLnBrk="0" fontAlgn="base" hangingPunct="0">
              <a:spcBef>
                <a:spcPct val="20000"/>
              </a:spcBef>
              <a:spcAft>
                <a:spcPct val="0"/>
              </a:spcAft>
              <a:defRPr b="1" i="1">
                <a:solidFill>
                  <a:schemeClr val="tx1"/>
                </a:solidFill>
                <a:latin typeface="Arial" charset="0"/>
                <a:ea typeface="MS PGothic" pitchFamily="34" charset="-128"/>
              </a:defRPr>
            </a:lvl6pPr>
            <a:lvl7pPr marL="2971800" indent="-228600" algn="ctr" eaLnBrk="0" fontAlgn="base" hangingPunct="0">
              <a:spcBef>
                <a:spcPct val="20000"/>
              </a:spcBef>
              <a:spcAft>
                <a:spcPct val="0"/>
              </a:spcAft>
              <a:defRPr b="1" i="1">
                <a:solidFill>
                  <a:schemeClr val="tx1"/>
                </a:solidFill>
                <a:latin typeface="Arial" charset="0"/>
                <a:ea typeface="MS PGothic" pitchFamily="34" charset="-128"/>
              </a:defRPr>
            </a:lvl7pPr>
            <a:lvl8pPr marL="3429000" indent="-228600" algn="ctr" eaLnBrk="0" fontAlgn="base" hangingPunct="0">
              <a:spcBef>
                <a:spcPct val="20000"/>
              </a:spcBef>
              <a:spcAft>
                <a:spcPct val="0"/>
              </a:spcAft>
              <a:defRPr b="1" i="1">
                <a:solidFill>
                  <a:schemeClr val="tx1"/>
                </a:solidFill>
                <a:latin typeface="Arial" charset="0"/>
                <a:ea typeface="MS PGothic" pitchFamily="34" charset="-128"/>
              </a:defRPr>
            </a:lvl8pPr>
            <a:lvl9pPr marL="3886200" indent="-228600" algn="ctr" eaLnBrk="0" fontAlgn="base" hangingPunct="0">
              <a:spcBef>
                <a:spcPct val="20000"/>
              </a:spcBef>
              <a:spcAft>
                <a:spcPct val="0"/>
              </a:spcAft>
              <a:defRPr b="1" i="1">
                <a:solidFill>
                  <a:schemeClr val="tx1"/>
                </a:solidFill>
                <a:latin typeface="Arial" charset="0"/>
                <a:ea typeface="MS PGothic" pitchFamily="34" charset="-128"/>
              </a:defRPr>
            </a:lvl9pPr>
          </a:lstStyle>
          <a:p>
            <a:pPr algn="ctr" eaLnBrk="1" hangingPunct="1"/>
            <a:r>
              <a:rPr lang="en-US" i="0" dirty="0">
                <a:solidFill>
                  <a:srgbClr val="4F4E50"/>
                </a:solidFill>
              </a:rPr>
              <a:t>Online Statements or </a:t>
            </a:r>
            <a:br>
              <a:rPr lang="en-US" i="0" dirty="0">
                <a:solidFill>
                  <a:srgbClr val="4F4E50"/>
                </a:solidFill>
              </a:rPr>
            </a:br>
            <a:r>
              <a:rPr lang="en-US" i="0" dirty="0">
                <a:solidFill>
                  <a:srgbClr val="4F4E50"/>
                </a:solidFill>
              </a:rPr>
              <a:t>Retirement Estimator</a:t>
            </a:r>
          </a:p>
          <a:p>
            <a:pPr algn="ctr" eaLnBrk="1" hangingPunct="1"/>
            <a:r>
              <a:rPr lang="en-US" i="0" dirty="0">
                <a:solidFill>
                  <a:srgbClr val="4F4E50"/>
                </a:solidFill>
              </a:rPr>
              <a:t>www.ssa.gov</a:t>
            </a:r>
          </a:p>
        </p:txBody>
      </p:sp>
      <p:sp>
        <p:nvSpPr>
          <p:cNvPr id="13" name="TextBox 12">
            <a:extLst>
              <a:ext uri="{FF2B5EF4-FFF2-40B4-BE49-F238E27FC236}">
                <a16:creationId xmlns:a16="http://schemas.microsoft.com/office/drawing/2014/main" id="{BF62C9AC-45BC-43B7-B65B-E631D5ECE979}"/>
              </a:ext>
            </a:extLst>
          </p:cNvPr>
          <p:cNvSpPr txBox="1"/>
          <p:nvPr/>
        </p:nvSpPr>
        <p:spPr>
          <a:xfrm>
            <a:off x="2759119" y="6343616"/>
            <a:ext cx="6537724" cy="276999"/>
          </a:xfrm>
          <a:prstGeom prst="rect">
            <a:avLst/>
          </a:prstGeom>
          <a:noFill/>
        </p:spPr>
        <p:txBody>
          <a:bodyPr wrap="square" rtlCol="0">
            <a:spAutoFit/>
          </a:bodyPr>
          <a:lstStyle/>
          <a:p>
            <a:r>
              <a:rPr lang="en-US" sz="1200" dirty="0">
                <a:latin typeface="Century Gothic" panose="020B0502020202020204" pitchFamily="34" charset="0"/>
              </a:rPr>
              <a:t>Source: Social Security Administration (</a:t>
            </a:r>
            <a:r>
              <a:rPr lang="en-US" sz="1200" dirty="0" err="1">
                <a:latin typeface="Century Gothic" panose="020B0502020202020204" pitchFamily="34" charset="0"/>
              </a:rPr>
              <a:t>www.ssa.gov</a:t>
            </a:r>
            <a:r>
              <a:rPr lang="en-US" sz="1200" dirty="0">
                <a:latin typeface="Century Gothic" panose="020B0502020202020204" pitchFamily="34" charset="0"/>
              </a:rPr>
              <a:t>)</a:t>
            </a:r>
          </a:p>
        </p:txBody>
      </p:sp>
    </p:spTree>
    <p:extLst>
      <p:ext uri="{BB962C8B-B14F-4D97-AF65-F5344CB8AC3E}">
        <p14:creationId xmlns:p14="http://schemas.microsoft.com/office/powerpoint/2010/main" val="1875155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7"/>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8"/>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6"/>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0"/>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1"/>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P spid="12"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8E551B2E-6D47-415F-8817-46170AF386E1}"/>
              </a:ext>
            </a:extLst>
          </p:cNvPr>
          <p:cNvSpPr>
            <a:spLocks noGrp="1"/>
          </p:cNvSpPr>
          <p:nvPr>
            <p:ph type="ctrTitle"/>
          </p:nvPr>
        </p:nvSpPr>
        <p:spPr/>
        <p:txBody>
          <a:bodyPr>
            <a:normAutofit/>
          </a:bodyPr>
          <a:lstStyle/>
          <a:p>
            <a:r>
              <a:rPr lang="en-US" sz="3200" dirty="0"/>
              <a:t>the tradeoff for individual benefits</a:t>
            </a:r>
          </a:p>
        </p:txBody>
      </p:sp>
      <p:sp>
        <p:nvSpPr>
          <p:cNvPr id="2" name="Footer Placeholder 1">
            <a:extLst>
              <a:ext uri="{FF2B5EF4-FFF2-40B4-BE49-F238E27FC236}">
                <a16:creationId xmlns:a16="http://schemas.microsoft.com/office/drawing/2014/main" id="{C4CC5F31-98F9-28B7-8833-15C50ED2B67F}"/>
              </a:ext>
            </a:extLst>
          </p:cNvPr>
          <p:cNvSpPr>
            <a:spLocks noGrp="1"/>
          </p:cNvSpPr>
          <p:nvPr>
            <p:ph type="ftr" sz="quarter" idx="13"/>
          </p:nvPr>
        </p:nvSpPr>
        <p:spPr/>
        <p:txBody>
          <a:bodyPr/>
          <a:lstStyle/>
          <a:p>
            <a:pPr algn="ctr"/>
            <a:r>
              <a:rPr lang="en-US" dirty="0"/>
              <a:t>iis401k_rev0423</a:t>
            </a:r>
          </a:p>
        </p:txBody>
      </p:sp>
      <p:cxnSp>
        <p:nvCxnSpPr>
          <p:cNvPr id="4" name="Straight Connector 3">
            <a:extLst>
              <a:ext uri="{FF2B5EF4-FFF2-40B4-BE49-F238E27FC236}">
                <a16:creationId xmlns:a16="http://schemas.microsoft.com/office/drawing/2014/main" id="{0155DC9C-3D67-4BB4-9D5E-8CF4647D112B}"/>
              </a:ext>
            </a:extLst>
          </p:cNvPr>
          <p:cNvCxnSpPr>
            <a:cxnSpLocks noChangeShapeType="1"/>
          </p:cNvCxnSpPr>
          <p:nvPr/>
        </p:nvCxnSpPr>
        <p:spPr bwMode="auto">
          <a:xfrm>
            <a:off x="2863697" y="2197920"/>
            <a:ext cx="7416800" cy="0"/>
          </a:xfrm>
          <a:prstGeom prst="line">
            <a:avLst/>
          </a:prstGeom>
          <a:noFill/>
          <a:ln w="38100" algn="ctr">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cxnSp>
        <p:nvCxnSpPr>
          <p:cNvPr id="5" name="Straight Connector 5">
            <a:extLst>
              <a:ext uri="{FF2B5EF4-FFF2-40B4-BE49-F238E27FC236}">
                <a16:creationId xmlns:a16="http://schemas.microsoft.com/office/drawing/2014/main" id="{056E110C-7792-4145-961B-BC9527604129}"/>
              </a:ext>
            </a:extLst>
          </p:cNvPr>
          <p:cNvCxnSpPr>
            <a:cxnSpLocks noChangeShapeType="1"/>
          </p:cNvCxnSpPr>
          <p:nvPr/>
        </p:nvCxnSpPr>
        <p:spPr bwMode="auto">
          <a:xfrm>
            <a:off x="2852584" y="1982021"/>
            <a:ext cx="0" cy="792163"/>
          </a:xfrm>
          <a:prstGeom prst="line">
            <a:avLst/>
          </a:prstGeom>
          <a:noFill/>
          <a:ln w="38100" algn="ctr">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cxnSp>
        <p:nvCxnSpPr>
          <p:cNvPr id="6" name="Straight Connector 11">
            <a:extLst>
              <a:ext uri="{FF2B5EF4-FFF2-40B4-BE49-F238E27FC236}">
                <a16:creationId xmlns:a16="http://schemas.microsoft.com/office/drawing/2014/main" id="{6A8E1958-3DD9-46E8-994E-9CDF18915362}"/>
              </a:ext>
            </a:extLst>
          </p:cNvPr>
          <p:cNvCxnSpPr>
            <a:cxnSpLocks noChangeShapeType="1"/>
          </p:cNvCxnSpPr>
          <p:nvPr/>
        </p:nvCxnSpPr>
        <p:spPr bwMode="auto">
          <a:xfrm>
            <a:off x="6565747" y="1982021"/>
            <a:ext cx="0" cy="792163"/>
          </a:xfrm>
          <a:prstGeom prst="line">
            <a:avLst/>
          </a:prstGeom>
          <a:noFill/>
          <a:ln w="38100" algn="ctr">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cxnSp>
        <p:nvCxnSpPr>
          <p:cNvPr id="7" name="Straight Connector 12">
            <a:extLst>
              <a:ext uri="{FF2B5EF4-FFF2-40B4-BE49-F238E27FC236}">
                <a16:creationId xmlns:a16="http://schemas.microsoft.com/office/drawing/2014/main" id="{F9D16601-29E3-45B6-8EB4-DBE82A04D79C}"/>
              </a:ext>
            </a:extLst>
          </p:cNvPr>
          <p:cNvCxnSpPr>
            <a:cxnSpLocks noChangeShapeType="1"/>
          </p:cNvCxnSpPr>
          <p:nvPr/>
        </p:nvCxnSpPr>
        <p:spPr bwMode="auto">
          <a:xfrm>
            <a:off x="10280497" y="1982021"/>
            <a:ext cx="0" cy="792163"/>
          </a:xfrm>
          <a:prstGeom prst="line">
            <a:avLst/>
          </a:prstGeom>
          <a:noFill/>
          <a:ln w="38100" algn="ctr">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sp>
        <p:nvSpPr>
          <p:cNvPr id="8" name="TextBox 7">
            <a:extLst>
              <a:ext uri="{FF2B5EF4-FFF2-40B4-BE49-F238E27FC236}">
                <a16:creationId xmlns:a16="http://schemas.microsoft.com/office/drawing/2014/main" id="{7E5ACCB2-83B0-4E54-A567-BCE3CCEE0539}"/>
              </a:ext>
            </a:extLst>
          </p:cNvPr>
          <p:cNvSpPr txBox="1">
            <a:spLocks noChangeArrowheads="1"/>
          </p:cNvSpPr>
          <p:nvPr/>
        </p:nvSpPr>
        <p:spPr bwMode="auto">
          <a:xfrm>
            <a:off x="2396973" y="1277171"/>
            <a:ext cx="936625"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b="1" i="1">
                <a:solidFill>
                  <a:schemeClr val="tx1"/>
                </a:solidFill>
                <a:latin typeface="Arial" charset="0"/>
                <a:ea typeface="MS PGothic" pitchFamily="34" charset="-128"/>
              </a:defRPr>
            </a:lvl1pPr>
            <a:lvl2pPr marL="742950" indent="-285750" eaLnBrk="0" hangingPunct="0">
              <a:defRPr b="1" i="1">
                <a:solidFill>
                  <a:schemeClr val="tx1"/>
                </a:solidFill>
                <a:latin typeface="Arial" charset="0"/>
                <a:ea typeface="MS PGothic" pitchFamily="34" charset="-128"/>
              </a:defRPr>
            </a:lvl2pPr>
            <a:lvl3pPr marL="1143000" indent="-228600" eaLnBrk="0" hangingPunct="0">
              <a:defRPr b="1" i="1">
                <a:solidFill>
                  <a:schemeClr val="tx1"/>
                </a:solidFill>
                <a:latin typeface="Arial" charset="0"/>
                <a:ea typeface="MS PGothic" pitchFamily="34" charset="-128"/>
              </a:defRPr>
            </a:lvl3pPr>
            <a:lvl4pPr marL="1600200" indent="-228600" eaLnBrk="0" hangingPunct="0">
              <a:defRPr b="1" i="1">
                <a:solidFill>
                  <a:schemeClr val="tx1"/>
                </a:solidFill>
                <a:latin typeface="Arial" charset="0"/>
                <a:ea typeface="MS PGothic" pitchFamily="34" charset="-128"/>
              </a:defRPr>
            </a:lvl4pPr>
            <a:lvl5pPr marL="2057400" indent="-228600" eaLnBrk="0" hangingPunct="0">
              <a:defRPr b="1" i="1">
                <a:solidFill>
                  <a:schemeClr val="tx1"/>
                </a:solidFill>
                <a:latin typeface="Arial" charset="0"/>
                <a:ea typeface="MS PGothic" pitchFamily="34" charset="-128"/>
              </a:defRPr>
            </a:lvl5pPr>
            <a:lvl6pPr marL="2514600" indent="-228600" algn="ctr" eaLnBrk="0" fontAlgn="base" hangingPunct="0">
              <a:spcBef>
                <a:spcPct val="20000"/>
              </a:spcBef>
              <a:spcAft>
                <a:spcPct val="0"/>
              </a:spcAft>
              <a:defRPr b="1" i="1">
                <a:solidFill>
                  <a:schemeClr val="tx1"/>
                </a:solidFill>
                <a:latin typeface="Arial" charset="0"/>
                <a:ea typeface="MS PGothic" pitchFamily="34" charset="-128"/>
              </a:defRPr>
            </a:lvl6pPr>
            <a:lvl7pPr marL="2971800" indent="-228600" algn="ctr" eaLnBrk="0" fontAlgn="base" hangingPunct="0">
              <a:spcBef>
                <a:spcPct val="20000"/>
              </a:spcBef>
              <a:spcAft>
                <a:spcPct val="0"/>
              </a:spcAft>
              <a:defRPr b="1" i="1">
                <a:solidFill>
                  <a:schemeClr val="tx1"/>
                </a:solidFill>
                <a:latin typeface="Arial" charset="0"/>
                <a:ea typeface="MS PGothic" pitchFamily="34" charset="-128"/>
              </a:defRPr>
            </a:lvl7pPr>
            <a:lvl8pPr marL="3429000" indent="-228600" algn="ctr" eaLnBrk="0" fontAlgn="base" hangingPunct="0">
              <a:spcBef>
                <a:spcPct val="20000"/>
              </a:spcBef>
              <a:spcAft>
                <a:spcPct val="0"/>
              </a:spcAft>
              <a:defRPr b="1" i="1">
                <a:solidFill>
                  <a:schemeClr val="tx1"/>
                </a:solidFill>
                <a:latin typeface="Arial" charset="0"/>
                <a:ea typeface="MS PGothic" pitchFamily="34" charset="-128"/>
              </a:defRPr>
            </a:lvl8pPr>
            <a:lvl9pPr marL="3886200" indent="-228600" algn="ctr" eaLnBrk="0" fontAlgn="base" hangingPunct="0">
              <a:spcBef>
                <a:spcPct val="20000"/>
              </a:spcBef>
              <a:spcAft>
                <a:spcPct val="0"/>
              </a:spcAft>
              <a:defRPr b="1" i="1">
                <a:solidFill>
                  <a:schemeClr val="tx1"/>
                </a:solidFill>
                <a:latin typeface="Arial" charset="0"/>
                <a:ea typeface="MS PGothic" pitchFamily="34" charset="-128"/>
              </a:defRPr>
            </a:lvl9pPr>
          </a:lstStyle>
          <a:p>
            <a:pPr algn="ctr" eaLnBrk="1" hangingPunct="1"/>
            <a:r>
              <a:rPr lang="en-US" sz="2000" i="0" dirty="0">
                <a:solidFill>
                  <a:schemeClr val="tx2"/>
                </a:solidFill>
                <a:latin typeface="Century Gothic" panose="020B0502020202020204" pitchFamily="34" charset="0"/>
              </a:rPr>
              <a:t>Age 62</a:t>
            </a:r>
          </a:p>
        </p:txBody>
      </p:sp>
      <p:sp>
        <p:nvSpPr>
          <p:cNvPr id="9" name="TextBox 14">
            <a:extLst>
              <a:ext uri="{FF2B5EF4-FFF2-40B4-BE49-F238E27FC236}">
                <a16:creationId xmlns:a16="http://schemas.microsoft.com/office/drawing/2014/main" id="{6F1A4330-8969-4130-8C6B-AC3E594DB3B4}"/>
              </a:ext>
            </a:extLst>
          </p:cNvPr>
          <p:cNvSpPr txBox="1">
            <a:spLocks noChangeArrowheads="1"/>
          </p:cNvSpPr>
          <p:nvPr/>
        </p:nvSpPr>
        <p:spPr bwMode="auto">
          <a:xfrm>
            <a:off x="9807909" y="1277171"/>
            <a:ext cx="936625"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b="1" i="1">
                <a:solidFill>
                  <a:schemeClr val="tx1"/>
                </a:solidFill>
                <a:latin typeface="Arial" charset="0"/>
                <a:ea typeface="MS PGothic" pitchFamily="34" charset="-128"/>
              </a:defRPr>
            </a:lvl1pPr>
            <a:lvl2pPr marL="742950" indent="-285750" eaLnBrk="0" hangingPunct="0">
              <a:defRPr b="1" i="1">
                <a:solidFill>
                  <a:schemeClr val="tx1"/>
                </a:solidFill>
                <a:latin typeface="Arial" charset="0"/>
                <a:ea typeface="MS PGothic" pitchFamily="34" charset="-128"/>
              </a:defRPr>
            </a:lvl2pPr>
            <a:lvl3pPr marL="1143000" indent="-228600" eaLnBrk="0" hangingPunct="0">
              <a:defRPr b="1" i="1">
                <a:solidFill>
                  <a:schemeClr val="tx1"/>
                </a:solidFill>
                <a:latin typeface="Arial" charset="0"/>
                <a:ea typeface="MS PGothic" pitchFamily="34" charset="-128"/>
              </a:defRPr>
            </a:lvl3pPr>
            <a:lvl4pPr marL="1600200" indent="-228600" eaLnBrk="0" hangingPunct="0">
              <a:defRPr b="1" i="1">
                <a:solidFill>
                  <a:schemeClr val="tx1"/>
                </a:solidFill>
                <a:latin typeface="Arial" charset="0"/>
                <a:ea typeface="MS PGothic" pitchFamily="34" charset="-128"/>
              </a:defRPr>
            </a:lvl4pPr>
            <a:lvl5pPr marL="2057400" indent="-228600" eaLnBrk="0" hangingPunct="0">
              <a:defRPr b="1" i="1">
                <a:solidFill>
                  <a:schemeClr val="tx1"/>
                </a:solidFill>
                <a:latin typeface="Arial" charset="0"/>
                <a:ea typeface="MS PGothic" pitchFamily="34" charset="-128"/>
              </a:defRPr>
            </a:lvl5pPr>
            <a:lvl6pPr marL="2514600" indent="-228600" algn="ctr" eaLnBrk="0" fontAlgn="base" hangingPunct="0">
              <a:spcBef>
                <a:spcPct val="20000"/>
              </a:spcBef>
              <a:spcAft>
                <a:spcPct val="0"/>
              </a:spcAft>
              <a:defRPr b="1" i="1">
                <a:solidFill>
                  <a:schemeClr val="tx1"/>
                </a:solidFill>
                <a:latin typeface="Arial" charset="0"/>
                <a:ea typeface="MS PGothic" pitchFamily="34" charset="-128"/>
              </a:defRPr>
            </a:lvl6pPr>
            <a:lvl7pPr marL="2971800" indent="-228600" algn="ctr" eaLnBrk="0" fontAlgn="base" hangingPunct="0">
              <a:spcBef>
                <a:spcPct val="20000"/>
              </a:spcBef>
              <a:spcAft>
                <a:spcPct val="0"/>
              </a:spcAft>
              <a:defRPr b="1" i="1">
                <a:solidFill>
                  <a:schemeClr val="tx1"/>
                </a:solidFill>
                <a:latin typeface="Arial" charset="0"/>
                <a:ea typeface="MS PGothic" pitchFamily="34" charset="-128"/>
              </a:defRPr>
            </a:lvl7pPr>
            <a:lvl8pPr marL="3429000" indent="-228600" algn="ctr" eaLnBrk="0" fontAlgn="base" hangingPunct="0">
              <a:spcBef>
                <a:spcPct val="20000"/>
              </a:spcBef>
              <a:spcAft>
                <a:spcPct val="0"/>
              </a:spcAft>
              <a:defRPr b="1" i="1">
                <a:solidFill>
                  <a:schemeClr val="tx1"/>
                </a:solidFill>
                <a:latin typeface="Arial" charset="0"/>
                <a:ea typeface="MS PGothic" pitchFamily="34" charset="-128"/>
              </a:defRPr>
            </a:lvl8pPr>
            <a:lvl9pPr marL="3886200" indent="-228600" algn="ctr" eaLnBrk="0" fontAlgn="base" hangingPunct="0">
              <a:spcBef>
                <a:spcPct val="20000"/>
              </a:spcBef>
              <a:spcAft>
                <a:spcPct val="0"/>
              </a:spcAft>
              <a:defRPr b="1" i="1">
                <a:solidFill>
                  <a:schemeClr val="tx1"/>
                </a:solidFill>
                <a:latin typeface="Arial" charset="0"/>
                <a:ea typeface="MS PGothic" pitchFamily="34" charset="-128"/>
              </a:defRPr>
            </a:lvl9pPr>
          </a:lstStyle>
          <a:p>
            <a:pPr algn="ctr" eaLnBrk="1" hangingPunct="1"/>
            <a:r>
              <a:rPr lang="en-US" sz="2000" i="0" dirty="0">
                <a:solidFill>
                  <a:schemeClr val="tx2"/>
                </a:solidFill>
                <a:latin typeface="Century Gothic" panose="020B0502020202020204" pitchFamily="34" charset="0"/>
              </a:rPr>
              <a:t>Age 70</a:t>
            </a:r>
          </a:p>
        </p:txBody>
      </p:sp>
      <p:sp>
        <p:nvSpPr>
          <p:cNvPr id="10" name="TextBox 15">
            <a:extLst>
              <a:ext uri="{FF2B5EF4-FFF2-40B4-BE49-F238E27FC236}">
                <a16:creationId xmlns:a16="http://schemas.microsoft.com/office/drawing/2014/main" id="{D9CB1F17-6D4C-4AA9-B45B-2089B3180091}"/>
              </a:ext>
            </a:extLst>
          </p:cNvPr>
          <p:cNvSpPr txBox="1">
            <a:spLocks noChangeArrowheads="1"/>
          </p:cNvSpPr>
          <p:nvPr/>
        </p:nvSpPr>
        <p:spPr bwMode="auto">
          <a:xfrm>
            <a:off x="5418508" y="969195"/>
            <a:ext cx="2303463" cy="101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b="1" i="1">
                <a:solidFill>
                  <a:schemeClr val="tx1"/>
                </a:solidFill>
                <a:latin typeface="Arial" charset="0"/>
                <a:ea typeface="MS PGothic" pitchFamily="34" charset="-128"/>
              </a:defRPr>
            </a:lvl1pPr>
            <a:lvl2pPr marL="742950" indent="-285750" eaLnBrk="0" hangingPunct="0">
              <a:defRPr b="1" i="1">
                <a:solidFill>
                  <a:schemeClr val="tx1"/>
                </a:solidFill>
                <a:latin typeface="Arial" charset="0"/>
                <a:ea typeface="MS PGothic" pitchFamily="34" charset="-128"/>
              </a:defRPr>
            </a:lvl2pPr>
            <a:lvl3pPr marL="1143000" indent="-228600" eaLnBrk="0" hangingPunct="0">
              <a:defRPr b="1" i="1">
                <a:solidFill>
                  <a:schemeClr val="tx1"/>
                </a:solidFill>
                <a:latin typeface="Arial" charset="0"/>
                <a:ea typeface="MS PGothic" pitchFamily="34" charset="-128"/>
              </a:defRPr>
            </a:lvl3pPr>
            <a:lvl4pPr marL="1600200" indent="-228600" eaLnBrk="0" hangingPunct="0">
              <a:defRPr b="1" i="1">
                <a:solidFill>
                  <a:schemeClr val="tx1"/>
                </a:solidFill>
                <a:latin typeface="Arial" charset="0"/>
                <a:ea typeface="MS PGothic" pitchFamily="34" charset="-128"/>
              </a:defRPr>
            </a:lvl4pPr>
            <a:lvl5pPr marL="2057400" indent="-228600" eaLnBrk="0" hangingPunct="0">
              <a:defRPr b="1" i="1">
                <a:solidFill>
                  <a:schemeClr val="tx1"/>
                </a:solidFill>
                <a:latin typeface="Arial" charset="0"/>
                <a:ea typeface="MS PGothic" pitchFamily="34" charset="-128"/>
              </a:defRPr>
            </a:lvl5pPr>
            <a:lvl6pPr marL="2514600" indent="-228600" algn="ctr" eaLnBrk="0" fontAlgn="base" hangingPunct="0">
              <a:spcBef>
                <a:spcPct val="20000"/>
              </a:spcBef>
              <a:spcAft>
                <a:spcPct val="0"/>
              </a:spcAft>
              <a:defRPr b="1" i="1">
                <a:solidFill>
                  <a:schemeClr val="tx1"/>
                </a:solidFill>
                <a:latin typeface="Arial" charset="0"/>
                <a:ea typeface="MS PGothic" pitchFamily="34" charset="-128"/>
              </a:defRPr>
            </a:lvl6pPr>
            <a:lvl7pPr marL="2971800" indent="-228600" algn="ctr" eaLnBrk="0" fontAlgn="base" hangingPunct="0">
              <a:spcBef>
                <a:spcPct val="20000"/>
              </a:spcBef>
              <a:spcAft>
                <a:spcPct val="0"/>
              </a:spcAft>
              <a:defRPr b="1" i="1">
                <a:solidFill>
                  <a:schemeClr val="tx1"/>
                </a:solidFill>
                <a:latin typeface="Arial" charset="0"/>
                <a:ea typeface="MS PGothic" pitchFamily="34" charset="-128"/>
              </a:defRPr>
            </a:lvl7pPr>
            <a:lvl8pPr marL="3429000" indent="-228600" algn="ctr" eaLnBrk="0" fontAlgn="base" hangingPunct="0">
              <a:spcBef>
                <a:spcPct val="20000"/>
              </a:spcBef>
              <a:spcAft>
                <a:spcPct val="0"/>
              </a:spcAft>
              <a:defRPr b="1" i="1">
                <a:solidFill>
                  <a:schemeClr val="tx1"/>
                </a:solidFill>
                <a:latin typeface="Arial" charset="0"/>
                <a:ea typeface="MS PGothic" pitchFamily="34" charset="-128"/>
              </a:defRPr>
            </a:lvl8pPr>
            <a:lvl9pPr marL="3886200" indent="-228600" algn="ctr" eaLnBrk="0" fontAlgn="base" hangingPunct="0">
              <a:spcBef>
                <a:spcPct val="20000"/>
              </a:spcBef>
              <a:spcAft>
                <a:spcPct val="0"/>
              </a:spcAft>
              <a:defRPr b="1" i="1">
                <a:solidFill>
                  <a:schemeClr val="tx1"/>
                </a:solidFill>
                <a:latin typeface="Arial" charset="0"/>
                <a:ea typeface="MS PGothic" pitchFamily="34" charset="-128"/>
              </a:defRPr>
            </a:lvl9pPr>
          </a:lstStyle>
          <a:p>
            <a:pPr algn="ctr" eaLnBrk="1" hangingPunct="1"/>
            <a:r>
              <a:rPr lang="en-US" sz="2000" i="0" dirty="0">
                <a:solidFill>
                  <a:schemeClr val="tx2"/>
                </a:solidFill>
                <a:latin typeface="Century Gothic" panose="020B0502020202020204" pitchFamily="34" charset="0"/>
              </a:rPr>
              <a:t>Full </a:t>
            </a:r>
            <a:br>
              <a:rPr lang="en-US" sz="2000" i="0" dirty="0">
                <a:solidFill>
                  <a:schemeClr val="tx2"/>
                </a:solidFill>
                <a:latin typeface="Century Gothic" panose="020B0502020202020204" pitchFamily="34" charset="0"/>
              </a:rPr>
            </a:br>
            <a:r>
              <a:rPr lang="en-US" sz="2000" i="0" dirty="0">
                <a:solidFill>
                  <a:schemeClr val="tx2"/>
                </a:solidFill>
                <a:latin typeface="Century Gothic" panose="020B0502020202020204" pitchFamily="34" charset="0"/>
              </a:rPr>
              <a:t>Retirement </a:t>
            </a:r>
            <a:br>
              <a:rPr lang="en-US" sz="2000" i="0" dirty="0">
                <a:solidFill>
                  <a:schemeClr val="tx2"/>
                </a:solidFill>
                <a:latin typeface="Century Gothic" panose="020B0502020202020204" pitchFamily="34" charset="0"/>
              </a:rPr>
            </a:br>
            <a:r>
              <a:rPr lang="en-US" sz="2000" i="0" dirty="0">
                <a:solidFill>
                  <a:schemeClr val="tx2"/>
                </a:solidFill>
                <a:latin typeface="Century Gothic" panose="020B0502020202020204" pitchFamily="34" charset="0"/>
              </a:rPr>
              <a:t>Age</a:t>
            </a:r>
          </a:p>
        </p:txBody>
      </p:sp>
      <p:sp>
        <p:nvSpPr>
          <p:cNvPr id="11" name="Rectangle 8">
            <a:extLst>
              <a:ext uri="{FF2B5EF4-FFF2-40B4-BE49-F238E27FC236}">
                <a16:creationId xmlns:a16="http://schemas.microsoft.com/office/drawing/2014/main" id="{E6968EBF-A5B7-4684-92D6-349210FF6569}"/>
              </a:ext>
            </a:extLst>
          </p:cNvPr>
          <p:cNvSpPr>
            <a:spLocks noChangeArrowheads="1"/>
          </p:cNvSpPr>
          <p:nvPr/>
        </p:nvSpPr>
        <p:spPr bwMode="auto">
          <a:xfrm>
            <a:off x="2908147" y="2294759"/>
            <a:ext cx="3600450" cy="395287"/>
          </a:xfrm>
          <a:prstGeom prst="rect">
            <a:avLst/>
          </a:prstGeom>
          <a:gradFill rotWithShape="1">
            <a:gsLst>
              <a:gs pos="0">
                <a:srgbClr val="94842B"/>
              </a:gs>
              <a:gs pos="100000">
                <a:srgbClr val="D9D9D9"/>
              </a:gs>
            </a:gsLst>
            <a:lin ang="0" scaled="1"/>
          </a:gradFill>
          <a:ln>
            <a:noFill/>
          </a:ln>
        </p:spPr>
        <p:txBody>
          <a:bodyPr wrap="none" lIns="91419" tIns="0" rIns="91419" bIns="0" anchor="ctr"/>
          <a:lstStyle/>
          <a:p>
            <a:pPr algn="ctr">
              <a:defRPr/>
            </a:pPr>
            <a:r>
              <a:rPr lang="en-US" b="1" dirty="0">
                <a:solidFill>
                  <a:schemeClr val="tx2"/>
                </a:solidFill>
                <a:latin typeface="Century Gothic" panose="020B0502020202020204" pitchFamily="34" charset="0"/>
                <a:ea typeface="ＭＳ Ｐゴシック" pitchFamily="34" charset="-128"/>
              </a:rPr>
              <a:t>Reduced Benefits</a:t>
            </a:r>
          </a:p>
        </p:txBody>
      </p:sp>
      <p:sp>
        <p:nvSpPr>
          <p:cNvPr id="12" name="Rectangle 18">
            <a:extLst>
              <a:ext uri="{FF2B5EF4-FFF2-40B4-BE49-F238E27FC236}">
                <a16:creationId xmlns:a16="http://schemas.microsoft.com/office/drawing/2014/main" id="{87C4AB51-516C-41D2-89FA-85B5BD8B36B5}"/>
              </a:ext>
            </a:extLst>
          </p:cNvPr>
          <p:cNvSpPr>
            <a:spLocks noChangeArrowheads="1"/>
          </p:cNvSpPr>
          <p:nvPr/>
        </p:nvSpPr>
        <p:spPr bwMode="auto">
          <a:xfrm>
            <a:off x="6622897" y="2294759"/>
            <a:ext cx="3600450" cy="395287"/>
          </a:xfrm>
          <a:prstGeom prst="rect">
            <a:avLst/>
          </a:prstGeom>
          <a:gradFill rotWithShape="1">
            <a:gsLst>
              <a:gs pos="0">
                <a:srgbClr val="D9D9D9"/>
              </a:gs>
              <a:gs pos="100000">
                <a:schemeClr val="accent1"/>
              </a:gs>
            </a:gsLst>
            <a:lin ang="0" scaled="1"/>
          </a:gradFill>
          <a:ln>
            <a:noFill/>
          </a:ln>
        </p:spPr>
        <p:txBody>
          <a:bodyPr wrap="none" lIns="91419" tIns="0" rIns="91419" bIns="0" anchor="ctr"/>
          <a:lstStyle/>
          <a:p>
            <a:pPr algn="ctr">
              <a:defRPr/>
            </a:pPr>
            <a:r>
              <a:rPr lang="en-US" b="1">
                <a:solidFill>
                  <a:schemeClr val="tx2"/>
                </a:solidFill>
                <a:latin typeface="Century Gothic" panose="020B0502020202020204" pitchFamily="34" charset="0"/>
                <a:ea typeface="ＭＳ Ｐゴシック" pitchFamily="34" charset="-128"/>
              </a:rPr>
              <a:t>Increased Benefits</a:t>
            </a:r>
          </a:p>
        </p:txBody>
      </p:sp>
      <p:sp>
        <p:nvSpPr>
          <p:cNvPr id="13" name="TextBox 15">
            <a:extLst>
              <a:ext uri="{FF2B5EF4-FFF2-40B4-BE49-F238E27FC236}">
                <a16:creationId xmlns:a16="http://schemas.microsoft.com/office/drawing/2014/main" id="{AE94FB79-9D5B-4D1C-81C9-79C783B4BE3A}"/>
              </a:ext>
            </a:extLst>
          </p:cNvPr>
          <p:cNvSpPr txBox="1">
            <a:spLocks noChangeArrowheads="1"/>
          </p:cNvSpPr>
          <p:nvPr/>
        </p:nvSpPr>
        <p:spPr bwMode="auto">
          <a:xfrm>
            <a:off x="5413222" y="2774183"/>
            <a:ext cx="2305050" cy="101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b="1" i="1">
                <a:solidFill>
                  <a:schemeClr val="tx1"/>
                </a:solidFill>
                <a:latin typeface="Arial" charset="0"/>
                <a:ea typeface="MS PGothic" pitchFamily="34" charset="-128"/>
              </a:defRPr>
            </a:lvl1pPr>
            <a:lvl2pPr marL="742950" indent="-285750" eaLnBrk="0" hangingPunct="0">
              <a:defRPr b="1" i="1">
                <a:solidFill>
                  <a:schemeClr val="tx1"/>
                </a:solidFill>
                <a:latin typeface="Arial" charset="0"/>
                <a:ea typeface="MS PGothic" pitchFamily="34" charset="-128"/>
              </a:defRPr>
            </a:lvl2pPr>
            <a:lvl3pPr marL="1143000" indent="-228600" eaLnBrk="0" hangingPunct="0">
              <a:defRPr b="1" i="1">
                <a:solidFill>
                  <a:schemeClr val="tx1"/>
                </a:solidFill>
                <a:latin typeface="Arial" charset="0"/>
                <a:ea typeface="MS PGothic" pitchFamily="34" charset="-128"/>
              </a:defRPr>
            </a:lvl3pPr>
            <a:lvl4pPr marL="1600200" indent="-228600" eaLnBrk="0" hangingPunct="0">
              <a:defRPr b="1" i="1">
                <a:solidFill>
                  <a:schemeClr val="tx1"/>
                </a:solidFill>
                <a:latin typeface="Arial" charset="0"/>
                <a:ea typeface="MS PGothic" pitchFamily="34" charset="-128"/>
              </a:defRPr>
            </a:lvl4pPr>
            <a:lvl5pPr marL="2057400" indent="-228600" eaLnBrk="0" hangingPunct="0">
              <a:defRPr b="1" i="1">
                <a:solidFill>
                  <a:schemeClr val="tx1"/>
                </a:solidFill>
                <a:latin typeface="Arial" charset="0"/>
                <a:ea typeface="MS PGothic" pitchFamily="34" charset="-128"/>
              </a:defRPr>
            </a:lvl5pPr>
            <a:lvl6pPr marL="2514600" indent="-228600" algn="ctr" eaLnBrk="0" fontAlgn="base" hangingPunct="0">
              <a:spcBef>
                <a:spcPct val="20000"/>
              </a:spcBef>
              <a:spcAft>
                <a:spcPct val="0"/>
              </a:spcAft>
              <a:defRPr b="1" i="1">
                <a:solidFill>
                  <a:schemeClr val="tx1"/>
                </a:solidFill>
                <a:latin typeface="Arial" charset="0"/>
                <a:ea typeface="MS PGothic" pitchFamily="34" charset="-128"/>
              </a:defRPr>
            </a:lvl6pPr>
            <a:lvl7pPr marL="2971800" indent="-228600" algn="ctr" eaLnBrk="0" fontAlgn="base" hangingPunct="0">
              <a:spcBef>
                <a:spcPct val="20000"/>
              </a:spcBef>
              <a:spcAft>
                <a:spcPct val="0"/>
              </a:spcAft>
              <a:defRPr b="1" i="1">
                <a:solidFill>
                  <a:schemeClr val="tx1"/>
                </a:solidFill>
                <a:latin typeface="Arial" charset="0"/>
                <a:ea typeface="MS PGothic" pitchFamily="34" charset="-128"/>
              </a:defRPr>
            </a:lvl7pPr>
            <a:lvl8pPr marL="3429000" indent="-228600" algn="ctr" eaLnBrk="0" fontAlgn="base" hangingPunct="0">
              <a:spcBef>
                <a:spcPct val="20000"/>
              </a:spcBef>
              <a:spcAft>
                <a:spcPct val="0"/>
              </a:spcAft>
              <a:defRPr b="1" i="1">
                <a:solidFill>
                  <a:schemeClr val="tx1"/>
                </a:solidFill>
                <a:latin typeface="Arial" charset="0"/>
                <a:ea typeface="MS PGothic" pitchFamily="34" charset="-128"/>
              </a:defRPr>
            </a:lvl8pPr>
            <a:lvl9pPr marL="3886200" indent="-228600" algn="ctr" eaLnBrk="0" fontAlgn="base" hangingPunct="0">
              <a:spcBef>
                <a:spcPct val="20000"/>
              </a:spcBef>
              <a:spcAft>
                <a:spcPct val="0"/>
              </a:spcAft>
              <a:defRPr b="1" i="1">
                <a:solidFill>
                  <a:schemeClr val="tx1"/>
                </a:solidFill>
                <a:latin typeface="Arial" charset="0"/>
                <a:ea typeface="MS PGothic" pitchFamily="34" charset="-128"/>
              </a:defRPr>
            </a:lvl9pPr>
          </a:lstStyle>
          <a:p>
            <a:pPr algn="ctr" eaLnBrk="1" hangingPunct="1"/>
            <a:r>
              <a:rPr lang="en-US" sz="2000" i="0" dirty="0">
                <a:solidFill>
                  <a:schemeClr val="tx2"/>
                </a:solidFill>
                <a:latin typeface="Century Gothic" panose="020B0502020202020204" pitchFamily="34" charset="0"/>
              </a:rPr>
              <a:t>Primary Insurance Amount (PIA)</a:t>
            </a:r>
          </a:p>
        </p:txBody>
      </p:sp>
      <p:cxnSp>
        <p:nvCxnSpPr>
          <p:cNvPr id="14" name="Straight Connector 13">
            <a:extLst>
              <a:ext uri="{FF2B5EF4-FFF2-40B4-BE49-F238E27FC236}">
                <a16:creationId xmlns:a16="http://schemas.microsoft.com/office/drawing/2014/main" id="{775AE62F-5639-439A-A2CC-205EACFA4A47}"/>
              </a:ext>
            </a:extLst>
          </p:cNvPr>
          <p:cNvCxnSpPr>
            <a:cxnSpLocks noChangeShapeType="1"/>
          </p:cNvCxnSpPr>
          <p:nvPr/>
        </p:nvCxnSpPr>
        <p:spPr bwMode="auto">
          <a:xfrm>
            <a:off x="2303310" y="3871145"/>
            <a:ext cx="8482013" cy="0"/>
          </a:xfrm>
          <a:prstGeom prst="line">
            <a:avLst/>
          </a:prstGeom>
          <a:noFill/>
          <a:ln w="9525" algn="ctr">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sp>
        <p:nvSpPr>
          <p:cNvPr id="15" name="TextBox 15">
            <a:extLst>
              <a:ext uri="{FF2B5EF4-FFF2-40B4-BE49-F238E27FC236}">
                <a16:creationId xmlns:a16="http://schemas.microsoft.com/office/drawing/2014/main" id="{2B6716A4-827C-46A3-A938-7CDC76F17AE0}"/>
              </a:ext>
            </a:extLst>
          </p:cNvPr>
          <p:cNvSpPr txBox="1">
            <a:spLocks noChangeArrowheads="1"/>
          </p:cNvSpPr>
          <p:nvPr/>
        </p:nvSpPr>
        <p:spPr bwMode="auto">
          <a:xfrm>
            <a:off x="4316259" y="3871145"/>
            <a:ext cx="4503738"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b="1" i="1">
                <a:solidFill>
                  <a:schemeClr val="tx1"/>
                </a:solidFill>
                <a:latin typeface="Arial" charset="0"/>
                <a:ea typeface="MS PGothic" pitchFamily="34" charset="-128"/>
              </a:defRPr>
            </a:lvl1pPr>
            <a:lvl2pPr marL="742950" indent="-285750" eaLnBrk="0" hangingPunct="0">
              <a:defRPr b="1" i="1">
                <a:solidFill>
                  <a:schemeClr val="tx1"/>
                </a:solidFill>
                <a:latin typeface="Arial" charset="0"/>
                <a:ea typeface="MS PGothic" pitchFamily="34" charset="-128"/>
              </a:defRPr>
            </a:lvl2pPr>
            <a:lvl3pPr marL="1143000" indent="-228600" eaLnBrk="0" hangingPunct="0">
              <a:defRPr b="1" i="1">
                <a:solidFill>
                  <a:schemeClr val="tx1"/>
                </a:solidFill>
                <a:latin typeface="Arial" charset="0"/>
                <a:ea typeface="MS PGothic" pitchFamily="34" charset="-128"/>
              </a:defRPr>
            </a:lvl3pPr>
            <a:lvl4pPr marL="1600200" indent="-228600" eaLnBrk="0" hangingPunct="0">
              <a:defRPr b="1" i="1">
                <a:solidFill>
                  <a:schemeClr val="tx1"/>
                </a:solidFill>
                <a:latin typeface="Arial" charset="0"/>
                <a:ea typeface="MS PGothic" pitchFamily="34" charset="-128"/>
              </a:defRPr>
            </a:lvl4pPr>
            <a:lvl5pPr marL="2057400" indent="-228600" eaLnBrk="0" hangingPunct="0">
              <a:defRPr b="1" i="1">
                <a:solidFill>
                  <a:schemeClr val="tx1"/>
                </a:solidFill>
                <a:latin typeface="Arial" charset="0"/>
                <a:ea typeface="MS PGothic" pitchFamily="34" charset="-128"/>
              </a:defRPr>
            </a:lvl5pPr>
            <a:lvl6pPr marL="2514600" indent="-228600" algn="ctr" eaLnBrk="0" fontAlgn="base" hangingPunct="0">
              <a:spcBef>
                <a:spcPct val="20000"/>
              </a:spcBef>
              <a:spcAft>
                <a:spcPct val="0"/>
              </a:spcAft>
              <a:defRPr b="1" i="1">
                <a:solidFill>
                  <a:schemeClr val="tx1"/>
                </a:solidFill>
                <a:latin typeface="Arial" charset="0"/>
                <a:ea typeface="MS PGothic" pitchFamily="34" charset="-128"/>
              </a:defRPr>
            </a:lvl6pPr>
            <a:lvl7pPr marL="2971800" indent="-228600" algn="ctr" eaLnBrk="0" fontAlgn="base" hangingPunct="0">
              <a:spcBef>
                <a:spcPct val="20000"/>
              </a:spcBef>
              <a:spcAft>
                <a:spcPct val="0"/>
              </a:spcAft>
              <a:defRPr b="1" i="1">
                <a:solidFill>
                  <a:schemeClr val="tx1"/>
                </a:solidFill>
                <a:latin typeface="Arial" charset="0"/>
                <a:ea typeface="MS PGothic" pitchFamily="34" charset="-128"/>
              </a:defRPr>
            </a:lvl7pPr>
            <a:lvl8pPr marL="3429000" indent="-228600" algn="ctr" eaLnBrk="0" fontAlgn="base" hangingPunct="0">
              <a:spcBef>
                <a:spcPct val="20000"/>
              </a:spcBef>
              <a:spcAft>
                <a:spcPct val="0"/>
              </a:spcAft>
              <a:defRPr b="1" i="1">
                <a:solidFill>
                  <a:schemeClr val="tx1"/>
                </a:solidFill>
                <a:latin typeface="Arial" charset="0"/>
                <a:ea typeface="MS PGothic" pitchFamily="34" charset="-128"/>
              </a:defRPr>
            </a:lvl8pPr>
            <a:lvl9pPr marL="3886200" indent="-228600" algn="ctr" eaLnBrk="0" fontAlgn="base" hangingPunct="0">
              <a:spcBef>
                <a:spcPct val="20000"/>
              </a:spcBef>
              <a:spcAft>
                <a:spcPct val="0"/>
              </a:spcAft>
              <a:defRPr b="1" i="1">
                <a:solidFill>
                  <a:schemeClr val="tx1"/>
                </a:solidFill>
                <a:latin typeface="Arial" charset="0"/>
                <a:ea typeface="MS PGothic" pitchFamily="34" charset="-128"/>
              </a:defRPr>
            </a:lvl9pPr>
          </a:lstStyle>
          <a:p>
            <a:pPr algn="ctr" eaLnBrk="1" hangingPunct="1"/>
            <a:r>
              <a:rPr lang="en-US" sz="2000" i="0" dirty="0">
                <a:solidFill>
                  <a:schemeClr val="tx2"/>
                </a:solidFill>
                <a:latin typeface="Century Gothic" panose="020B0502020202020204" pitchFamily="34" charset="0"/>
              </a:rPr>
              <a:t>Full  Retirement  Age (FRA)</a:t>
            </a:r>
          </a:p>
        </p:txBody>
      </p:sp>
      <p:sp>
        <p:nvSpPr>
          <p:cNvPr id="16" name="TextBox 7">
            <a:extLst>
              <a:ext uri="{FF2B5EF4-FFF2-40B4-BE49-F238E27FC236}">
                <a16:creationId xmlns:a16="http://schemas.microsoft.com/office/drawing/2014/main" id="{6DDD5762-AC86-42D7-B597-E14BC7272AAE}"/>
              </a:ext>
            </a:extLst>
          </p:cNvPr>
          <p:cNvSpPr txBox="1">
            <a:spLocks noChangeArrowheads="1"/>
          </p:cNvSpPr>
          <p:nvPr/>
        </p:nvSpPr>
        <p:spPr bwMode="auto">
          <a:xfrm>
            <a:off x="2427929" y="4417245"/>
            <a:ext cx="1228725" cy="1077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b="1" i="1">
                <a:solidFill>
                  <a:schemeClr val="tx1"/>
                </a:solidFill>
                <a:latin typeface="Arial" charset="0"/>
                <a:ea typeface="MS PGothic" pitchFamily="34" charset="-128"/>
              </a:defRPr>
            </a:lvl1pPr>
            <a:lvl2pPr marL="742950" indent="-285750" eaLnBrk="0" hangingPunct="0">
              <a:defRPr b="1" i="1">
                <a:solidFill>
                  <a:schemeClr val="tx1"/>
                </a:solidFill>
                <a:latin typeface="Arial" charset="0"/>
                <a:ea typeface="MS PGothic" pitchFamily="34" charset="-128"/>
              </a:defRPr>
            </a:lvl2pPr>
            <a:lvl3pPr marL="1143000" indent="-228600" eaLnBrk="0" hangingPunct="0">
              <a:defRPr b="1" i="1">
                <a:solidFill>
                  <a:schemeClr val="tx1"/>
                </a:solidFill>
                <a:latin typeface="Arial" charset="0"/>
                <a:ea typeface="MS PGothic" pitchFamily="34" charset="-128"/>
              </a:defRPr>
            </a:lvl3pPr>
            <a:lvl4pPr marL="1600200" indent="-228600" eaLnBrk="0" hangingPunct="0">
              <a:defRPr b="1" i="1">
                <a:solidFill>
                  <a:schemeClr val="tx1"/>
                </a:solidFill>
                <a:latin typeface="Arial" charset="0"/>
                <a:ea typeface="MS PGothic" pitchFamily="34" charset="-128"/>
              </a:defRPr>
            </a:lvl4pPr>
            <a:lvl5pPr marL="2057400" indent="-228600" eaLnBrk="0" hangingPunct="0">
              <a:defRPr b="1" i="1">
                <a:solidFill>
                  <a:schemeClr val="tx1"/>
                </a:solidFill>
                <a:latin typeface="Arial" charset="0"/>
                <a:ea typeface="MS PGothic" pitchFamily="34" charset="-128"/>
              </a:defRPr>
            </a:lvl5pPr>
            <a:lvl6pPr marL="2514600" indent="-228600" algn="ctr" eaLnBrk="0" fontAlgn="base" hangingPunct="0">
              <a:spcBef>
                <a:spcPct val="20000"/>
              </a:spcBef>
              <a:spcAft>
                <a:spcPct val="0"/>
              </a:spcAft>
              <a:defRPr b="1" i="1">
                <a:solidFill>
                  <a:schemeClr val="tx1"/>
                </a:solidFill>
                <a:latin typeface="Arial" charset="0"/>
                <a:ea typeface="MS PGothic" pitchFamily="34" charset="-128"/>
              </a:defRPr>
            </a:lvl6pPr>
            <a:lvl7pPr marL="2971800" indent="-228600" algn="ctr" eaLnBrk="0" fontAlgn="base" hangingPunct="0">
              <a:spcBef>
                <a:spcPct val="20000"/>
              </a:spcBef>
              <a:spcAft>
                <a:spcPct val="0"/>
              </a:spcAft>
              <a:defRPr b="1" i="1">
                <a:solidFill>
                  <a:schemeClr val="tx1"/>
                </a:solidFill>
                <a:latin typeface="Arial" charset="0"/>
                <a:ea typeface="MS PGothic" pitchFamily="34" charset="-128"/>
              </a:defRPr>
            </a:lvl7pPr>
            <a:lvl8pPr marL="3429000" indent="-228600" algn="ctr" eaLnBrk="0" fontAlgn="base" hangingPunct="0">
              <a:spcBef>
                <a:spcPct val="20000"/>
              </a:spcBef>
              <a:spcAft>
                <a:spcPct val="0"/>
              </a:spcAft>
              <a:defRPr b="1" i="1">
                <a:solidFill>
                  <a:schemeClr val="tx1"/>
                </a:solidFill>
                <a:latin typeface="Arial" charset="0"/>
                <a:ea typeface="MS PGothic" pitchFamily="34" charset="-128"/>
              </a:defRPr>
            </a:lvl8pPr>
            <a:lvl9pPr marL="3886200" indent="-228600" algn="ctr" eaLnBrk="0" fontAlgn="base" hangingPunct="0">
              <a:spcBef>
                <a:spcPct val="20000"/>
              </a:spcBef>
              <a:spcAft>
                <a:spcPct val="0"/>
              </a:spcAft>
              <a:defRPr b="1" i="1">
                <a:solidFill>
                  <a:schemeClr val="tx1"/>
                </a:solidFill>
                <a:latin typeface="Arial" charset="0"/>
                <a:ea typeface="MS PGothic" pitchFamily="34" charset="-128"/>
              </a:defRPr>
            </a:lvl9pPr>
          </a:lstStyle>
          <a:p>
            <a:pPr algn="ctr" eaLnBrk="1" hangingPunct="1"/>
            <a:r>
              <a:rPr lang="en-US" sz="2400" i="0" dirty="0">
                <a:solidFill>
                  <a:schemeClr val="tx2"/>
                </a:solidFill>
                <a:latin typeface="Century Gothic" panose="020B0502020202020204" pitchFamily="34" charset="0"/>
              </a:rPr>
              <a:t>65</a:t>
            </a:r>
          </a:p>
          <a:p>
            <a:pPr algn="ctr" eaLnBrk="1" hangingPunct="1"/>
            <a:r>
              <a:rPr lang="en-US" sz="2000" b="0" i="0" dirty="0">
                <a:solidFill>
                  <a:schemeClr val="tx2"/>
                </a:solidFill>
                <a:latin typeface="Century Gothic" panose="020B0502020202020204" pitchFamily="34" charset="0"/>
              </a:rPr>
              <a:t>1937 or earlier</a:t>
            </a:r>
          </a:p>
        </p:txBody>
      </p:sp>
      <p:sp>
        <p:nvSpPr>
          <p:cNvPr id="17" name="TextBox 7">
            <a:extLst>
              <a:ext uri="{FF2B5EF4-FFF2-40B4-BE49-F238E27FC236}">
                <a16:creationId xmlns:a16="http://schemas.microsoft.com/office/drawing/2014/main" id="{2BCDD892-7D6E-4DE2-B239-44D5CB301624}"/>
              </a:ext>
            </a:extLst>
          </p:cNvPr>
          <p:cNvSpPr txBox="1">
            <a:spLocks noChangeArrowheads="1"/>
          </p:cNvSpPr>
          <p:nvPr/>
        </p:nvSpPr>
        <p:spPr bwMode="auto">
          <a:xfrm>
            <a:off x="9411947" y="4417245"/>
            <a:ext cx="1228725" cy="13849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b="1" i="1">
                <a:solidFill>
                  <a:schemeClr val="tx1"/>
                </a:solidFill>
                <a:latin typeface="Arial" charset="0"/>
                <a:ea typeface="MS PGothic" pitchFamily="34" charset="-128"/>
              </a:defRPr>
            </a:lvl1pPr>
            <a:lvl2pPr marL="742950" indent="-285750" eaLnBrk="0" hangingPunct="0">
              <a:defRPr b="1" i="1">
                <a:solidFill>
                  <a:schemeClr val="tx1"/>
                </a:solidFill>
                <a:latin typeface="Arial" charset="0"/>
                <a:ea typeface="MS PGothic" pitchFamily="34" charset="-128"/>
              </a:defRPr>
            </a:lvl2pPr>
            <a:lvl3pPr marL="1143000" indent="-228600" eaLnBrk="0" hangingPunct="0">
              <a:defRPr b="1" i="1">
                <a:solidFill>
                  <a:schemeClr val="tx1"/>
                </a:solidFill>
                <a:latin typeface="Arial" charset="0"/>
                <a:ea typeface="MS PGothic" pitchFamily="34" charset="-128"/>
              </a:defRPr>
            </a:lvl3pPr>
            <a:lvl4pPr marL="1600200" indent="-228600" eaLnBrk="0" hangingPunct="0">
              <a:defRPr b="1" i="1">
                <a:solidFill>
                  <a:schemeClr val="tx1"/>
                </a:solidFill>
                <a:latin typeface="Arial" charset="0"/>
                <a:ea typeface="MS PGothic" pitchFamily="34" charset="-128"/>
              </a:defRPr>
            </a:lvl4pPr>
            <a:lvl5pPr marL="2057400" indent="-228600" eaLnBrk="0" hangingPunct="0">
              <a:defRPr b="1" i="1">
                <a:solidFill>
                  <a:schemeClr val="tx1"/>
                </a:solidFill>
                <a:latin typeface="Arial" charset="0"/>
                <a:ea typeface="MS PGothic" pitchFamily="34" charset="-128"/>
              </a:defRPr>
            </a:lvl5pPr>
            <a:lvl6pPr marL="2514600" indent="-228600" algn="ctr" eaLnBrk="0" fontAlgn="base" hangingPunct="0">
              <a:spcBef>
                <a:spcPct val="20000"/>
              </a:spcBef>
              <a:spcAft>
                <a:spcPct val="0"/>
              </a:spcAft>
              <a:defRPr b="1" i="1">
                <a:solidFill>
                  <a:schemeClr val="tx1"/>
                </a:solidFill>
                <a:latin typeface="Arial" charset="0"/>
                <a:ea typeface="MS PGothic" pitchFamily="34" charset="-128"/>
              </a:defRPr>
            </a:lvl6pPr>
            <a:lvl7pPr marL="2971800" indent="-228600" algn="ctr" eaLnBrk="0" fontAlgn="base" hangingPunct="0">
              <a:spcBef>
                <a:spcPct val="20000"/>
              </a:spcBef>
              <a:spcAft>
                <a:spcPct val="0"/>
              </a:spcAft>
              <a:defRPr b="1" i="1">
                <a:solidFill>
                  <a:schemeClr val="tx1"/>
                </a:solidFill>
                <a:latin typeface="Arial" charset="0"/>
                <a:ea typeface="MS PGothic" pitchFamily="34" charset="-128"/>
              </a:defRPr>
            </a:lvl7pPr>
            <a:lvl8pPr marL="3429000" indent="-228600" algn="ctr" eaLnBrk="0" fontAlgn="base" hangingPunct="0">
              <a:spcBef>
                <a:spcPct val="20000"/>
              </a:spcBef>
              <a:spcAft>
                <a:spcPct val="0"/>
              </a:spcAft>
              <a:defRPr b="1" i="1">
                <a:solidFill>
                  <a:schemeClr val="tx1"/>
                </a:solidFill>
                <a:latin typeface="Arial" charset="0"/>
                <a:ea typeface="MS PGothic" pitchFamily="34" charset="-128"/>
              </a:defRPr>
            </a:lvl8pPr>
            <a:lvl9pPr marL="3886200" indent="-228600" algn="ctr" eaLnBrk="0" fontAlgn="base" hangingPunct="0">
              <a:spcBef>
                <a:spcPct val="20000"/>
              </a:spcBef>
              <a:spcAft>
                <a:spcPct val="0"/>
              </a:spcAft>
              <a:defRPr b="1" i="1">
                <a:solidFill>
                  <a:schemeClr val="tx1"/>
                </a:solidFill>
                <a:latin typeface="Arial" charset="0"/>
                <a:ea typeface="MS PGothic" pitchFamily="34" charset="-128"/>
              </a:defRPr>
            </a:lvl9pPr>
          </a:lstStyle>
          <a:p>
            <a:pPr algn="ctr" eaLnBrk="1" hangingPunct="1"/>
            <a:r>
              <a:rPr lang="en-US" sz="2400" i="0" dirty="0">
                <a:solidFill>
                  <a:schemeClr val="tx2"/>
                </a:solidFill>
                <a:latin typeface="Century Gothic" panose="020B0502020202020204" pitchFamily="34" charset="0"/>
              </a:rPr>
              <a:t>67</a:t>
            </a:r>
          </a:p>
          <a:p>
            <a:pPr algn="ctr" eaLnBrk="1" hangingPunct="1"/>
            <a:r>
              <a:rPr lang="en-US" sz="2000" b="0" i="0" dirty="0">
                <a:solidFill>
                  <a:schemeClr val="tx2"/>
                </a:solidFill>
                <a:latin typeface="Century Gothic" panose="020B0502020202020204" pitchFamily="34" charset="0"/>
              </a:rPr>
              <a:t>1960 and later</a:t>
            </a:r>
          </a:p>
        </p:txBody>
      </p:sp>
      <p:sp>
        <p:nvSpPr>
          <p:cNvPr id="18" name="TextBox 7">
            <a:extLst>
              <a:ext uri="{FF2B5EF4-FFF2-40B4-BE49-F238E27FC236}">
                <a16:creationId xmlns:a16="http://schemas.microsoft.com/office/drawing/2014/main" id="{A5CFB7CB-4FE5-49DE-94A4-419B35FB296D}"/>
              </a:ext>
            </a:extLst>
          </p:cNvPr>
          <p:cNvSpPr txBox="1">
            <a:spLocks noChangeArrowheads="1"/>
          </p:cNvSpPr>
          <p:nvPr/>
        </p:nvSpPr>
        <p:spPr bwMode="auto">
          <a:xfrm>
            <a:off x="5718022" y="4417246"/>
            <a:ext cx="1655762" cy="7694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b="1" i="1">
                <a:solidFill>
                  <a:schemeClr val="tx1"/>
                </a:solidFill>
                <a:latin typeface="Arial" charset="0"/>
                <a:ea typeface="MS PGothic" pitchFamily="34" charset="-128"/>
              </a:defRPr>
            </a:lvl1pPr>
            <a:lvl2pPr marL="742950" indent="-285750" eaLnBrk="0" hangingPunct="0">
              <a:defRPr b="1" i="1">
                <a:solidFill>
                  <a:schemeClr val="tx1"/>
                </a:solidFill>
                <a:latin typeface="Arial" charset="0"/>
                <a:ea typeface="MS PGothic" pitchFamily="34" charset="-128"/>
              </a:defRPr>
            </a:lvl2pPr>
            <a:lvl3pPr marL="1143000" indent="-228600" eaLnBrk="0" hangingPunct="0">
              <a:defRPr b="1" i="1">
                <a:solidFill>
                  <a:schemeClr val="tx1"/>
                </a:solidFill>
                <a:latin typeface="Arial" charset="0"/>
                <a:ea typeface="MS PGothic" pitchFamily="34" charset="-128"/>
              </a:defRPr>
            </a:lvl3pPr>
            <a:lvl4pPr marL="1600200" indent="-228600" eaLnBrk="0" hangingPunct="0">
              <a:defRPr b="1" i="1">
                <a:solidFill>
                  <a:schemeClr val="tx1"/>
                </a:solidFill>
                <a:latin typeface="Arial" charset="0"/>
                <a:ea typeface="MS PGothic" pitchFamily="34" charset="-128"/>
              </a:defRPr>
            </a:lvl4pPr>
            <a:lvl5pPr marL="2057400" indent="-228600" eaLnBrk="0" hangingPunct="0">
              <a:defRPr b="1" i="1">
                <a:solidFill>
                  <a:schemeClr val="tx1"/>
                </a:solidFill>
                <a:latin typeface="Arial" charset="0"/>
                <a:ea typeface="MS PGothic" pitchFamily="34" charset="-128"/>
              </a:defRPr>
            </a:lvl5pPr>
            <a:lvl6pPr marL="2514600" indent="-228600" algn="ctr" eaLnBrk="0" fontAlgn="base" hangingPunct="0">
              <a:spcBef>
                <a:spcPct val="20000"/>
              </a:spcBef>
              <a:spcAft>
                <a:spcPct val="0"/>
              </a:spcAft>
              <a:defRPr b="1" i="1">
                <a:solidFill>
                  <a:schemeClr val="tx1"/>
                </a:solidFill>
                <a:latin typeface="Arial" charset="0"/>
                <a:ea typeface="MS PGothic" pitchFamily="34" charset="-128"/>
              </a:defRPr>
            </a:lvl6pPr>
            <a:lvl7pPr marL="2971800" indent="-228600" algn="ctr" eaLnBrk="0" fontAlgn="base" hangingPunct="0">
              <a:spcBef>
                <a:spcPct val="20000"/>
              </a:spcBef>
              <a:spcAft>
                <a:spcPct val="0"/>
              </a:spcAft>
              <a:defRPr b="1" i="1">
                <a:solidFill>
                  <a:schemeClr val="tx1"/>
                </a:solidFill>
                <a:latin typeface="Arial" charset="0"/>
                <a:ea typeface="MS PGothic" pitchFamily="34" charset="-128"/>
              </a:defRPr>
            </a:lvl7pPr>
            <a:lvl8pPr marL="3429000" indent="-228600" algn="ctr" eaLnBrk="0" fontAlgn="base" hangingPunct="0">
              <a:spcBef>
                <a:spcPct val="20000"/>
              </a:spcBef>
              <a:spcAft>
                <a:spcPct val="0"/>
              </a:spcAft>
              <a:defRPr b="1" i="1">
                <a:solidFill>
                  <a:schemeClr val="tx1"/>
                </a:solidFill>
                <a:latin typeface="Arial" charset="0"/>
                <a:ea typeface="MS PGothic" pitchFamily="34" charset="-128"/>
              </a:defRPr>
            </a:lvl8pPr>
            <a:lvl9pPr marL="3886200" indent="-228600" algn="ctr" eaLnBrk="0" fontAlgn="base" hangingPunct="0">
              <a:spcBef>
                <a:spcPct val="20000"/>
              </a:spcBef>
              <a:spcAft>
                <a:spcPct val="0"/>
              </a:spcAft>
              <a:defRPr b="1" i="1">
                <a:solidFill>
                  <a:schemeClr val="tx1"/>
                </a:solidFill>
                <a:latin typeface="Arial" charset="0"/>
                <a:ea typeface="MS PGothic" pitchFamily="34" charset="-128"/>
              </a:defRPr>
            </a:lvl9pPr>
          </a:lstStyle>
          <a:p>
            <a:pPr algn="ctr" eaLnBrk="1" hangingPunct="1"/>
            <a:r>
              <a:rPr lang="en-US" sz="2400" i="0" dirty="0">
                <a:solidFill>
                  <a:schemeClr val="tx2"/>
                </a:solidFill>
                <a:latin typeface="Century Gothic" panose="020B0502020202020204" pitchFamily="34" charset="0"/>
              </a:rPr>
              <a:t>66</a:t>
            </a:r>
          </a:p>
          <a:p>
            <a:pPr algn="ctr" eaLnBrk="1" hangingPunct="1"/>
            <a:r>
              <a:rPr lang="en-US" sz="2000" b="0" i="0" dirty="0">
                <a:solidFill>
                  <a:schemeClr val="tx2"/>
                </a:solidFill>
                <a:latin typeface="Century Gothic" panose="020B0502020202020204" pitchFamily="34" charset="0"/>
              </a:rPr>
              <a:t>1943-1954</a:t>
            </a:r>
          </a:p>
        </p:txBody>
      </p:sp>
      <p:cxnSp>
        <p:nvCxnSpPr>
          <p:cNvPr id="19" name="Straight Arrow Connector 18">
            <a:extLst>
              <a:ext uri="{FF2B5EF4-FFF2-40B4-BE49-F238E27FC236}">
                <a16:creationId xmlns:a16="http://schemas.microsoft.com/office/drawing/2014/main" id="{D827B3CE-A940-4F5C-A44B-150ABCDF87A6}"/>
              </a:ext>
            </a:extLst>
          </p:cNvPr>
          <p:cNvCxnSpPr>
            <a:cxnSpLocks noChangeShapeType="1"/>
          </p:cNvCxnSpPr>
          <p:nvPr/>
        </p:nvCxnSpPr>
        <p:spPr bwMode="auto">
          <a:xfrm>
            <a:off x="3455834" y="4653783"/>
            <a:ext cx="2660650" cy="0"/>
          </a:xfrm>
          <a:prstGeom prst="straightConnector1">
            <a:avLst/>
          </a:prstGeom>
          <a:noFill/>
          <a:ln w="38100" algn="ctr">
            <a:solidFill>
              <a:srgbClr val="94842B"/>
            </a:solidFill>
            <a:round/>
            <a:headEn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cxnSp>
        <p:nvCxnSpPr>
          <p:cNvPr id="20" name="Straight Arrow Connector 19">
            <a:extLst>
              <a:ext uri="{FF2B5EF4-FFF2-40B4-BE49-F238E27FC236}">
                <a16:creationId xmlns:a16="http://schemas.microsoft.com/office/drawing/2014/main" id="{558989EE-A847-466E-A25A-D16CA2318AAD}"/>
              </a:ext>
            </a:extLst>
          </p:cNvPr>
          <p:cNvCxnSpPr>
            <a:cxnSpLocks noChangeShapeType="1"/>
          </p:cNvCxnSpPr>
          <p:nvPr/>
        </p:nvCxnSpPr>
        <p:spPr bwMode="auto">
          <a:xfrm>
            <a:off x="6943572" y="4653783"/>
            <a:ext cx="2627312" cy="0"/>
          </a:xfrm>
          <a:prstGeom prst="straightConnector1">
            <a:avLst/>
          </a:prstGeom>
          <a:noFill/>
          <a:ln w="38100" algn="ctr">
            <a:solidFill>
              <a:srgbClr val="94842B"/>
            </a:solidFill>
            <a:round/>
            <a:headEn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sp>
        <p:nvSpPr>
          <p:cNvPr id="23" name="TextBox 22">
            <a:extLst>
              <a:ext uri="{FF2B5EF4-FFF2-40B4-BE49-F238E27FC236}">
                <a16:creationId xmlns:a16="http://schemas.microsoft.com/office/drawing/2014/main" id="{A8CA5150-6FBA-4A7B-B978-691A3978EB14}"/>
              </a:ext>
            </a:extLst>
          </p:cNvPr>
          <p:cNvSpPr txBox="1"/>
          <p:nvPr/>
        </p:nvSpPr>
        <p:spPr>
          <a:xfrm>
            <a:off x="2759119" y="6343616"/>
            <a:ext cx="6537724" cy="276999"/>
          </a:xfrm>
          <a:prstGeom prst="rect">
            <a:avLst/>
          </a:prstGeom>
          <a:noFill/>
        </p:spPr>
        <p:txBody>
          <a:bodyPr wrap="square" rtlCol="0">
            <a:spAutoFit/>
          </a:bodyPr>
          <a:lstStyle/>
          <a:p>
            <a:r>
              <a:rPr lang="en-US" sz="1200" dirty="0">
                <a:latin typeface="Century Gothic" panose="020B0502020202020204" pitchFamily="34" charset="0"/>
              </a:rPr>
              <a:t>Source: Social Security Administration (</a:t>
            </a:r>
            <a:r>
              <a:rPr lang="en-US" sz="1200" dirty="0" err="1">
                <a:latin typeface="Century Gothic" panose="020B0502020202020204" pitchFamily="34" charset="0"/>
              </a:rPr>
              <a:t>www.ssa.gov</a:t>
            </a:r>
            <a:r>
              <a:rPr lang="en-US" sz="1200" dirty="0">
                <a:latin typeface="Century Gothic" panose="020B0502020202020204" pitchFamily="34" charset="0"/>
              </a:rPr>
              <a:t>)</a:t>
            </a:r>
          </a:p>
        </p:txBody>
      </p:sp>
    </p:spTree>
    <p:extLst>
      <p:ext uri="{BB962C8B-B14F-4D97-AF65-F5344CB8AC3E}">
        <p14:creationId xmlns:p14="http://schemas.microsoft.com/office/powerpoint/2010/main" val="36949963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9"/>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20"/>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6"/>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5"/>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18"/>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17"/>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P spid="13" grpId="0"/>
      <p:bldP spid="15" grpId="0"/>
      <p:bldP spid="16" grpId="0"/>
      <p:bldP spid="17" grpId="0"/>
      <p:bldP spid="18"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B204AEC5-CBDF-4F10-B980-1A74A436C8BA}"/>
              </a:ext>
            </a:extLst>
          </p:cNvPr>
          <p:cNvSpPr>
            <a:spLocks noGrp="1"/>
          </p:cNvSpPr>
          <p:nvPr>
            <p:ph type="ctrTitle"/>
          </p:nvPr>
        </p:nvSpPr>
        <p:spPr/>
        <p:txBody>
          <a:bodyPr>
            <a:normAutofit/>
          </a:bodyPr>
          <a:lstStyle/>
          <a:p>
            <a:r>
              <a:rPr lang="en-US" sz="3200" dirty="0"/>
              <a:t>cost of collecting early</a:t>
            </a:r>
          </a:p>
        </p:txBody>
      </p:sp>
      <p:sp>
        <p:nvSpPr>
          <p:cNvPr id="2" name="Footer Placeholder 1">
            <a:extLst>
              <a:ext uri="{FF2B5EF4-FFF2-40B4-BE49-F238E27FC236}">
                <a16:creationId xmlns:a16="http://schemas.microsoft.com/office/drawing/2014/main" id="{70B4697F-6C03-FC8F-5FEA-05274766E603}"/>
              </a:ext>
            </a:extLst>
          </p:cNvPr>
          <p:cNvSpPr>
            <a:spLocks noGrp="1"/>
          </p:cNvSpPr>
          <p:nvPr>
            <p:ph type="ftr" sz="quarter" idx="13"/>
          </p:nvPr>
        </p:nvSpPr>
        <p:spPr/>
        <p:txBody>
          <a:bodyPr/>
          <a:lstStyle/>
          <a:p>
            <a:pPr algn="ctr"/>
            <a:r>
              <a:rPr lang="en-US"/>
              <a:t>iis401k_rev0423</a:t>
            </a:r>
            <a:endParaRPr lang="en-US" dirty="0"/>
          </a:p>
        </p:txBody>
      </p:sp>
      <p:graphicFrame>
        <p:nvGraphicFramePr>
          <p:cNvPr id="4" name="Chart 3">
            <a:extLst>
              <a:ext uri="{FF2B5EF4-FFF2-40B4-BE49-F238E27FC236}">
                <a16:creationId xmlns:a16="http://schemas.microsoft.com/office/drawing/2014/main" id="{158F49B3-3C01-4E88-824F-05B50CC215EC}"/>
              </a:ext>
            </a:extLst>
          </p:cNvPr>
          <p:cNvGraphicFramePr>
            <a:graphicFrameLocks/>
          </p:cNvGraphicFramePr>
          <p:nvPr>
            <p:extLst>
              <p:ext uri="{D42A27DB-BD31-4B8C-83A1-F6EECF244321}">
                <p14:modId xmlns:p14="http://schemas.microsoft.com/office/powerpoint/2010/main" val="3194091973"/>
              </p:ext>
            </p:extLst>
          </p:nvPr>
        </p:nvGraphicFramePr>
        <p:xfrm>
          <a:off x="3319423" y="1259350"/>
          <a:ext cx="7187381" cy="4148393"/>
        </p:xfrm>
        <a:graphic>
          <a:graphicData uri="http://schemas.openxmlformats.org/drawingml/2006/chart">
            <c:chart xmlns:c="http://schemas.openxmlformats.org/drawingml/2006/chart" xmlns:r="http://schemas.openxmlformats.org/officeDocument/2006/relationships" r:id="rId3"/>
          </a:graphicData>
        </a:graphic>
      </p:graphicFrame>
      <p:sp>
        <p:nvSpPr>
          <p:cNvPr id="5" name="TextBox 3">
            <a:extLst>
              <a:ext uri="{FF2B5EF4-FFF2-40B4-BE49-F238E27FC236}">
                <a16:creationId xmlns:a16="http://schemas.microsoft.com/office/drawing/2014/main" id="{E97A0671-353E-49F9-B95C-7D76AF1116BC}"/>
              </a:ext>
            </a:extLst>
          </p:cNvPr>
          <p:cNvSpPr txBox="1">
            <a:spLocks noChangeArrowheads="1"/>
          </p:cNvSpPr>
          <p:nvPr/>
        </p:nvSpPr>
        <p:spPr bwMode="auto">
          <a:xfrm rot="-5400000">
            <a:off x="1546539" y="2988800"/>
            <a:ext cx="2880917"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eaLnBrk="1" hangingPunct="1"/>
            <a:r>
              <a:rPr lang="en-US" sz="1600" b="1" dirty="0">
                <a:solidFill>
                  <a:srgbClr val="211A55"/>
                </a:solidFill>
                <a:latin typeface="Century Gothic" panose="020B0502020202020204" pitchFamily="34" charset="0"/>
              </a:rPr>
              <a:t>Percentage of FRA Benefits</a:t>
            </a:r>
          </a:p>
        </p:txBody>
      </p:sp>
      <p:sp>
        <p:nvSpPr>
          <p:cNvPr id="6" name="TextBox 5">
            <a:extLst>
              <a:ext uri="{FF2B5EF4-FFF2-40B4-BE49-F238E27FC236}">
                <a16:creationId xmlns:a16="http://schemas.microsoft.com/office/drawing/2014/main" id="{BEFB9CE3-9C21-40EE-901B-868291345767}"/>
              </a:ext>
            </a:extLst>
          </p:cNvPr>
          <p:cNvSpPr txBox="1"/>
          <p:nvPr/>
        </p:nvSpPr>
        <p:spPr>
          <a:xfrm>
            <a:off x="2759119" y="6343616"/>
            <a:ext cx="6537724" cy="276999"/>
          </a:xfrm>
          <a:prstGeom prst="rect">
            <a:avLst/>
          </a:prstGeom>
          <a:noFill/>
        </p:spPr>
        <p:txBody>
          <a:bodyPr wrap="square" rtlCol="0">
            <a:spAutoFit/>
          </a:bodyPr>
          <a:lstStyle/>
          <a:p>
            <a:r>
              <a:rPr lang="en-US" sz="1200" dirty="0">
                <a:latin typeface="Century Gothic" panose="020B0502020202020204" pitchFamily="34" charset="0"/>
              </a:rPr>
              <a:t>Source: Social Security Administration (</a:t>
            </a:r>
            <a:r>
              <a:rPr lang="en-US" sz="1200" dirty="0" err="1">
                <a:latin typeface="Century Gothic" panose="020B0502020202020204" pitchFamily="34" charset="0"/>
              </a:rPr>
              <a:t>www.ssa.gov</a:t>
            </a:r>
            <a:r>
              <a:rPr lang="en-US" sz="1200" dirty="0">
                <a:latin typeface="Century Gothic" panose="020B0502020202020204" pitchFamily="34" charset="0"/>
              </a:rPr>
              <a:t>)</a:t>
            </a:r>
          </a:p>
        </p:txBody>
      </p:sp>
    </p:spTree>
    <p:extLst>
      <p:ext uri="{BB962C8B-B14F-4D97-AF65-F5344CB8AC3E}">
        <p14:creationId xmlns:p14="http://schemas.microsoft.com/office/powerpoint/2010/main" val="89174372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65388E4F-9909-4131-B297-ABF56D95705E}"/>
              </a:ext>
            </a:extLst>
          </p:cNvPr>
          <p:cNvSpPr>
            <a:spLocks noGrp="1"/>
          </p:cNvSpPr>
          <p:nvPr>
            <p:ph type="ctrTitle"/>
          </p:nvPr>
        </p:nvSpPr>
        <p:spPr/>
        <p:txBody>
          <a:bodyPr>
            <a:normAutofit/>
          </a:bodyPr>
          <a:lstStyle/>
          <a:p>
            <a:r>
              <a:rPr lang="en-US" sz="3200" dirty="0"/>
              <a:t>increases for collecting late</a:t>
            </a:r>
          </a:p>
        </p:txBody>
      </p:sp>
      <p:sp>
        <p:nvSpPr>
          <p:cNvPr id="2" name="Footer Placeholder 1">
            <a:extLst>
              <a:ext uri="{FF2B5EF4-FFF2-40B4-BE49-F238E27FC236}">
                <a16:creationId xmlns:a16="http://schemas.microsoft.com/office/drawing/2014/main" id="{7505D46A-E6A2-8FA5-C726-D27E0EC38FA8}"/>
              </a:ext>
            </a:extLst>
          </p:cNvPr>
          <p:cNvSpPr>
            <a:spLocks noGrp="1"/>
          </p:cNvSpPr>
          <p:nvPr>
            <p:ph type="ftr" sz="quarter" idx="13"/>
          </p:nvPr>
        </p:nvSpPr>
        <p:spPr/>
        <p:txBody>
          <a:bodyPr/>
          <a:lstStyle/>
          <a:p>
            <a:pPr algn="ctr"/>
            <a:r>
              <a:rPr lang="en-US" dirty="0"/>
              <a:t>iis401k_rev0423</a:t>
            </a:r>
          </a:p>
        </p:txBody>
      </p:sp>
      <p:graphicFrame>
        <p:nvGraphicFramePr>
          <p:cNvPr id="4" name="Chart 3">
            <a:extLst>
              <a:ext uri="{FF2B5EF4-FFF2-40B4-BE49-F238E27FC236}">
                <a16:creationId xmlns:a16="http://schemas.microsoft.com/office/drawing/2014/main" id="{06B23C01-03A6-4A63-9F3C-688C394134BD}"/>
              </a:ext>
            </a:extLst>
          </p:cNvPr>
          <p:cNvGraphicFramePr>
            <a:graphicFrameLocks/>
          </p:cNvGraphicFramePr>
          <p:nvPr>
            <p:extLst>
              <p:ext uri="{D42A27DB-BD31-4B8C-83A1-F6EECF244321}">
                <p14:modId xmlns:p14="http://schemas.microsoft.com/office/powerpoint/2010/main" val="2320152721"/>
              </p:ext>
            </p:extLst>
          </p:nvPr>
        </p:nvGraphicFramePr>
        <p:xfrm>
          <a:off x="3480619" y="1121696"/>
          <a:ext cx="6921910" cy="4148394"/>
        </p:xfrm>
        <a:graphic>
          <a:graphicData uri="http://schemas.openxmlformats.org/drawingml/2006/chart">
            <c:chart xmlns:c="http://schemas.openxmlformats.org/drawingml/2006/chart" xmlns:r="http://schemas.openxmlformats.org/officeDocument/2006/relationships" r:id="rId3"/>
          </a:graphicData>
        </a:graphic>
      </p:graphicFrame>
      <p:sp>
        <p:nvSpPr>
          <p:cNvPr id="5" name="TextBox 3">
            <a:extLst>
              <a:ext uri="{FF2B5EF4-FFF2-40B4-BE49-F238E27FC236}">
                <a16:creationId xmlns:a16="http://schemas.microsoft.com/office/drawing/2014/main" id="{65FD3507-35C9-4C3E-9D1A-36DE6BF6D1B9}"/>
              </a:ext>
            </a:extLst>
          </p:cNvPr>
          <p:cNvSpPr txBox="1">
            <a:spLocks noChangeArrowheads="1"/>
          </p:cNvSpPr>
          <p:nvPr/>
        </p:nvSpPr>
        <p:spPr bwMode="auto">
          <a:xfrm rot="-5400000">
            <a:off x="1620745" y="2876265"/>
            <a:ext cx="2880917"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eaLnBrk="1" hangingPunct="1"/>
            <a:r>
              <a:rPr lang="en-US" sz="1600" b="1" dirty="0">
                <a:solidFill>
                  <a:srgbClr val="211645"/>
                </a:solidFill>
                <a:latin typeface="Century Gothic" panose="020B0502020202020204" pitchFamily="34" charset="0"/>
              </a:rPr>
              <a:t>Percentage of FRA Benefits</a:t>
            </a:r>
          </a:p>
        </p:txBody>
      </p:sp>
      <p:sp>
        <p:nvSpPr>
          <p:cNvPr id="6" name="TextBox 5">
            <a:extLst>
              <a:ext uri="{FF2B5EF4-FFF2-40B4-BE49-F238E27FC236}">
                <a16:creationId xmlns:a16="http://schemas.microsoft.com/office/drawing/2014/main" id="{C5F9CDF0-511C-402D-A4A8-8D8A04BD0908}"/>
              </a:ext>
            </a:extLst>
          </p:cNvPr>
          <p:cNvSpPr txBox="1"/>
          <p:nvPr/>
        </p:nvSpPr>
        <p:spPr>
          <a:xfrm>
            <a:off x="2827137" y="6217852"/>
            <a:ext cx="7408244" cy="276999"/>
          </a:xfrm>
          <a:prstGeom prst="rect">
            <a:avLst/>
          </a:prstGeom>
          <a:noFill/>
        </p:spPr>
        <p:txBody>
          <a:bodyPr wrap="square" rtlCol="0">
            <a:spAutoFit/>
          </a:bodyPr>
          <a:lstStyle/>
          <a:p>
            <a:r>
              <a:rPr lang="en-US" sz="1200" dirty="0">
                <a:latin typeface="Century Gothic" panose="020B0502020202020204" pitchFamily="34" charset="0"/>
              </a:rPr>
              <a:t>Source: Social Security Administration (</a:t>
            </a:r>
            <a:r>
              <a:rPr lang="en-US" sz="1200" dirty="0" err="1">
                <a:latin typeface="Century Gothic" panose="020B0502020202020204" pitchFamily="34" charset="0"/>
                <a:hlinkClick r:id="rId4"/>
              </a:rPr>
              <a:t>www.ssa.gov</a:t>
            </a:r>
            <a:r>
              <a:rPr lang="en-US" sz="1200" dirty="0">
                <a:latin typeface="Century Gothic" panose="020B0502020202020204" pitchFamily="34" charset="0"/>
              </a:rPr>
              <a:t>). Assumes individual born in 1943 or later</a:t>
            </a:r>
          </a:p>
        </p:txBody>
      </p:sp>
    </p:spTree>
    <p:extLst>
      <p:ext uri="{BB962C8B-B14F-4D97-AF65-F5344CB8AC3E}">
        <p14:creationId xmlns:p14="http://schemas.microsoft.com/office/powerpoint/2010/main" val="150495279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F27ACDC2-52B4-4EF3-9BF5-979EF2D64409}"/>
              </a:ext>
            </a:extLst>
          </p:cNvPr>
          <p:cNvSpPr>
            <a:spLocks noGrp="1"/>
          </p:cNvSpPr>
          <p:nvPr>
            <p:ph type="ctrTitle"/>
          </p:nvPr>
        </p:nvSpPr>
        <p:spPr/>
        <p:txBody>
          <a:bodyPr>
            <a:normAutofit/>
          </a:bodyPr>
          <a:lstStyle/>
          <a:p>
            <a:r>
              <a:rPr lang="en-US" sz="3200" dirty="0">
                <a:solidFill>
                  <a:srgbClr val="002060"/>
                </a:solidFill>
              </a:rPr>
              <a:t>social security break-even analysis</a:t>
            </a:r>
            <a:endParaRPr lang="en-US" sz="3200" dirty="0"/>
          </a:p>
        </p:txBody>
      </p:sp>
      <p:sp>
        <p:nvSpPr>
          <p:cNvPr id="2" name="Footer Placeholder 1">
            <a:extLst>
              <a:ext uri="{FF2B5EF4-FFF2-40B4-BE49-F238E27FC236}">
                <a16:creationId xmlns:a16="http://schemas.microsoft.com/office/drawing/2014/main" id="{1A8612C8-9766-A99A-FCA4-F43A43234B2B}"/>
              </a:ext>
            </a:extLst>
          </p:cNvPr>
          <p:cNvSpPr>
            <a:spLocks noGrp="1"/>
          </p:cNvSpPr>
          <p:nvPr>
            <p:ph type="ftr" sz="quarter" idx="13"/>
          </p:nvPr>
        </p:nvSpPr>
        <p:spPr/>
        <p:txBody>
          <a:bodyPr/>
          <a:lstStyle/>
          <a:p>
            <a:pPr algn="ctr"/>
            <a:r>
              <a:rPr lang="en-US"/>
              <a:t>iis401k_rev0423</a:t>
            </a:r>
            <a:endParaRPr lang="en-US" dirty="0"/>
          </a:p>
        </p:txBody>
      </p:sp>
      <p:graphicFrame>
        <p:nvGraphicFramePr>
          <p:cNvPr id="4" name="Chart 3">
            <a:extLst>
              <a:ext uri="{FF2B5EF4-FFF2-40B4-BE49-F238E27FC236}">
                <a16:creationId xmlns:a16="http://schemas.microsoft.com/office/drawing/2014/main" id="{21EA622B-AAC5-4AE3-866C-C81042983767}"/>
              </a:ext>
            </a:extLst>
          </p:cNvPr>
          <p:cNvGraphicFramePr>
            <a:graphicFrameLocks/>
          </p:cNvGraphicFramePr>
          <p:nvPr>
            <p:extLst>
              <p:ext uri="{D42A27DB-BD31-4B8C-83A1-F6EECF244321}">
                <p14:modId xmlns:p14="http://schemas.microsoft.com/office/powerpoint/2010/main" val="202836444"/>
              </p:ext>
            </p:extLst>
          </p:nvPr>
        </p:nvGraphicFramePr>
        <p:xfrm>
          <a:off x="2853602" y="946314"/>
          <a:ext cx="7305368" cy="4404032"/>
        </p:xfrm>
        <a:graphic>
          <a:graphicData uri="http://schemas.openxmlformats.org/drawingml/2006/chart">
            <c:chart xmlns:c="http://schemas.openxmlformats.org/drawingml/2006/chart" xmlns:r="http://schemas.openxmlformats.org/officeDocument/2006/relationships" r:id="rId3"/>
          </a:graphicData>
        </a:graphic>
      </p:graphicFrame>
      <p:sp>
        <p:nvSpPr>
          <p:cNvPr id="8" name="TextBox 7">
            <a:extLst>
              <a:ext uri="{FF2B5EF4-FFF2-40B4-BE49-F238E27FC236}">
                <a16:creationId xmlns:a16="http://schemas.microsoft.com/office/drawing/2014/main" id="{CCDD6A3D-59A9-42CE-AB66-F8DD01E15639}"/>
              </a:ext>
            </a:extLst>
          </p:cNvPr>
          <p:cNvSpPr txBox="1"/>
          <p:nvPr/>
        </p:nvSpPr>
        <p:spPr bwMode="gray">
          <a:xfrm>
            <a:off x="2921406" y="4622243"/>
            <a:ext cx="1008529" cy="1231106"/>
          </a:xfrm>
          <a:prstGeom prst="rect">
            <a:avLst/>
          </a:prstGeom>
          <a:noFill/>
        </p:spPr>
        <p:txBody>
          <a:bodyPr wrap="square" lIns="0" tIns="0" rIns="0" bIns="0" rtlCol="0" anchor="b">
            <a:spAutoFit/>
          </a:bodyPr>
          <a:lstStyle/>
          <a:p>
            <a:pPr algn="ctr">
              <a:buClr>
                <a:schemeClr val="tx2"/>
              </a:buClr>
            </a:pPr>
            <a:r>
              <a:rPr lang="en-US" sz="1600" b="1" dirty="0">
                <a:solidFill>
                  <a:schemeClr val="bg1">
                    <a:lumMod val="50000"/>
                  </a:schemeClr>
                </a:solidFill>
                <a:latin typeface="Century Gothic" panose="020B0502020202020204" pitchFamily="34" charset="0"/>
              </a:rPr>
              <a:t>62</a:t>
            </a:r>
          </a:p>
          <a:p>
            <a:pPr algn="ctr">
              <a:buClr>
                <a:schemeClr val="tx2"/>
              </a:buClr>
            </a:pPr>
            <a:endParaRPr lang="en-US" sz="1600" b="1" dirty="0">
              <a:solidFill>
                <a:schemeClr val="bg1">
                  <a:lumMod val="50000"/>
                </a:schemeClr>
              </a:solidFill>
              <a:latin typeface="Century Gothic" panose="020B0502020202020204" pitchFamily="34" charset="0"/>
            </a:endParaRPr>
          </a:p>
          <a:p>
            <a:pPr algn="ctr">
              <a:buClr>
                <a:schemeClr val="tx2"/>
              </a:buClr>
            </a:pPr>
            <a:r>
              <a:rPr lang="en-US" sz="1600" b="1" dirty="0">
                <a:solidFill>
                  <a:schemeClr val="bg1">
                    <a:lumMod val="50000"/>
                  </a:schemeClr>
                </a:solidFill>
                <a:latin typeface="Century Gothic" panose="020B0502020202020204" pitchFamily="34" charset="0"/>
              </a:rPr>
              <a:t> 75%</a:t>
            </a:r>
          </a:p>
          <a:p>
            <a:pPr algn="ctr">
              <a:buClr>
                <a:schemeClr val="tx2"/>
              </a:buClr>
            </a:pPr>
            <a:r>
              <a:rPr lang="en-US" sz="1600" b="1" dirty="0">
                <a:solidFill>
                  <a:schemeClr val="bg1">
                    <a:lumMod val="50000"/>
                  </a:schemeClr>
                </a:solidFill>
                <a:latin typeface="Century Gothic" panose="020B0502020202020204" pitchFamily="34" charset="0"/>
              </a:rPr>
              <a:t>of PIA</a:t>
            </a:r>
          </a:p>
          <a:p>
            <a:pPr>
              <a:buClr>
                <a:schemeClr val="tx2"/>
              </a:buClr>
            </a:pPr>
            <a:endParaRPr lang="en-US" sz="1600" b="1" dirty="0">
              <a:solidFill>
                <a:schemeClr val="bg1">
                  <a:lumMod val="50000"/>
                </a:schemeClr>
              </a:solidFill>
              <a:latin typeface="Century Gothic" panose="020B0502020202020204" pitchFamily="34" charset="0"/>
            </a:endParaRPr>
          </a:p>
        </p:txBody>
      </p:sp>
      <p:sp>
        <p:nvSpPr>
          <p:cNvPr id="9" name="TextBox 8">
            <a:extLst>
              <a:ext uri="{FF2B5EF4-FFF2-40B4-BE49-F238E27FC236}">
                <a16:creationId xmlns:a16="http://schemas.microsoft.com/office/drawing/2014/main" id="{69719EE3-3F47-429E-B93C-13139D9C214C}"/>
              </a:ext>
            </a:extLst>
          </p:cNvPr>
          <p:cNvSpPr txBox="1"/>
          <p:nvPr/>
        </p:nvSpPr>
        <p:spPr bwMode="gray">
          <a:xfrm>
            <a:off x="3587902" y="4622243"/>
            <a:ext cx="1008529" cy="1231106"/>
          </a:xfrm>
          <a:prstGeom prst="rect">
            <a:avLst/>
          </a:prstGeom>
          <a:noFill/>
        </p:spPr>
        <p:txBody>
          <a:bodyPr wrap="square" lIns="0" tIns="0" rIns="0" bIns="0" rtlCol="0" anchor="b">
            <a:spAutoFit/>
          </a:bodyPr>
          <a:lstStyle/>
          <a:p>
            <a:pPr algn="ctr">
              <a:buClr>
                <a:schemeClr val="tx2"/>
              </a:buClr>
            </a:pPr>
            <a:r>
              <a:rPr lang="en-US" sz="1600" b="1" dirty="0">
                <a:solidFill>
                  <a:srgbClr val="94842B"/>
                </a:solidFill>
                <a:latin typeface="Century Gothic" panose="020B0502020202020204" pitchFamily="34" charset="0"/>
              </a:rPr>
              <a:t>66</a:t>
            </a:r>
          </a:p>
          <a:p>
            <a:pPr algn="ctr">
              <a:buClr>
                <a:schemeClr val="tx2"/>
              </a:buClr>
            </a:pPr>
            <a:endParaRPr lang="en-US" sz="1600" b="1" dirty="0">
              <a:solidFill>
                <a:srgbClr val="94842B"/>
              </a:solidFill>
              <a:latin typeface="Century Gothic" panose="020B0502020202020204" pitchFamily="34" charset="0"/>
            </a:endParaRPr>
          </a:p>
          <a:p>
            <a:pPr algn="ctr">
              <a:buClr>
                <a:schemeClr val="tx2"/>
              </a:buClr>
            </a:pPr>
            <a:r>
              <a:rPr lang="en-US" sz="1600" b="1" dirty="0">
                <a:solidFill>
                  <a:srgbClr val="94842B"/>
                </a:solidFill>
                <a:latin typeface="Century Gothic" panose="020B0502020202020204" pitchFamily="34" charset="0"/>
              </a:rPr>
              <a:t> 100%</a:t>
            </a:r>
          </a:p>
          <a:p>
            <a:pPr algn="ctr">
              <a:buClr>
                <a:schemeClr val="tx2"/>
              </a:buClr>
            </a:pPr>
            <a:r>
              <a:rPr lang="en-US" sz="1600" b="1" dirty="0">
                <a:solidFill>
                  <a:srgbClr val="94842B"/>
                </a:solidFill>
                <a:latin typeface="Century Gothic" panose="020B0502020202020204" pitchFamily="34" charset="0"/>
              </a:rPr>
              <a:t>of PIA</a:t>
            </a:r>
          </a:p>
          <a:p>
            <a:pPr>
              <a:buClr>
                <a:schemeClr val="tx2"/>
              </a:buClr>
            </a:pPr>
            <a:endParaRPr lang="en-US" sz="1600" b="1" dirty="0">
              <a:solidFill>
                <a:srgbClr val="94842B"/>
              </a:solidFill>
              <a:latin typeface="Century Gothic" panose="020B0502020202020204" pitchFamily="34" charset="0"/>
            </a:endParaRPr>
          </a:p>
        </p:txBody>
      </p:sp>
      <p:sp>
        <p:nvSpPr>
          <p:cNvPr id="10" name="TextBox 9">
            <a:extLst>
              <a:ext uri="{FF2B5EF4-FFF2-40B4-BE49-F238E27FC236}">
                <a16:creationId xmlns:a16="http://schemas.microsoft.com/office/drawing/2014/main" id="{AB0FD54B-FD9B-4A14-B245-CEAFAF11FA9D}"/>
              </a:ext>
            </a:extLst>
          </p:cNvPr>
          <p:cNvSpPr txBox="1"/>
          <p:nvPr/>
        </p:nvSpPr>
        <p:spPr bwMode="gray">
          <a:xfrm>
            <a:off x="4281800" y="4622243"/>
            <a:ext cx="1008529" cy="1231106"/>
          </a:xfrm>
          <a:prstGeom prst="rect">
            <a:avLst/>
          </a:prstGeom>
          <a:noFill/>
        </p:spPr>
        <p:txBody>
          <a:bodyPr wrap="square" lIns="0" tIns="0" rIns="0" bIns="0" rtlCol="0" anchor="b">
            <a:spAutoFit/>
          </a:bodyPr>
          <a:lstStyle/>
          <a:p>
            <a:pPr algn="ctr">
              <a:buClr>
                <a:schemeClr val="tx2"/>
              </a:buClr>
            </a:pPr>
            <a:r>
              <a:rPr lang="en-US" sz="1600" b="1" dirty="0">
                <a:solidFill>
                  <a:srgbClr val="211645"/>
                </a:solidFill>
                <a:latin typeface="Century Gothic" panose="020B0502020202020204" pitchFamily="34" charset="0"/>
              </a:rPr>
              <a:t>70</a:t>
            </a:r>
          </a:p>
          <a:p>
            <a:pPr algn="ctr">
              <a:buClr>
                <a:schemeClr val="tx2"/>
              </a:buClr>
            </a:pPr>
            <a:endParaRPr lang="en-US" sz="1600" b="1" dirty="0">
              <a:solidFill>
                <a:srgbClr val="211645"/>
              </a:solidFill>
              <a:latin typeface="Century Gothic" panose="020B0502020202020204" pitchFamily="34" charset="0"/>
            </a:endParaRPr>
          </a:p>
          <a:p>
            <a:pPr algn="ctr">
              <a:buClr>
                <a:schemeClr val="tx2"/>
              </a:buClr>
            </a:pPr>
            <a:r>
              <a:rPr lang="en-US" sz="1600" b="1" dirty="0">
                <a:solidFill>
                  <a:srgbClr val="211645"/>
                </a:solidFill>
                <a:latin typeface="Century Gothic" panose="020B0502020202020204" pitchFamily="34" charset="0"/>
              </a:rPr>
              <a:t> 132%</a:t>
            </a:r>
          </a:p>
          <a:p>
            <a:pPr algn="ctr">
              <a:buClr>
                <a:schemeClr val="tx2"/>
              </a:buClr>
            </a:pPr>
            <a:r>
              <a:rPr lang="en-US" sz="1600" b="1" dirty="0">
                <a:solidFill>
                  <a:srgbClr val="211645"/>
                </a:solidFill>
                <a:latin typeface="Century Gothic" panose="020B0502020202020204" pitchFamily="34" charset="0"/>
              </a:rPr>
              <a:t>of PIA</a:t>
            </a:r>
          </a:p>
          <a:p>
            <a:pPr>
              <a:buClr>
                <a:schemeClr val="tx2"/>
              </a:buClr>
            </a:pPr>
            <a:endParaRPr lang="en-US" sz="1600" b="1" dirty="0">
              <a:solidFill>
                <a:srgbClr val="211645"/>
              </a:solidFill>
              <a:latin typeface="Century Gothic" panose="020B0502020202020204" pitchFamily="34" charset="0"/>
            </a:endParaRPr>
          </a:p>
        </p:txBody>
      </p:sp>
      <p:sp>
        <p:nvSpPr>
          <p:cNvPr id="11" name="Text Box 16">
            <a:extLst>
              <a:ext uri="{FF2B5EF4-FFF2-40B4-BE49-F238E27FC236}">
                <a16:creationId xmlns:a16="http://schemas.microsoft.com/office/drawing/2014/main" id="{0AD7C78F-B47C-4B78-9A52-18197AAB3C99}"/>
              </a:ext>
            </a:extLst>
          </p:cNvPr>
          <p:cNvSpPr txBox="1">
            <a:spLocks noChangeArrowheads="1"/>
          </p:cNvSpPr>
          <p:nvPr/>
        </p:nvSpPr>
        <p:spPr bwMode="auto">
          <a:xfrm>
            <a:off x="2853603" y="6080466"/>
            <a:ext cx="7733493" cy="5770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spcBef>
                <a:spcPts val="300"/>
              </a:spcBef>
              <a:defRPr/>
            </a:pPr>
            <a:r>
              <a:rPr lang="en-US" sz="1100" i="1" dirty="0">
                <a:solidFill>
                  <a:schemeClr val="tx1">
                    <a:lumMod val="50000"/>
                    <a:lumOff val="50000"/>
                  </a:schemeClr>
                </a:solidFill>
                <a:latin typeface="Century Gothic" panose="020B0502020202020204" pitchFamily="34" charset="0"/>
              </a:rPr>
              <a:t>Assumes individual has a Full Retirement age of 66.</a:t>
            </a:r>
          </a:p>
          <a:p>
            <a:pPr>
              <a:spcBef>
                <a:spcPts val="300"/>
              </a:spcBef>
              <a:defRPr/>
            </a:pPr>
            <a:r>
              <a:rPr lang="en-US" sz="1100" i="1" dirty="0">
                <a:solidFill>
                  <a:schemeClr val="tx1">
                    <a:lumMod val="50000"/>
                    <a:lumOff val="50000"/>
                  </a:schemeClr>
                </a:solidFill>
                <a:latin typeface="Century Gothic" panose="020B0502020202020204" pitchFamily="34" charset="0"/>
              </a:rPr>
              <a:t>Source: BlackRock; Securing Your Retirement: Transforming Social Security into a Winning Retirement Strategy.  </a:t>
            </a:r>
          </a:p>
          <a:p>
            <a:pPr>
              <a:spcBef>
                <a:spcPts val="300"/>
              </a:spcBef>
              <a:defRPr/>
            </a:pPr>
            <a:endParaRPr lang="en-US" sz="1000" i="1" dirty="0">
              <a:solidFill>
                <a:srgbClr val="807E82"/>
              </a:solidFill>
              <a:latin typeface="Century Gothic" panose="020B0502020202020204" pitchFamily="34" charset="0"/>
            </a:endParaRPr>
          </a:p>
        </p:txBody>
      </p:sp>
      <p:sp>
        <p:nvSpPr>
          <p:cNvPr id="12" name="Down Arrow 14">
            <a:extLst>
              <a:ext uri="{FF2B5EF4-FFF2-40B4-BE49-F238E27FC236}">
                <a16:creationId xmlns:a16="http://schemas.microsoft.com/office/drawing/2014/main" id="{53998782-443E-42B3-A056-C5CC68F73B0D}"/>
              </a:ext>
            </a:extLst>
          </p:cNvPr>
          <p:cNvSpPr/>
          <p:nvPr/>
        </p:nvSpPr>
        <p:spPr>
          <a:xfrm>
            <a:off x="5626127" y="2671061"/>
            <a:ext cx="1018513" cy="842329"/>
          </a:xfrm>
          <a:prstGeom prst="downArrow">
            <a:avLst/>
          </a:prstGeom>
          <a:solidFill>
            <a:srgbClr val="94842B"/>
          </a:solidFill>
          <a:ln w="9525" cap="flat" cmpd="sng" algn="ctr">
            <a:noFill/>
            <a:prstDash val="solid"/>
          </a:ln>
          <a:effectLst/>
        </p:spPr>
        <p:txBody>
          <a:bodyPr rot="0" spcFirstLastPara="0" vertOverflow="overflow" horzOverflow="overflow" vert="horz" wrap="square" lIns="72000" tIns="36000" rIns="72000" bIns="36000" numCol="1" spcCol="0" rtlCol="0" fromWordArt="0" anchor="ctr" anchorCtr="1" forceAA="0" compatLnSpc="1">
            <a:prstTxWarp prst="textNoShape">
              <a:avLst/>
            </a:prstTxWarp>
            <a:noAutofit/>
          </a:bodyPr>
          <a:lstStyle/>
          <a:p>
            <a:pPr algn="ctr"/>
            <a:r>
              <a:rPr lang="en-US" sz="1400" b="1" kern="0" dirty="0">
                <a:solidFill>
                  <a:schemeClr val="bg1"/>
                </a:solidFill>
                <a:latin typeface="Century Gothic" panose="020B0502020202020204" pitchFamily="34" charset="0"/>
              </a:rPr>
              <a:t>Age 78</a:t>
            </a:r>
          </a:p>
        </p:txBody>
      </p:sp>
      <p:sp>
        <p:nvSpPr>
          <p:cNvPr id="13" name="Down Arrow 15">
            <a:extLst>
              <a:ext uri="{FF2B5EF4-FFF2-40B4-BE49-F238E27FC236}">
                <a16:creationId xmlns:a16="http://schemas.microsoft.com/office/drawing/2014/main" id="{AD4D6BFF-D6E8-4DF3-B572-0CABE5A9B8CF}"/>
              </a:ext>
            </a:extLst>
          </p:cNvPr>
          <p:cNvSpPr/>
          <p:nvPr/>
        </p:nvSpPr>
        <p:spPr>
          <a:xfrm>
            <a:off x="6434447" y="2501398"/>
            <a:ext cx="1018513" cy="842329"/>
          </a:xfrm>
          <a:prstGeom prst="downArrow">
            <a:avLst/>
          </a:prstGeom>
          <a:solidFill>
            <a:srgbClr val="211645"/>
          </a:solidFill>
          <a:ln w="9525" cap="flat" cmpd="sng" algn="ctr">
            <a:noFill/>
            <a:prstDash val="solid"/>
          </a:ln>
          <a:effectLst/>
        </p:spPr>
        <p:txBody>
          <a:bodyPr rot="0" spcFirstLastPara="0" vertOverflow="overflow" horzOverflow="overflow" vert="horz" wrap="square" lIns="72000" tIns="36000" rIns="72000" bIns="36000" numCol="1" spcCol="0" rtlCol="0" fromWordArt="0" anchor="ctr" anchorCtr="1" forceAA="0" compatLnSpc="1">
            <a:prstTxWarp prst="textNoShape">
              <a:avLst/>
            </a:prstTxWarp>
            <a:noAutofit/>
          </a:bodyPr>
          <a:lstStyle/>
          <a:p>
            <a:pPr algn="ctr"/>
            <a:r>
              <a:rPr lang="en-US" sz="1400" b="1" kern="0" dirty="0">
                <a:solidFill>
                  <a:schemeClr val="bg1"/>
                </a:solidFill>
                <a:latin typeface="Century Gothic" panose="020B0502020202020204" pitchFamily="34" charset="0"/>
              </a:rPr>
              <a:t>Age 82.5</a:t>
            </a:r>
          </a:p>
        </p:txBody>
      </p:sp>
    </p:spTree>
    <p:extLst>
      <p:ext uri="{BB962C8B-B14F-4D97-AF65-F5344CB8AC3E}">
        <p14:creationId xmlns:p14="http://schemas.microsoft.com/office/powerpoint/2010/main" val="10213134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9"/>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0"/>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2"/>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AsOne/>
      </p:bldGraphic>
      <p:bldP spid="9" grpId="0"/>
      <p:bldP spid="10" grpId="0"/>
      <p:bldP spid="12" grpId="0" animBg="1"/>
      <p:bldP spid="13"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130EE043-8C59-4557-8EBA-790FDC2DE330}"/>
              </a:ext>
            </a:extLst>
          </p:cNvPr>
          <p:cNvPicPr>
            <a:picLocks noChangeAspect="1"/>
          </p:cNvPicPr>
          <p:nvPr/>
        </p:nvPicPr>
        <p:blipFill>
          <a:blip r:embed="rId3"/>
          <a:stretch>
            <a:fillRect/>
          </a:stretch>
        </p:blipFill>
        <p:spPr>
          <a:xfrm>
            <a:off x="2178503" y="431754"/>
            <a:ext cx="8533039" cy="6248521"/>
          </a:xfrm>
          <a:prstGeom prst="rect">
            <a:avLst/>
          </a:prstGeom>
        </p:spPr>
      </p:pic>
      <p:sp>
        <p:nvSpPr>
          <p:cNvPr id="2" name="Footer Placeholder 1">
            <a:extLst>
              <a:ext uri="{FF2B5EF4-FFF2-40B4-BE49-F238E27FC236}">
                <a16:creationId xmlns:a16="http://schemas.microsoft.com/office/drawing/2014/main" id="{9710DA11-28C0-0B6A-CA84-02F0A302FFD6}"/>
              </a:ext>
            </a:extLst>
          </p:cNvPr>
          <p:cNvSpPr>
            <a:spLocks noGrp="1"/>
          </p:cNvSpPr>
          <p:nvPr>
            <p:ph type="ftr" sz="quarter" idx="13"/>
          </p:nvPr>
        </p:nvSpPr>
        <p:spPr/>
        <p:txBody>
          <a:bodyPr/>
          <a:lstStyle/>
          <a:p>
            <a:pPr algn="ctr"/>
            <a:r>
              <a:rPr lang="en-US"/>
              <a:t>iis401k_rev0423</a:t>
            </a:r>
          </a:p>
        </p:txBody>
      </p:sp>
    </p:spTree>
    <p:extLst>
      <p:ext uri="{BB962C8B-B14F-4D97-AF65-F5344CB8AC3E}">
        <p14:creationId xmlns:p14="http://schemas.microsoft.com/office/powerpoint/2010/main" val="130756487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D06AD02D-20EC-A54E-A9B9-8D31F3AB5D8C}"/>
              </a:ext>
            </a:extLst>
          </p:cNvPr>
          <p:cNvSpPr txBox="1">
            <a:spLocks/>
          </p:cNvSpPr>
          <p:nvPr/>
        </p:nvSpPr>
        <p:spPr>
          <a:xfrm>
            <a:off x="2554015" y="365124"/>
            <a:ext cx="8357140" cy="908871"/>
          </a:xfrm>
          <a:prstGeom prst="rect">
            <a:avLst/>
          </a:prstGeom>
        </p:spPr>
        <p:txBody>
          <a:bodyPr anchor="b">
            <a:normAutofit/>
          </a:bodyPr>
          <a:lstStyle>
            <a:lvl1pPr algn="l" defTabSz="914400" rtl="0" eaLnBrk="1" latinLnBrk="0" hangingPunct="1">
              <a:lnSpc>
                <a:spcPct val="90000"/>
              </a:lnSpc>
              <a:spcBef>
                <a:spcPct val="0"/>
              </a:spcBef>
              <a:buNone/>
              <a:defRPr sz="4400" b="1" i="0" kern="1200">
                <a:solidFill>
                  <a:srgbClr val="211545"/>
                </a:solidFill>
                <a:latin typeface="Century Gothic" panose="020B0502020202020204" pitchFamily="34" charset="0"/>
                <a:ea typeface="+mj-ea"/>
                <a:cs typeface="+mj-cs"/>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endParaRPr kumimoji="0" lang="en-US" sz="4000" b="1" i="0" u="none" strike="noStrike" kern="1200" cap="none" spc="0" normalizeH="0" baseline="0" noProof="0" dirty="0">
              <a:ln>
                <a:noFill/>
              </a:ln>
              <a:solidFill>
                <a:srgbClr val="002060"/>
              </a:solidFill>
              <a:effectLst/>
              <a:uLnTx/>
              <a:uFillTx/>
              <a:latin typeface="Desyrel" panose="02000603050000020003" pitchFamily="2" charset="0"/>
              <a:ea typeface="+mj-ea"/>
              <a:cs typeface="+mj-cs"/>
            </a:endParaRPr>
          </a:p>
        </p:txBody>
      </p:sp>
      <p:sp>
        <p:nvSpPr>
          <p:cNvPr id="10" name="Title 9">
            <a:extLst>
              <a:ext uri="{FF2B5EF4-FFF2-40B4-BE49-F238E27FC236}">
                <a16:creationId xmlns:a16="http://schemas.microsoft.com/office/drawing/2014/main" id="{EE0E50FA-6254-8119-A374-746919B77232}"/>
              </a:ext>
            </a:extLst>
          </p:cNvPr>
          <p:cNvSpPr>
            <a:spLocks noGrp="1"/>
          </p:cNvSpPr>
          <p:nvPr>
            <p:ph type="ctrTitle"/>
          </p:nvPr>
        </p:nvSpPr>
        <p:spPr/>
        <p:txBody>
          <a:bodyPr>
            <a:normAutofit/>
          </a:bodyPr>
          <a:lstStyle/>
          <a:p>
            <a:r>
              <a:rPr lang="en-US" sz="3200" noProof="0" dirty="0"/>
              <a:t>Healthcare Costs In Retirement</a:t>
            </a:r>
            <a:endParaRPr lang="en-US" sz="3200" dirty="0"/>
          </a:p>
        </p:txBody>
      </p:sp>
      <p:sp>
        <p:nvSpPr>
          <p:cNvPr id="6" name="TextBox 5">
            <a:extLst>
              <a:ext uri="{FF2B5EF4-FFF2-40B4-BE49-F238E27FC236}">
                <a16:creationId xmlns:a16="http://schemas.microsoft.com/office/drawing/2014/main" id="{ED8B761F-86E1-D740-98FC-76F594F88230}"/>
              </a:ext>
            </a:extLst>
          </p:cNvPr>
          <p:cNvSpPr txBox="1"/>
          <p:nvPr/>
        </p:nvSpPr>
        <p:spPr>
          <a:xfrm>
            <a:off x="3121732" y="2457680"/>
            <a:ext cx="7546427" cy="110799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srgbClr val="7D7024"/>
                </a:solidFill>
                <a:effectLst/>
                <a:uLnTx/>
                <a:uFillTx/>
                <a:latin typeface="Desyrel" panose="02000603050000020003" pitchFamily="2" charset="0"/>
                <a:ea typeface="+mn-ea"/>
                <a:cs typeface="+mn-cs"/>
              </a:rPr>
              <a:t>example:</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211545"/>
                </a:solidFill>
                <a:effectLst/>
                <a:uLnTx/>
                <a:uFillTx/>
                <a:latin typeface="Century Gothic" panose="020F0302020204030204"/>
                <a:ea typeface="+mn-ea"/>
                <a:cs typeface="+mn-cs"/>
              </a:rPr>
              <a:t>pay expenses from a pre-tax retirement account (401k or IRA</a:t>
            </a:r>
            <a:r>
              <a:rPr kumimoji="0" lang="en-US" sz="1800" b="0" i="0" u="none" strike="noStrike" kern="1200" cap="none" spc="0" normalizeH="0" baseline="0" noProof="0" dirty="0">
                <a:ln>
                  <a:noFill/>
                </a:ln>
                <a:solidFill>
                  <a:srgbClr val="211545"/>
                </a:solidFill>
                <a:effectLst/>
                <a:uLnTx/>
                <a:uFillTx/>
                <a:latin typeface="Century Gothic" panose="020F0302020204030204"/>
                <a:ea typeface="+mn-ea"/>
                <a:cs typeface="+mn-cs"/>
              </a:rPr>
              <a:t>)</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600" b="0" i="1" u="none" strike="noStrike" kern="1200" cap="none" spc="0" normalizeH="0" baseline="0" noProof="0" dirty="0">
                <a:ln>
                  <a:noFill/>
                </a:ln>
                <a:solidFill>
                  <a:srgbClr val="211545"/>
                </a:solidFill>
                <a:effectLst/>
                <a:uLnTx/>
                <a:uFillTx/>
                <a:latin typeface="Century Gothic" panose="020F0302020204030204"/>
                <a:ea typeface="+mn-ea"/>
                <a:cs typeface="+mn-cs"/>
              </a:rPr>
              <a:t>20% effective tax rate</a:t>
            </a:r>
            <a:endParaRPr kumimoji="0" lang="en-US" sz="1800" b="0" i="1" u="none" strike="noStrike" kern="1200" cap="none" spc="0" normalizeH="0" baseline="0" noProof="0" dirty="0">
              <a:ln>
                <a:noFill/>
              </a:ln>
              <a:solidFill>
                <a:srgbClr val="FF0000"/>
              </a:solidFill>
              <a:effectLst/>
              <a:uLnTx/>
              <a:uFillTx/>
              <a:latin typeface="Century Gothic" panose="020F0302020204030204"/>
              <a:ea typeface="+mn-ea"/>
              <a:cs typeface="+mn-cs"/>
            </a:endParaRPr>
          </a:p>
        </p:txBody>
      </p:sp>
      <p:sp>
        <p:nvSpPr>
          <p:cNvPr id="7" name="TextBox 6">
            <a:extLst>
              <a:ext uri="{FF2B5EF4-FFF2-40B4-BE49-F238E27FC236}">
                <a16:creationId xmlns:a16="http://schemas.microsoft.com/office/drawing/2014/main" id="{0B285D8D-E78E-DC47-BEFC-7B9E5FD94D51}"/>
              </a:ext>
            </a:extLst>
          </p:cNvPr>
          <p:cNvSpPr txBox="1"/>
          <p:nvPr/>
        </p:nvSpPr>
        <p:spPr>
          <a:xfrm>
            <a:off x="2414927" y="1356696"/>
            <a:ext cx="9154558" cy="83099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400" dirty="0">
                <a:solidFill>
                  <a:srgbClr val="002060"/>
                </a:solidFill>
                <a:latin typeface="Century Gothic" panose="020F0302020204030204"/>
              </a:rPr>
              <a:t>T</a:t>
            </a:r>
            <a:r>
              <a:rPr kumimoji="0" lang="en-US" sz="2400" b="0" i="0" u="none" strike="noStrike" kern="1200" cap="none" spc="0" normalizeH="0" baseline="0" noProof="0" dirty="0">
                <a:ln>
                  <a:noFill/>
                </a:ln>
                <a:solidFill>
                  <a:srgbClr val="002060"/>
                </a:solidFill>
                <a:effectLst/>
                <a:uLnTx/>
                <a:uFillTx/>
                <a:latin typeface="Century Gothic" panose="020F0302020204030204"/>
                <a:ea typeface="+mn-ea"/>
                <a:cs typeface="+mn-cs"/>
              </a:rPr>
              <a:t>he </a:t>
            </a:r>
            <a:r>
              <a:rPr kumimoji="0" lang="en-US" sz="2400" b="0" i="1" u="sng" strike="noStrike" kern="1200" cap="none" spc="0" normalizeH="0" baseline="0" noProof="0" dirty="0">
                <a:ln>
                  <a:noFill/>
                </a:ln>
                <a:solidFill>
                  <a:srgbClr val="002060"/>
                </a:solidFill>
                <a:effectLst/>
                <a:uLnTx/>
                <a:uFillTx/>
                <a:latin typeface="Century Gothic" panose="020F0302020204030204"/>
                <a:ea typeface="+mn-ea"/>
                <a:cs typeface="+mn-cs"/>
              </a:rPr>
              <a:t>average</a:t>
            </a:r>
            <a:r>
              <a:rPr kumimoji="0" lang="en-US" sz="2400" b="0" i="0" u="none" strike="noStrike" kern="1200" cap="none" spc="0" normalizeH="0" baseline="0" noProof="0" dirty="0">
                <a:ln>
                  <a:noFill/>
                </a:ln>
                <a:solidFill>
                  <a:srgbClr val="002060"/>
                </a:solidFill>
                <a:effectLst/>
                <a:uLnTx/>
                <a:uFillTx/>
                <a:latin typeface="Century Gothic" panose="020F0302020204030204"/>
                <a:ea typeface="+mn-ea"/>
                <a:cs typeface="+mn-cs"/>
              </a:rPr>
              <a:t> couple retiring at 65 today will </a:t>
            </a:r>
            <a:r>
              <a:rPr lang="en-US" sz="2400" dirty="0">
                <a:solidFill>
                  <a:srgbClr val="002060"/>
                </a:solidFill>
                <a:latin typeface="Century Gothic" panose="020F0302020204030204"/>
              </a:rPr>
              <a:t>spend</a:t>
            </a:r>
            <a:r>
              <a:rPr kumimoji="0" lang="en-US" sz="2400" b="0" i="0" u="none" strike="noStrike" kern="1200" cap="none" spc="0" normalizeH="0" baseline="0" noProof="0" dirty="0">
                <a:ln>
                  <a:noFill/>
                </a:ln>
                <a:solidFill>
                  <a:srgbClr val="002060"/>
                </a:solidFill>
                <a:effectLst/>
                <a:uLnTx/>
                <a:uFillTx/>
                <a:latin typeface="Century Gothic" panose="020F0302020204030204"/>
                <a:ea typeface="+mn-ea"/>
                <a:cs typeface="+mn-cs"/>
              </a:rPr>
              <a:t> roughly </a:t>
            </a:r>
            <a:r>
              <a:rPr kumimoji="0" lang="en-US" sz="2400" b="1" i="0" u="none" strike="noStrike" kern="1200" cap="none" spc="0" normalizeH="0" baseline="0" noProof="0" dirty="0">
                <a:ln>
                  <a:noFill/>
                </a:ln>
                <a:solidFill>
                  <a:srgbClr val="002060"/>
                </a:solidFill>
                <a:effectLst/>
                <a:uLnTx/>
                <a:uFillTx/>
                <a:latin typeface="Century Gothic" panose="020F0302020204030204"/>
                <a:ea typeface="+mn-ea"/>
                <a:cs typeface="+mn-cs"/>
              </a:rPr>
              <a:t>$</a:t>
            </a:r>
            <a:r>
              <a:rPr lang="en-US" sz="2400" b="1" dirty="0">
                <a:solidFill>
                  <a:srgbClr val="002060"/>
                </a:solidFill>
                <a:latin typeface="Century Gothic" panose="020F0302020204030204"/>
              </a:rPr>
              <a:t>315</a:t>
            </a:r>
            <a:r>
              <a:rPr kumimoji="0" lang="en-US" sz="2400" b="1" i="0" u="none" strike="noStrike" kern="1200" cap="none" spc="0" normalizeH="0" baseline="0" noProof="0" dirty="0">
                <a:ln>
                  <a:noFill/>
                </a:ln>
                <a:solidFill>
                  <a:srgbClr val="002060"/>
                </a:solidFill>
                <a:effectLst/>
                <a:uLnTx/>
                <a:uFillTx/>
                <a:latin typeface="Century Gothic" panose="020F0302020204030204"/>
                <a:ea typeface="+mn-ea"/>
                <a:cs typeface="+mn-cs"/>
              </a:rPr>
              <a:t>,000 </a:t>
            </a:r>
            <a:r>
              <a:rPr kumimoji="0" lang="en-US" sz="2400" b="0" i="0" u="none" strike="noStrike" kern="1200" cap="none" spc="0" normalizeH="0" baseline="0" noProof="0" dirty="0">
                <a:ln>
                  <a:noFill/>
                </a:ln>
                <a:solidFill>
                  <a:srgbClr val="002060"/>
                </a:solidFill>
                <a:effectLst/>
                <a:uLnTx/>
                <a:uFillTx/>
                <a:latin typeface="Century Gothic" panose="020F0302020204030204"/>
                <a:ea typeface="+mn-ea"/>
                <a:cs typeface="+mn-cs"/>
              </a:rPr>
              <a:t>in retirement for out of pocket medical expenses*</a:t>
            </a:r>
          </a:p>
        </p:txBody>
      </p:sp>
      <p:sp>
        <p:nvSpPr>
          <p:cNvPr id="8" name="TextBox 7">
            <a:extLst>
              <a:ext uri="{FF2B5EF4-FFF2-40B4-BE49-F238E27FC236}">
                <a16:creationId xmlns:a16="http://schemas.microsoft.com/office/drawing/2014/main" id="{0BA184BD-9E1B-EF47-95D0-A0ADA1576EC7}"/>
              </a:ext>
            </a:extLst>
          </p:cNvPr>
          <p:cNvSpPr txBox="1"/>
          <p:nvPr/>
        </p:nvSpPr>
        <p:spPr>
          <a:xfrm>
            <a:off x="5651607" y="3694139"/>
            <a:ext cx="4435365" cy="1683859"/>
          </a:xfrm>
          <a:prstGeom prst="rect">
            <a:avLst/>
          </a:prstGeom>
          <a:noFill/>
        </p:spPr>
        <p:txBody>
          <a:bodyPr wrap="square" rtlCol="0">
            <a:spAutoFit/>
          </a:bodyPr>
          <a:lstStyle/>
          <a:p>
            <a:pPr marL="0" marR="0" lvl="0" indent="0" algn="r" defTabSz="914400" rtl="0" eaLnBrk="1" fontAlgn="auto" latinLnBrk="0" hangingPunct="1">
              <a:lnSpc>
                <a:spcPct val="150000"/>
              </a:lnSpc>
              <a:spcBef>
                <a:spcPts val="0"/>
              </a:spcBef>
              <a:spcAft>
                <a:spcPts val="0"/>
              </a:spcAft>
              <a:buClrTx/>
              <a:buSzTx/>
              <a:buFontTx/>
              <a:buNone/>
              <a:tabLst/>
              <a:defRPr/>
            </a:pPr>
            <a:r>
              <a:rPr kumimoji="0" lang="en-US" sz="2400" b="0" i="0" u="none" strike="noStrike" kern="1200" cap="none" spc="0" normalizeH="0" baseline="0" noProof="0" dirty="0">
                <a:ln>
                  <a:noFill/>
                </a:ln>
                <a:solidFill>
                  <a:srgbClr val="211545"/>
                </a:solidFill>
                <a:effectLst/>
                <a:uLnTx/>
                <a:uFillTx/>
                <a:latin typeface="Century Gothic" panose="020F0302020204030204"/>
                <a:ea typeface="+mn-ea"/>
                <a:cs typeface="+mn-cs"/>
              </a:rPr>
              <a:t>Gross Distribution:   </a:t>
            </a:r>
            <a:r>
              <a:rPr kumimoji="0" lang="en-US" sz="2400" b="1" i="0" u="none" strike="noStrike" kern="1200" cap="none" spc="0" normalizeH="0" baseline="0" noProof="0" dirty="0">
                <a:ln>
                  <a:noFill/>
                </a:ln>
                <a:solidFill>
                  <a:srgbClr val="29235B"/>
                </a:solidFill>
                <a:effectLst/>
                <a:uLnTx/>
                <a:uFillTx/>
                <a:latin typeface="Century Gothic" panose="020F0302020204030204"/>
                <a:ea typeface="+mn-ea"/>
                <a:cs typeface="+mn-cs"/>
              </a:rPr>
              <a:t>$375,000</a:t>
            </a:r>
          </a:p>
          <a:p>
            <a:pPr marL="0" marR="0" lvl="0" indent="0" algn="r" defTabSz="914400" rtl="0" eaLnBrk="1" fontAlgn="auto" latinLnBrk="0" hangingPunct="1">
              <a:lnSpc>
                <a:spcPct val="150000"/>
              </a:lnSpc>
              <a:spcBef>
                <a:spcPts val="0"/>
              </a:spcBef>
              <a:spcAft>
                <a:spcPts val="0"/>
              </a:spcAft>
              <a:buClrTx/>
              <a:buSzTx/>
              <a:buFontTx/>
              <a:buNone/>
              <a:tabLst/>
              <a:defRPr/>
            </a:pPr>
            <a:r>
              <a:rPr kumimoji="0" lang="en-US" sz="2400" b="0" i="0" u="none" strike="noStrike" kern="1200" cap="none" spc="0" normalizeH="0" baseline="0" noProof="0" dirty="0">
                <a:ln>
                  <a:noFill/>
                </a:ln>
                <a:solidFill>
                  <a:srgbClr val="211545"/>
                </a:solidFill>
                <a:effectLst/>
                <a:uLnTx/>
                <a:uFillTx/>
                <a:latin typeface="Century Gothic" panose="020F0302020204030204"/>
                <a:ea typeface="+mn-ea"/>
                <a:cs typeface="+mn-cs"/>
              </a:rPr>
              <a:t>Taxes</a:t>
            </a:r>
            <a:r>
              <a:rPr kumimoji="0" lang="en-US" sz="2400" b="0" i="0" u="none" strike="noStrike" kern="1200" cap="none" spc="0" normalizeH="0" baseline="0" noProof="0" dirty="0">
                <a:ln>
                  <a:noFill/>
                </a:ln>
                <a:solidFill>
                  <a:srgbClr val="29235B"/>
                </a:solidFill>
                <a:effectLst/>
                <a:uLnTx/>
                <a:uFillTx/>
                <a:latin typeface="Century Gothic" panose="020F0302020204030204"/>
                <a:ea typeface="+mn-ea"/>
                <a:cs typeface="+mn-cs"/>
              </a:rPr>
              <a:t>:</a:t>
            </a:r>
            <a:r>
              <a:rPr kumimoji="0" lang="en-US" sz="2400" b="0" i="0" u="none" strike="noStrike" kern="1200" cap="none" spc="0" normalizeH="0" baseline="0" noProof="0" dirty="0">
                <a:ln>
                  <a:noFill/>
                </a:ln>
                <a:solidFill>
                  <a:srgbClr val="FF0000"/>
                </a:solidFill>
                <a:effectLst/>
                <a:uLnTx/>
                <a:uFillTx/>
                <a:latin typeface="Century Gothic" panose="020F0302020204030204"/>
                <a:ea typeface="+mn-ea"/>
                <a:cs typeface="+mn-cs"/>
              </a:rPr>
              <a:t>  </a:t>
            </a:r>
            <a:r>
              <a:rPr kumimoji="0" lang="en-US" sz="2400" b="0" i="0" u="sng" strike="noStrike" kern="1200" cap="none" spc="0" normalizeH="0" baseline="0" noProof="0" dirty="0">
                <a:ln>
                  <a:noFill/>
                </a:ln>
                <a:solidFill>
                  <a:srgbClr val="FF0000"/>
                </a:solidFill>
                <a:effectLst/>
                <a:uLnTx/>
                <a:uFillTx/>
                <a:latin typeface="Century Gothic" panose="020F0302020204030204"/>
                <a:ea typeface="+mn-ea"/>
                <a:cs typeface="+mn-cs"/>
              </a:rPr>
              <a:t>   </a:t>
            </a:r>
            <a:r>
              <a:rPr kumimoji="0" lang="en-US" sz="2400" b="1" i="0" u="sng" strike="noStrike" kern="1200" cap="none" spc="0" normalizeH="0" baseline="0" noProof="0" dirty="0">
                <a:ln>
                  <a:noFill/>
                </a:ln>
                <a:solidFill>
                  <a:srgbClr val="FF0000"/>
                </a:solidFill>
                <a:effectLst/>
                <a:uLnTx/>
                <a:uFillTx/>
                <a:latin typeface="Century Gothic" panose="020F0302020204030204"/>
                <a:ea typeface="+mn-ea"/>
                <a:cs typeface="+mn-cs"/>
              </a:rPr>
              <a:t>$75,000 </a:t>
            </a:r>
          </a:p>
          <a:p>
            <a:pPr marL="0" marR="0" lvl="0" indent="0" algn="r" defTabSz="914400" rtl="0" eaLnBrk="1" fontAlgn="auto" latinLnBrk="0" hangingPunct="1">
              <a:lnSpc>
                <a:spcPct val="150000"/>
              </a:lnSpc>
              <a:spcBef>
                <a:spcPts val="0"/>
              </a:spcBef>
              <a:spcAft>
                <a:spcPts val="0"/>
              </a:spcAft>
              <a:buClrTx/>
              <a:buSzTx/>
              <a:buFontTx/>
              <a:buNone/>
              <a:tabLst/>
              <a:defRPr/>
            </a:pPr>
            <a:r>
              <a:rPr kumimoji="0" lang="en-US" sz="2400" b="0" i="0" u="none" strike="noStrike" kern="1200" cap="none" spc="0" normalizeH="0" baseline="0" noProof="0" dirty="0">
                <a:ln>
                  <a:noFill/>
                </a:ln>
                <a:solidFill>
                  <a:srgbClr val="211545"/>
                </a:solidFill>
                <a:effectLst/>
                <a:uLnTx/>
                <a:uFillTx/>
                <a:latin typeface="Century Gothic" panose="020F0302020204030204"/>
                <a:ea typeface="+mn-ea"/>
                <a:cs typeface="+mn-cs"/>
              </a:rPr>
              <a:t>Net Distribution:   </a:t>
            </a:r>
            <a:r>
              <a:rPr kumimoji="0" lang="en-US" sz="2400" b="1" i="0" u="none" strike="noStrike" kern="1200" cap="none" spc="0" normalizeH="0" baseline="0" noProof="0" dirty="0">
                <a:ln>
                  <a:noFill/>
                </a:ln>
                <a:solidFill>
                  <a:srgbClr val="9E8648"/>
                </a:solidFill>
                <a:effectLst/>
                <a:uLnTx/>
                <a:uFillTx/>
                <a:latin typeface="Century Gothic" panose="020F0302020204030204"/>
                <a:ea typeface="+mn-ea"/>
                <a:cs typeface="+mn-cs"/>
              </a:rPr>
              <a:t>$300,000</a:t>
            </a:r>
          </a:p>
        </p:txBody>
      </p:sp>
      <p:sp>
        <p:nvSpPr>
          <p:cNvPr id="9" name="TextBox 8">
            <a:extLst>
              <a:ext uri="{FF2B5EF4-FFF2-40B4-BE49-F238E27FC236}">
                <a16:creationId xmlns:a16="http://schemas.microsoft.com/office/drawing/2014/main" id="{D10BE6BA-6A38-8B5A-CD3D-5FDBDC8EAC88}"/>
              </a:ext>
            </a:extLst>
          </p:cNvPr>
          <p:cNvSpPr txBox="1"/>
          <p:nvPr/>
        </p:nvSpPr>
        <p:spPr>
          <a:xfrm>
            <a:off x="2414927" y="5879484"/>
            <a:ext cx="6636753" cy="261610"/>
          </a:xfrm>
          <a:prstGeom prst="rect">
            <a:avLst/>
          </a:prstGeom>
          <a:noFill/>
        </p:spPr>
        <p:txBody>
          <a:bodyPr wrap="none" rtlCol="0">
            <a:spAutoFit/>
          </a:bodyPr>
          <a:lstStyle/>
          <a:p>
            <a:r>
              <a:rPr lang="en-US" sz="1100" dirty="0">
                <a:latin typeface="Century Gothic" panose="020B0502020202020204" pitchFamily="34" charset="0"/>
              </a:rPr>
              <a:t>Source: https://www.fidelity.com/viewpoints/personal-finance/plan-for-rising-health-care-costs</a:t>
            </a:r>
          </a:p>
        </p:txBody>
      </p:sp>
      <p:sp>
        <p:nvSpPr>
          <p:cNvPr id="2" name="Footer Placeholder 1">
            <a:extLst>
              <a:ext uri="{FF2B5EF4-FFF2-40B4-BE49-F238E27FC236}">
                <a16:creationId xmlns:a16="http://schemas.microsoft.com/office/drawing/2014/main" id="{5053BBDE-648F-66D1-7556-5001FFB6B7F6}"/>
              </a:ext>
            </a:extLst>
          </p:cNvPr>
          <p:cNvSpPr>
            <a:spLocks noGrp="1"/>
          </p:cNvSpPr>
          <p:nvPr>
            <p:ph type="ftr" sz="quarter" idx="13"/>
          </p:nvPr>
        </p:nvSpPr>
        <p:spPr/>
        <p:txBody>
          <a:bodyPr/>
          <a:lstStyle/>
          <a:p>
            <a:pPr algn="ctr"/>
            <a:r>
              <a:rPr lang="en-US"/>
              <a:t>iis401k_rev0423</a:t>
            </a:r>
          </a:p>
        </p:txBody>
      </p:sp>
    </p:spTree>
    <p:extLst>
      <p:ext uri="{BB962C8B-B14F-4D97-AF65-F5344CB8AC3E}">
        <p14:creationId xmlns:p14="http://schemas.microsoft.com/office/powerpoint/2010/main" val="4024802497"/>
      </p:ext>
    </p:extLst>
  </p:cSld>
  <p:clrMapOvr>
    <a:masterClrMapping/>
  </p:clrMapOvr>
  <p:transition>
    <p:fade/>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616439" y="395402"/>
            <a:ext cx="9368247" cy="556956"/>
          </a:xfrm>
        </p:spPr>
        <p:txBody>
          <a:bodyPr>
            <a:noAutofit/>
          </a:bodyPr>
          <a:lstStyle/>
          <a:p>
            <a:r>
              <a:rPr lang="en-US" sz="3200" dirty="0"/>
              <a:t>What Is Medicare?</a:t>
            </a:r>
          </a:p>
        </p:txBody>
      </p:sp>
      <p:sp>
        <p:nvSpPr>
          <p:cNvPr id="8" name="TextBox 7">
            <a:extLst>
              <a:ext uri="{FF2B5EF4-FFF2-40B4-BE49-F238E27FC236}">
                <a16:creationId xmlns:a16="http://schemas.microsoft.com/office/drawing/2014/main" id="{10CD5F23-04D0-3040-D0FF-21822834BC9E}"/>
              </a:ext>
            </a:extLst>
          </p:cNvPr>
          <p:cNvSpPr txBox="1"/>
          <p:nvPr/>
        </p:nvSpPr>
        <p:spPr>
          <a:xfrm>
            <a:off x="2554288" y="6612909"/>
            <a:ext cx="5093061" cy="246221"/>
          </a:xfrm>
          <a:prstGeom prst="rect">
            <a:avLst/>
          </a:prstGeom>
          <a:noFill/>
        </p:spPr>
        <p:txBody>
          <a:bodyPr wrap="none" rtlCol="0">
            <a:spAutoFit/>
          </a:bodyPr>
          <a:lstStyle/>
          <a:p>
            <a:r>
              <a:rPr lang="en-US" sz="1000" dirty="0"/>
              <a:t>Source: U.S. Centers for Medicare and Medicaid Services (www.medicare.gov)</a:t>
            </a:r>
          </a:p>
        </p:txBody>
      </p:sp>
      <p:sp>
        <p:nvSpPr>
          <p:cNvPr id="9" name="Content Placeholder 2">
            <a:extLst>
              <a:ext uri="{FF2B5EF4-FFF2-40B4-BE49-F238E27FC236}">
                <a16:creationId xmlns:a16="http://schemas.microsoft.com/office/drawing/2014/main" id="{CF06C703-E7F2-4D2E-B952-4A76DA69D2E2}"/>
              </a:ext>
            </a:extLst>
          </p:cNvPr>
          <p:cNvSpPr txBox="1">
            <a:spLocks/>
          </p:cNvSpPr>
          <p:nvPr/>
        </p:nvSpPr>
        <p:spPr>
          <a:xfrm>
            <a:off x="2025507" y="1417376"/>
            <a:ext cx="5024657" cy="4991100"/>
          </a:xfrm>
          <a:prstGeom prst="rect">
            <a:avLst/>
          </a:prstGeom>
        </p:spPr>
        <p:txBody>
          <a:bodyPr>
            <a:norm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spcBef>
                <a:spcPts val="0"/>
              </a:spcBef>
              <a:spcAft>
                <a:spcPts val="1200"/>
              </a:spcAft>
              <a:buFont typeface="Arial" panose="020B0604020202020204" pitchFamily="34" charset="0"/>
              <a:buNone/>
            </a:pPr>
            <a:r>
              <a:rPr lang="en-US" sz="3600" b="1" dirty="0">
                <a:solidFill>
                  <a:srgbClr val="211645"/>
                </a:solidFill>
              </a:rPr>
              <a:t>Health Insurance for </a:t>
            </a:r>
            <a:r>
              <a:rPr lang="en-US" sz="3600" b="1" i="1" u="sng" dirty="0">
                <a:solidFill>
                  <a:srgbClr val="211645"/>
                </a:solidFill>
              </a:rPr>
              <a:t>individuals</a:t>
            </a:r>
            <a:r>
              <a:rPr lang="en-US" sz="3600" b="1" dirty="0">
                <a:solidFill>
                  <a:srgbClr val="211645"/>
                </a:solidFill>
              </a:rPr>
              <a:t>:</a:t>
            </a:r>
          </a:p>
          <a:p>
            <a:pPr marL="863600" lvl="1" indent="-571500">
              <a:lnSpc>
                <a:spcPct val="150000"/>
              </a:lnSpc>
              <a:spcBef>
                <a:spcPts val="0"/>
              </a:spcBef>
              <a:spcAft>
                <a:spcPts val="2400"/>
              </a:spcAft>
              <a:buFont typeface="Wingdings" panose="05000000000000000000" pitchFamily="2" charset="2"/>
              <a:buChar char="ü"/>
            </a:pPr>
            <a:r>
              <a:rPr lang="en-US" sz="3200" dirty="0">
                <a:solidFill>
                  <a:srgbClr val="211645"/>
                </a:solidFill>
              </a:rPr>
              <a:t>65 and older</a:t>
            </a:r>
          </a:p>
          <a:p>
            <a:pPr marL="863600" lvl="1" indent="-571500">
              <a:spcBef>
                <a:spcPts val="0"/>
              </a:spcBef>
              <a:spcAft>
                <a:spcPts val="2400"/>
              </a:spcAft>
              <a:buFont typeface="Wingdings" panose="05000000000000000000" pitchFamily="2" charset="2"/>
              <a:buChar char="ü"/>
            </a:pPr>
            <a:r>
              <a:rPr lang="en-US" sz="3200" dirty="0">
                <a:solidFill>
                  <a:srgbClr val="211645"/>
                </a:solidFill>
              </a:rPr>
              <a:t>Under 65 with certain disabilities</a:t>
            </a:r>
          </a:p>
          <a:p>
            <a:pPr marL="863600" lvl="1" indent="-571500">
              <a:spcBef>
                <a:spcPts val="0"/>
              </a:spcBef>
              <a:spcAft>
                <a:spcPts val="2400"/>
              </a:spcAft>
              <a:buFont typeface="Wingdings" panose="05000000000000000000" pitchFamily="2" charset="2"/>
              <a:buChar char="ü"/>
            </a:pPr>
            <a:r>
              <a:rPr lang="en-US" sz="3200" dirty="0">
                <a:solidFill>
                  <a:srgbClr val="211645"/>
                </a:solidFill>
              </a:rPr>
              <a:t>Any age with End-Stage Renal Disease</a:t>
            </a:r>
          </a:p>
        </p:txBody>
      </p:sp>
      <p:pic>
        <p:nvPicPr>
          <p:cNvPr id="7" name="Picture 6" descr="A person holding a kite in the air&#10;&#10;Description automatically generated">
            <a:extLst>
              <a:ext uri="{FF2B5EF4-FFF2-40B4-BE49-F238E27FC236}">
                <a16:creationId xmlns:a16="http://schemas.microsoft.com/office/drawing/2014/main" id="{14E22AF9-B70F-BA5A-2CC5-27BB8EB2BBF7}"/>
              </a:ext>
            </a:extLst>
          </p:cNvPr>
          <p:cNvPicPr>
            <a:picLocks noChangeAspect="1"/>
          </p:cNvPicPr>
          <p:nvPr/>
        </p:nvPicPr>
        <p:blipFill>
          <a:blip r:embed="rId2"/>
          <a:stretch>
            <a:fillRect/>
          </a:stretch>
        </p:blipFill>
        <p:spPr>
          <a:xfrm>
            <a:off x="7439025" y="2081942"/>
            <a:ext cx="4752975" cy="3538711"/>
          </a:xfrm>
          <a:prstGeom prst="rect">
            <a:avLst/>
          </a:prstGeom>
          <a:effectLst>
            <a:softEdge rad="0"/>
          </a:effectLst>
        </p:spPr>
      </p:pic>
      <p:sp>
        <p:nvSpPr>
          <p:cNvPr id="3" name="Footer Placeholder 2">
            <a:extLst>
              <a:ext uri="{FF2B5EF4-FFF2-40B4-BE49-F238E27FC236}">
                <a16:creationId xmlns:a16="http://schemas.microsoft.com/office/drawing/2014/main" id="{975ACB8E-B5E2-3249-79EB-05D415D78D6C}"/>
              </a:ext>
            </a:extLst>
          </p:cNvPr>
          <p:cNvSpPr>
            <a:spLocks noGrp="1"/>
          </p:cNvSpPr>
          <p:nvPr>
            <p:ph type="ftr" sz="quarter" idx="13"/>
          </p:nvPr>
        </p:nvSpPr>
        <p:spPr/>
        <p:txBody>
          <a:bodyPr/>
          <a:lstStyle/>
          <a:p>
            <a:pPr algn="ctr"/>
            <a:r>
              <a:rPr lang="en-US"/>
              <a:t>iis401k_rev0423</a:t>
            </a:r>
          </a:p>
        </p:txBody>
      </p:sp>
    </p:spTree>
    <p:extLst>
      <p:ext uri="{BB962C8B-B14F-4D97-AF65-F5344CB8AC3E}">
        <p14:creationId xmlns:p14="http://schemas.microsoft.com/office/powerpoint/2010/main" val="1714482524"/>
      </p:ext>
    </p:extLst>
  </p:cSld>
  <p:clrMapOvr>
    <a:masterClrMapping/>
  </p:clrMapOvr>
  <p:transition>
    <p:fad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4E89921C-C2F0-1E53-72EF-FE8E160F6D1C}"/>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2851471" y="1331461"/>
            <a:ext cx="7026185" cy="5214556"/>
          </a:xfrm>
          <a:prstGeom prst="rect">
            <a:avLst/>
          </a:prstGeom>
        </p:spPr>
      </p:pic>
      <p:sp>
        <p:nvSpPr>
          <p:cNvPr id="3" name="Title 2">
            <a:extLst>
              <a:ext uri="{FF2B5EF4-FFF2-40B4-BE49-F238E27FC236}">
                <a16:creationId xmlns:a16="http://schemas.microsoft.com/office/drawing/2014/main" id="{F1EA1B48-8AA8-ED42-95A2-55C5067277CE}"/>
              </a:ext>
            </a:extLst>
          </p:cNvPr>
          <p:cNvSpPr>
            <a:spLocks noGrp="1"/>
          </p:cNvSpPr>
          <p:nvPr>
            <p:ph type="ctrTitle"/>
          </p:nvPr>
        </p:nvSpPr>
        <p:spPr>
          <a:xfrm>
            <a:off x="2582908" y="128456"/>
            <a:ext cx="7026185" cy="556956"/>
          </a:xfrm>
        </p:spPr>
        <p:txBody>
          <a:bodyPr>
            <a:normAutofit/>
          </a:bodyPr>
          <a:lstStyle/>
          <a:p>
            <a:r>
              <a:rPr lang="en-US" sz="3200" dirty="0"/>
              <a:t>meet your intelli</a:t>
            </a:r>
            <a:r>
              <a:rPr lang="en-US" sz="3200" dirty="0">
                <a:solidFill>
                  <a:srgbClr val="94842B"/>
                </a:solidFill>
              </a:rPr>
              <a:t>cents</a:t>
            </a:r>
            <a:r>
              <a:rPr lang="en-US" sz="3200" dirty="0"/>
              <a:t> team</a:t>
            </a:r>
          </a:p>
        </p:txBody>
      </p:sp>
      <p:sp>
        <p:nvSpPr>
          <p:cNvPr id="15" name="Title 1">
            <a:extLst>
              <a:ext uri="{FF2B5EF4-FFF2-40B4-BE49-F238E27FC236}">
                <a16:creationId xmlns:a16="http://schemas.microsoft.com/office/drawing/2014/main" id="{7D146AB6-8C39-BB4F-9D37-B04658E476C1}"/>
              </a:ext>
            </a:extLst>
          </p:cNvPr>
          <p:cNvSpPr txBox="1">
            <a:spLocks/>
          </p:cNvSpPr>
          <p:nvPr/>
        </p:nvSpPr>
        <p:spPr>
          <a:xfrm>
            <a:off x="4103633" y="1633954"/>
            <a:ext cx="5236896" cy="410147"/>
          </a:xfrm>
          <a:prstGeom prst="rect">
            <a:avLst/>
          </a:prstGeom>
        </p:spPr>
        <p:txBody>
          <a:bodyPr>
            <a:normAutofit lnSpcReduction="10000"/>
          </a:bodyPr>
          <a:lstStyle>
            <a:lvl1pPr algn="l" defTabSz="914400" rtl="0" eaLnBrk="1" latinLnBrk="0" hangingPunct="1">
              <a:lnSpc>
                <a:spcPct val="90000"/>
              </a:lnSpc>
              <a:spcBef>
                <a:spcPct val="0"/>
              </a:spcBef>
              <a:buNone/>
              <a:defRPr sz="4400" b="1" i="0" kern="1200">
                <a:solidFill>
                  <a:srgbClr val="211545"/>
                </a:solidFill>
                <a:latin typeface="Century Gothic" panose="020B0502020202020204" pitchFamily="34" charset="0"/>
                <a:ea typeface="+mj-ea"/>
                <a:cs typeface="+mj-cs"/>
              </a:defRPr>
            </a:lvl1pPr>
          </a:lstStyle>
          <a:p>
            <a:endParaRPr lang="en-US" sz="2475" dirty="0"/>
          </a:p>
        </p:txBody>
      </p:sp>
      <p:sp>
        <p:nvSpPr>
          <p:cNvPr id="25" name="Title 2">
            <a:extLst>
              <a:ext uri="{FF2B5EF4-FFF2-40B4-BE49-F238E27FC236}">
                <a16:creationId xmlns:a16="http://schemas.microsoft.com/office/drawing/2014/main" id="{CE25E254-D0A7-4F04-8AA6-7D1719A68094}"/>
              </a:ext>
            </a:extLst>
          </p:cNvPr>
          <p:cNvSpPr txBox="1">
            <a:spLocks/>
          </p:cNvSpPr>
          <p:nvPr/>
        </p:nvSpPr>
        <p:spPr>
          <a:xfrm>
            <a:off x="2342415" y="1020668"/>
            <a:ext cx="4667985" cy="1044109"/>
          </a:xfrm>
          <a:prstGeom prst="rect">
            <a:avLst/>
          </a:prstGeom>
          <a:solidFill>
            <a:srgbClr val="211645">
              <a:alpha val="73000"/>
            </a:srgbClr>
          </a:solidFill>
        </p:spPr>
        <p:txBody>
          <a:bodyPr vert="horz" lIns="91440" tIns="45720" rIns="91440" bIns="45720" rtlCol="0" anchor="b">
            <a:normAutofit/>
          </a:bodyPr>
          <a:lstStyle>
            <a:lvl1pPr algn="l" defTabSz="914400" rtl="0" eaLnBrk="1" latinLnBrk="0" hangingPunct="1">
              <a:lnSpc>
                <a:spcPct val="90000"/>
              </a:lnSpc>
              <a:spcBef>
                <a:spcPct val="0"/>
              </a:spcBef>
              <a:buNone/>
              <a:defRPr sz="2400" b="1" i="0" kern="1200">
                <a:solidFill>
                  <a:srgbClr val="211545"/>
                </a:solidFill>
                <a:latin typeface="Century Gothic" panose="020B0502020202020204" pitchFamily="34" charset="0"/>
                <a:ea typeface="+mj-ea"/>
                <a:cs typeface="+mj-cs"/>
              </a:defRPr>
            </a:lvl1pPr>
          </a:lstStyle>
          <a:p>
            <a:r>
              <a:rPr lang="en-US" b="0" dirty="0">
                <a:solidFill>
                  <a:schemeClr val="bg1"/>
                </a:solidFill>
                <a:latin typeface="Desyrel" panose="02000603050000020003" pitchFamily="2" charset="0"/>
              </a:rPr>
              <a:t>Nick Madl, CFP®</a:t>
            </a:r>
          </a:p>
          <a:p>
            <a:r>
              <a:rPr lang="en-US" sz="1800" b="0" dirty="0">
                <a:solidFill>
                  <a:schemeClr val="bg1"/>
                </a:solidFill>
              </a:rPr>
              <a:t>Financial Consultant</a:t>
            </a:r>
          </a:p>
        </p:txBody>
      </p:sp>
      <p:sp>
        <p:nvSpPr>
          <p:cNvPr id="2" name="Rectangle 1">
            <a:extLst>
              <a:ext uri="{FF2B5EF4-FFF2-40B4-BE49-F238E27FC236}">
                <a16:creationId xmlns:a16="http://schemas.microsoft.com/office/drawing/2014/main" id="{70632E79-1A54-4DAB-BD4E-6C05EEAFD558}"/>
              </a:ext>
            </a:extLst>
          </p:cNvPr>
          <p:cNvSpPr/>
          <p:nvPr/>
        </p:nvSpPr>
        <p:spPr>
          <a:xfrm>
            <a:off x="8229600" y="5726021"/>
            <a:ext cx="3649917" cy="981548"/>
          </a:xfrm>
          <a:prstGeom prst="rect">
            <a:avLst/>
          </a:prstGeom>
          <a:solidFill>
            <a:srgbClr val="9F8749">
              <a:alpha val="77000"/>
            </a:srgbClr>
          </a:solidFill>
          <a:ln>
            <a:solidFill>
              <a:srgbClr val="94842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latin typeface="Desyrel" panose="02000603050000020003" pitchFamily="2" charset="0"/>
              </a:rPr>
              <a:t>Designation and license background:</a:t>
            </a:r>
          </a:p>
          <a:p>
            <a:pPr marL="285750" indent="-285750" algn="ctr">
              <a:buFont typeface="Arial" panose="020B0604020202020204" pitchFamily="34" charset="0"/>
              <a:buChar char="•"/>
            </a:pPr>
            <a:r>
              <a:rPr lang="en-US" sz="1200" dirty="0">
                <a:latin typeface="Century Gothic" panose="020B0502020202020204" pitchFamily="34" charset="0"/>
              </a:rPr>
              <a:t>Certified Financial Planner - CFP®</a:t>
            </a:r>
          </a:p>
          <a:p>
            <a:pPr marL="285750" indent="-285750" algn="ctr">
              <a:buFont typeface="Arial" panose="020B0604020202020204" pitchFamily="34" charset="0"/>
              <a:buChar char="•"/>
            </a:pPr>
            <a:r>
              <a:rPr lang="en-US" sz="1200" dirty="0">
                <a:latin typeface="Century Gothic" panose="020B0502020202020204" pitchFamily="34" charset="0"/>
              </a:rPr>
              <a:t>FINRA Securities exam: Series 7, 63, and 65</a:t>
            </a:r>
          </a:p>
          <a:p>
            <a:pPr marL="285750" indent="-285750" algn="ctr">
              <a:buFont typeface="Arial" panose="020B0604020202020204" pitchFamily="34" charset="0"/>
              <a:buChar char="•"/>
            </a:pPr>
            <a:r>
              <a:rPr lang="en-US" sz="1200" dirty="0">
                <a:latin typeface="Century Gothic" panose="020B0502020202020204" pitchFamily="34" charset="0"/>
              </a:rPr>
              <a:t>Years in the industry: 12</a:t>
            </a:r>
          </a:p>
        </p:txBody>
      </p:sp>
      <p:sp>
        <p:nvSpPr>
          <p:cNvPr id="4" name="Footer Placeholder 3">
            <a:extLst>
              <a:ext uri="{FF2B5EF4-FFF2-40B4-BE49-F238E27FC236}">
                <a16:creationId xmlns:a16="http://schemas.microsoft.com/office/drawing/2014/main" id="{D10E002C-33A1-DD94-E4F0-710B09D85398}"/>
              </a:ext>
            </a:extLst>
          </p:cNvPr>
          <p:cNvSpPr>
            <a:spLocks noGrp="1"/>
          </p:cNvSpPr>
          <p:nvPr>
            <p:ph type="ftr" sz="quarter" idx="13"/>
          </p:nvPr>
        </p:nvSpPr>
        <p:spPr/>
        <p:txBody>
          <a:bodyPr/>
          <a:lstStyle/>
          <a:p>
            <a:pPr algn="ctr"/>
            <a:r>
              <a:rPr lang="en-US" dirty="0"/>
              <a:t>iis401k_rev0423</a:t>
            </a:r>
          </a:p>
        </p:txBody>
      </p:sp>
    </p:spTree>
    <p:extLst>
      <p:ext uri="{BB962C8B-B14F-4D97-AF65-F5344CB8AC3E}">
        <p14:creationId xmlns:p14="http://schemas.microsoft.com/office/powerpoint/2010/main" val="357265266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en-US" sz="3200" dirty="0"/>
              <a:t>Medicare Coverage Choices</a:t>
            </a:r>
          </a:p>
        </p:txBody>
      </p:sp>
      <p:sp>
        <p:nvSpPr>
          <p:cNvPr id="35" name="Rectangle: Rounded Corners 34" descr="Also known as Medigap policy" title="Medicare Supplement Insurance (Medigap) Policy">
            <a:extLst>
              <a:ext uri="{FF2B5EF4-FFF2-40B4-BE49-F238E27FC236}">
                <a16:creationId xmlns:a16="http://schemas.microsoft.com/office/drawing/2014/main" id="{D9EF6FF4-9F11-5055-6E80-8112C7EE32C8}"/>
              </a:ext>
            </a:extLst>
          </p:cNvPr>
          <p:cNvSpPr/>
          <p:nvPr/>
        </p:nvSpPr>
        <p:spPr>
          <a:xfrm>
            <a:off x="1918689" y="4606552"/>
            <a:ext cx="1864483" cy="1705782"/>
          </a:xfrm>
          <a:prstGeom prst="roundRect">
            <a:avLst/>
          </a:prstGeom>
          <a:solidFill>
            <a:srgbClr val="719FC8"/>
          </a:solidFill>
          <a:ln w="38100">
            <a:solidFill>
              <a:srgbClr val="719FC8"/>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en-US" b="1" kern="0" dirty="0">
                <a:solidFill>
                  <a:srgbClr val="211545"/>
                </a:solidFill>
                <a:latin typeface="Century Gothic" panose="020B0502020202020204" pitchFamily="34" charset="0"/>
              </a:rPr>
              <a:t>Part D </a:t>
            </a:r>
            <a:r>
              <a:rPr lang="en-US" kern="0" dirty="0">
                <a:solidFill>
                  <a:srgbClr val="211545"/>
                </a:solidFill>
                <a:latin typeface="Century Gothic" panose="020B0502020202020204" pitchFamily="34" charset="0"/>
              </a:rPr>
              <a:t>Prescription Drug Coverage</a:t>
            </a:r>
          </a:p>
        </p:txBody>
      </p:sp>
      <p:sp>
        <p:nvSpPr>
          <p:cNvPr id="9" name="TextBox 8" descr="Originall Medicare coverage choice" title="Original Medicare coverage choice"/>
          <p:cNvSpPr txBox="1"/>
          <p:nvPr/>
        </p:nvSpPr>
        <p:spPr>
          <a:xfrm>
            <a:off x="1748634" y="1373757"/>
            <a:ext cx="4234176" cy="461665"/>
          </a:xfrm>
          <a:prstGeom prst="rect">
            <a:avLst/>
          </a:prstGeom>
          <a:noFill/>
        </p:spPr>
        <p:txBody>
          <a:bodyPr wrap="square" rtlCol="0">
            <a:spAutoFit/>
          </a:bodyPr>
          <a:lstStyle/>
          <a:p>
            <a:pPr algn="ctr">
              <a:defRPr/>
            </a:pPr>
            <a:r>
              <a:rPr lang="en-US" sz="2400" b="1" kern="0" dirty="0">
                <a:solidFill>
                  <a:srgbClr val="958319"/>
                </a:solidFill>
                <a:latin typeface="Century Gothic" panose="020B0502020202020204" pitchFamily="34" charset="0"/>
              </a:rPr>
              <a:t>Original Medicare</a:t>
            </a:r>
          </a:p>
        </p:txBody>
      </p:sp>
      <p:sp>
        <p:nvSpPr>
          <p:cNvPr id="10" name="Rectangle: Rounded Corners 9" descr="Hospital Insurance" title="Part A Hospital Insurance"/>
          <p:cNvSpPr/>
          <p:nvPr/>
        </p:nvSpPr>
        <p:spPr>
          <a:xfrm>
            <a:off x="1918689" y="2033608"/>
            <a:ext cx="1864483" cy="1700704"/>
          </a:xfrm>
          <a:prstGeom prst="roundRect">
            <a:avLst/>
          </a:prstGeom>
          <a:solidFill>
            <a:srgbClr val="2C5E91">
              <a:alpha val="49804"/>
            </a:srgbClr>
          </a:solidFill>
          <a:ln w="3175">
            <a:solidFill>
              <a:srgbClr val="2C5E9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en-US" b="1" kern="0" dirty="0">
                <a:solidFill>
                  <a:srgbClr val="211545"/>
                </a:solidFill>
                <a:latin typeface="Century Gothic" panose="020B0502020202020204" pitchFamily="34" charset="0"/>
              </a:rPr>
              <a:t>Part A</a:t>
            </a:r>
          </a:p>
          <a:p>
            <a:pPr algn="ctr">
              <a:defRPr/>
            </a:pPr>
            <a:r>
              <a:rPr lang="en-US" kern="0" dirty="0">
                <a:solidFill>
                  <a:srgbClr val="211545"/>
                </a:solidFill>
                <a:latin typeface="Century Gothic" panose="020B0502020202020204" pitchFamily="34" charset="0"/>
              </a:rPr>
              <a:t>Hospitalization Room </a:t>
            </a:r>
            <a:br>
              <a:rPr lang="en-US" kern="0" dirty="0">
                <a:solidFill>
                  <a:srgbClr val="211545"/>
                </a:solidFill>
                <a:latin typeface="Century Gothic" panose="020B0502020202020204" pitchFamily="34" charset="0"/>
              </a:rPr>
            </a:br>
            <a:r>
              <a:rPr lang="en-US" kern="0" dirty="0">
                <a:solidFill>
                  <a:srgbClr val="211545"/>
                </a:solidFill>
                <a:latin typeface="Century Gothic" panose="020B0502020202020204" pitchFamily="34" charset="0"/>
              </a:rPr>
              <a:t>&amp; Board</a:t>
            </a:r>
          </a:p>
        </p:txBody>
      </p:sp>
      <p:sp>
        <p:nvSpPr>
          <p:cNvPr id="13" name="Rectangle: Rounded Corners 12" descr="Medical Insurance" title="Part B Medical Insurance"/>
          <p:cNvSpPr/>
          <p:nvPr/>
        </p:nvSpPr>
        <p:spPr>
          <a:xfrm>
            <a:off x="3946878" y="2029787"/>
            <a:ext cx="1864483" cy="1705782"/>
          </a:xfrm>
          <a:prstGeom prst="roundRect">
            <a:avLst/>
          </a:prstGeom>
          <a:solidFill>
            <a:srgbClr val="958319">
              <a:alpha val="49804"/>
            </a:srgbClr>
          </a:solidFill>
          <a:ln w="3175">
            <a:solidFill>
              <a:srgbClr val="958319"/>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en-US" b="1" kern="0" dirty="0">
                <a:solidFill>
                  <a:srgbClr val="211545"/>
                </a:solidFill>
                <a:latin typeface="Century Gothic" panose="020B0502020202020204" pitchFamily="34" charset="0"/>
              </a:rPr>
              <a:t>Part B</a:t>
            </a:r>
          </a:p>
          <a:p>
            <a:pPr algn="ctr">
              <a:defRPr/>
            </a:pPr>
            <a:r>
              <a:rPr lang="en-US" kern="0" dirty="0">
                <a:solidFill>
                  <a:srgbClr val="211545"/>
                </a:solidFill>
                <a:latin typeface="Century Gothic" panose="020B0502020202020204" pitchFamily="34" charset="0"/>
              </a:rPr>
              <a:t>Medical &amp; Physician Services</a:t>
            </a:r>
          </a:p>
        </p:txBody>
      </p:sp>
      <p:sp>
        <p:nvSpPr>
          <p:cNvPr id="18" name="Rectangle: Rounded Corners 17" descr="Also known as Medigap policy" title="Medicare Supplement Insurance (Medigap) Policy"/>
          <p:cNvSpPr/>
          <p:nvPr/>
        </p:nvSpPr>
        <p:spPr>
          <a:xfrm>
            <a:off x="3946877" y="4606551"/>
            <a:ext cx="1864483" cy="1705783"/>
          </a:xfrm>
          <a:prstGeom prst="roundRect">
            <a:avLst/>
          </a:prstGeom>
          <a:solidFill>
            <a:srgbClr val="9E8F3C"/>
          </a:solidFill>
          <a:ln w="3175">
            <a:solidFill>
              <a:srgbClr val="9E8F3C"/>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en-US" b="1" kern="0" dirty="0">
                <a:solidFill>
                  <a:srgbClr val="211545"/>
                </a:solidFill>
                <a:latin typeface="Century Gothic" panose="020B0502020202020204" pitchFamily="34" charset="0"/>
              </a:rPr>
              <a:t>Medicare Supplement</a:t>
            </a:r>
          </a:p>
          <a:p>
            <a:pPr algn="ctr">
              <a:defRPr/>
            </a:pPr>
            <a:r>
              <a:rPr lang="en-US" b="1" kern="0" dirty="0">
                <a:solidFill>
                  <a:srgbClr val="211545"/>
                </a:solidFill>
                <a:latin typeface="Century Gothic" panose="020B0502020202020204" pitchFamily="34" charset="0"/>
              </a:rPr>
              <a:t> </a:t>
            </a:r>
          </a:p>
          <a:p>
            <a:pPr algn="ctr">
              <a:defRPr/>
            </a:pPr>
            <a:r>
              <a:rPr lang="en-US" b="1" kern="0" dirty="0">
                <a:solidFill>
                  <a:srgbClr val="211545"/>
                </a:solidFill>
                <a:latin typeface="Century Gothic" panose="020B0502020202020204" pitchFamily="34" charset="0"/>
              </a:rPr>
              <a:t>(Medigap) Policy</a:t>
            </a:r>
          </a:p>
        </p:txBody>
      </p:sp>
      <p:sp>
        <p:nvSpPr>
          <p:cNvPr id="21" name="TextBox 20" descr="Medicare Advantage Plan" title="Medicare Advantage Plan"/>
          <p:cNvSpPr txBox="1"/>
          <p:nvPr/>
        </p:nvSpPr>
        <p:spPr>
          <a:xfrm>
            <a:off x="9035267" y="1165067"/>
            <a:ext cx="2726340" cy="830997"/>
          </a:xfrm>
          <a:prstGeom prst="rect">
            <a:avLst/>
          </a:prstGeom>
          <a:noFill/>
        </p:spPr>
        <p:txBody>
          <a:bodyPr wrap="square" rtlCol="0">
            <a:spAutoFit/>
          </a:bodyPr>
          <a:lstStyle/>
          <a:p>
            <a:pPr algn="ctr">
              <a:defRPr/>
            </a:pPr>
            <a:r>
              <a:rPr lang="en-US" sz="1400" b="1" kern="0" dirty="0">
                <a:solidFill>
                  <a:srgbClr val="211645"/>
                </a:solidFill>
                <a:latin typeface="Century Gothic" panose="020B0502020202020204" pitchFamily="34" charset="0"/>
              </a:rPr>
              <a:t> </a:t>
            </a:r>
            <a:r>
              <a:rPr lang="en-US" sz="2400" b="1" kern="0" dirty="0">
                <a:solidFill>
                  <a:srgbClr val="211645"/>
                </a:solidFill>
                <a:latin typeface="Century Gothic" panose="020B0502020202020204" pitchFamily="34" charset="0"/>
              </a:rPr>
              <a:t>Medicare </a:t>
            </a:r>
            <a:br>
              <a:rPr lang="en-US" sz="2400" b="1" kern="0" dirty="0">
                <a:solidFill>
                  <a:srgbClr val="211645"/>
                </a:solidFill>
                <a:latin typeface="Century Gothic" panose="020B0502020202020204" pitchFamily="34" charset="0"/>
              </a:rPr>
            </a:br>
            <a:r>
              <a:rPr lang="en-US" sz="2400" b="1" kern="0" dirty="0">
                <a:solidFill>
                  <a:srgbClr val="211645"/>
                </a:solidFill>
                <a:latin typeface="Century Gothic" panose="020B0502020202020204" pitchFamily="34" charset="0"/>
              </a:rPr>
              <a:t>Advantage Plan</a:t>
            </a:r>
            <a:endParaRPr lang="en-US" sz="1400" b="1" kern="0" dirty="0">
              <a:solidFill>
                <a:srgbClr val="211645"/>
              </a:solidFill>
              <a:latin typeface="Century Gothic" panose="020B0502020202020204" pitchFamily="34" charset="0"/>
            </a:endParaRPr>
          </a:p>
        </p:txBody>
      </p:sp>
      <p:sp>
        <p:nvSpPr>
          <p:cNvPr id="22" name="Rectangle: Rounded Corners 21" descr="Part C Combines Part A, Part B, and usually D" title="Part C as a coverage option"/>
          <p:cNvSpPr/>
          <p:nvPr/>
        </p:nvSpPr>
        <p:spPr>
          <a:xfrm>
            <a:off x="9055150" y="2064067"/>
            <a:ext cx="2726339" cy="4547712"/>
          </a:xfrm>
          <a:prstGeom prst="roundRect">
            <a:avLst/>
          </a:prstGeom>
          <a:solidFill>
            <a:srgbClr val="211545"/>
          </a:solidFill>
          <a:ln w="3175">
            <a:solidFill>
              <a:srgbClr val="211545"/>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en-US" sz="1700" b="1" kern="0" dirty="0">
                <a:solidFill>
                  <a:schemeClr val="bg1"/>
                </a:solidFill>
                <a:latin typeface="Century Gothic" panose="020B0502020202020204" pitchFamily="34" charset="0"/>
              </a:rPr>
              <a:t>Part C</a:t>
            </a:r>
          </a:p>
          <a:p>
            <a:pPr algn="ctr">
              <a:defRPr/>
            </a:pPr>
            <a:r>
              <a:rPr lang="en-US" sz="1700" i="1" kern="0" dirty="0">
                <a:solidFill>
                  <a:schemeClr val="bg1"/>
                </a:solidFill>
                <a:latin typeface="Century Gothic" panose="020B0502020202020204" pitchFamily="34" charset="0"/>
              </a:rPr>
              <a:t>Offered by Private Insurance Companies</a:t>
            </a:r>
            <a:br>
              <a:rPr lang="en-US" sz="1700" kern="0" dirty="0">
                <a:solidFill>
                  <a:schemeClr val="bg1"/>
                </a:solidFill>
                <a:latin typeface="Century Gothic" panose="020B0502020202020204" pitchFamily="34" charset="0"/>
              </a:rPr>
            </a:br>
            <a:endParaRPr lang="en-US" sz="1700" kern="0" dirty="0">
              <a:solidFill>
                <a:schemeClr val="bg1"/>
              </a:solidFill>
              <a:latin typeface="Century Gothic" panose="020B0502020202020204" pitchFamily="34" charset="0"/>
            </a:endParaRPr>
          </a:p>
          <a:p>
            <a:pPr algn="ctr">
              <a:defRPr/>
            </a:pPr>
            <a:r>
              <a:rPr lang="en-US" sz="1700" kern="0" dirty="0">
                <a:solidFill>
                  <a:schemeClr val="bg1"/>
                </a:solidFill>
                <a:latin typeface="Century Gothic" panose="020B0502020202020204" pitchFamily="34" charset="0"/>
              </a:rPr>
              <a:t>Combines </a:t>
            </a:r>
          </a:p>
          <a:p>
            <a:pPr algn="ctr">
              <a:defRPr/>
            </a:pPr>
            <a:r>
              <a:rPr lang="en-US" sz="1700" kern="0" dirty="0">
                <a:solidFill>
                  <a:schemeClr val="bg1"/>
                </a:solidFill>
                <a:latin typeface="Century Gothic" panose="020B0502020202020204" pitchFamily="34" charset="0"/>
              </a:rPr>
              <a:t>Part A, Part B, </a:t>
            </a:r>
            <a:br>
              <a:rPr lang="en-US" sz="1700" kern="0" dirty="0">
                <a:solidFill>
                  <a:schemeClr val="bg1"/>
                </a:solidFill>
                <a:latin typeface="Century Gothic" panose="020B0502020202020204" pitchFamily="34" charset="0"/>
              </a:rPr>
            </a:br>
            <a:r>
              <a:rPr lang="en-US" sz="1700" kern="0" dirty="0">
                <a:solidFill>
                  <a:schemeClr val="bg1"/>
                </a:solidFill>
                <a:latin typeface="Century Gothic" panose="020B0502020202020204" pitchFamily="34" charset="0"/>
              </a:rPr>
              <a:t>&amp; usually Part D </a:t>
            </a:r>
            <a:br>
              <a:rPr lang="en-US" sz="1700" kern="0" dirty="0">
                <a:solidFill>
                  <a:schemeClr val="bg1"/>
                </a:solidFill>
                <a:latin typeface="Century Gothic" panose="020B0502020202020204" pitchFamily="34" charset="0"/>
              </a:rPr>
            </a:br>
            <a:r>
              <a:rPr lang="en-US" sz="1700" kern="0" dirty="0">
                <a:solidFill>
                  <a:schemeClr val="bg1"/>
                </a:solidFill>
                <a:latin typeface="Century Gothic" panose="020B0502020202020204" pitchFamily="34" charset="0"/>
              </a:rPr>
              <a:t>with additional benefits similar to a Medigap Supplement Plans</a:t>
            </a:r>
          </a:p>
          <a:p>
            <a:pPr algn="ctr">
              <a:defRPr/>
            </a:pPr>
            <a:endParaRPr lang="en-US" sz="1700" kern="0" dirty="0">
              <a:solidFill>
                <a:schemeClr val="bg1"/>
              </a:solidFill>
              <a:latin typeface="Century Gothic" panose="020B0502020202020204" pitchFamily="34" charset="0"/>
            </a:endParaRPr>
          </a:p>
          <a:p>
            <a:pPr algn="ctr">
              <a:defRPr/>
            </a:pPr>
            <a:r>
              <a:rPr lang="en-US" sz="1200" kern="0" dirty="0">
                <a:solidFill>
                  <a:schemeClr val="bg1"/>
                </a:solidFill>
                <a:latin typeface="Century Gothic" panose="020B0502020202020204" pitchFamily="34" charset="0"/>
              </a:rPr>
              <a:t>Most Part C plans cover prescription drugs. You may be able to add drug coverage to </a:t>
            </a:r>
            <a:r>
              <a:rPr lang="en-US" sz="1200" b="1" kern="0" dirty="0">
                <a:solidFill>
                  <a:schemeClr val="bg1"/>
                </a:solidFill>
                <a:latin typeface="Century Gothic" panose="020B0502020202020204" pitchFamily="34" charset="0"/>
              </a:rPr>
              <a:t>some</a:t>
            </a:r>
            <a:r>
              <a:rPr lang="en-US" sz="1200" kern="0" dirty="0">
                <a:solidFill>
                  <a:schemeClr val="bg1"/>
                </a:solidFill>
                <a:latin typeface="Century Gothic" panose="020B0502020202020204" pitchFamily="34" charset="0"/>
              </a:rPr>
              <a:t> plan types if </a:t>
            </a:r>
            <a:r>
              <a:rPr lang="en-US" sz="1200" i="1" kern="0" dirty="0">
                <a:solidFill>
                  <a:schemeClr val="bg1"/>
                </a:solidFill>
                <a:latin typeface="Century Gothic" panose="020B0502020202020204" pitchFamily="34" charset="0"/>
              </a:rPr>
              <a:t>not</a:t>
            </a:r>
            <a:r>
              <a:rPr lang="en-US" sz="1200" kern="0" dirty="0">
                <a:solidFill>
                  <a:schemeClr val="bg1"/>
                </a:solidFill>
                <a:latin typeface="Century Gothic" panose="020B0502020202020204" pitchFamily="34" charset="0"/>
              </a:rPr>
              <a:t> already included.)</a:t>
            </a:r>
          </a:p>
        </p:txBody>
      </p:sp>
      <p:sp>
        <p:nvSpPr>
          <p:cNvPr id="14" name="TextBox 13">
            <a:extLst>
              <a:ext uri="{FF2B5EF4-FFF2-40B4-BE49-F238E27FC236}">
                <a16:creationId xmlns:a16="http://schemas.microsoft.com/office/drawing/2014/main" id="{DB553289-8C69-CED2-2CB0-3B0AF1D6D5B2}"/>
              </a:ext>
            </a:extLst>
          </p:cNvPr>
          <p:cNvSpPr txBox="1"/>
          <p:nvPr/>
        </p:nvSpPr>
        <p:spPr>
          <a:xfrm>
            <a:off x="2467371" y="6611779"/>
            <a:ext cx="5093061" cy="246221"/>
          </a:xfrm>
          <a:prstGeom prst="rect">
            <a:avLst/>
          </a:prstGeom>
          <a:noFill/>
        </p:spPr>
        <p:txBody>
          <a:bodyPr wrap="none" rtlCol="0">
            <a:spAutoFit/>
          </a:bodyPr>
          <a:lstStyle/>
          <a:p>
            <a:r>
              <a:rPr lang="en-US" sz="1000" dirty="0">
                <a:latin typeface="Century Gothic" panose="020B0502020202020204" pitchFamily="34" charset="0"/>
              </a:rPr>
              <a:t>Source: U.S. Centers for Medicare and Medicaid Services (www.medicare.gov)</a:t>
            </a:r>
          </a:p>
        </p:txBody>
      </p:sp>
      <p:pic>
        <p:nvPicPr>
          <p:cNvPr id="4" name="Picture 3">
            <a:extLst>
              <a:ext uri="{FF2B5EF4-FFF2-40B4-BE49-F238E27FC236}">
                <a16:creationId xmlns:a16="http://schemas.microsoft.com/office/drawing/2014/main" id="{34190B73-D88C-F8B5-9FE6-25EB7F33068B}"/>
              </a:ext>
            </a:extLst>
          </p:cNvPr>
          <p:cNvPicPr>
            <a:picLocks noChangeAspect="1"/>
          </p:cNvPicPr>
          <p:nvPr/>
        </p:nvPicPr>
        <p:blipFill>
          <a:blip r:embed="rId2"/>
          <a:stretch>
            <a:fillRect/>
          </a:stretch>
        </p:blipFill>
        <p:spPr>
          <a:xfrm>
            <a:off x="6188212" y="3087874"/>
            <a:ext cx="2490084" cy="1982844"/>
          </a:xfrm>
          <a:prstGeom prst="rect">
            <a:avLst/>
          </a:prstGeom>
        </p:spPr>
      </p:pic>
      <p:pic>
        <p:nvPicPr>
          <p:cNvPr id="6" name="Picture 5">
            <a:extLst>
              <a:ext uri="{FF2B5EF4-FFF2-40B4-BE49-F238E27FC236}">
                <a16:creationId xmlns:a16="http://schemas.microsoft.com/office/drawing/2014/main" id="{0F86B2F7-FFE7-BC0C-B388-7CBDF6CD4139}"/>
              </a:ext>
            </a:extLst>
          </p:cNvPr>
          <p:cNvPicPr>
            <a:picLocks noChangeAspect="1"/>
          </p:cNvPicPr>
          <p:nvPr/>
        </p:nvPicPr>
        <p:blipFill>
          <a:blip r:embed="rId3"/>
          <a:stretch>
            <a:fillRect/>
          </a:stretch>
        </p:blipFill>
        <p:spPr>
          <a:xfrm>
            <a:off x="3517851" y="3815765"/>
            <a:ext cx="720774" cy="720774"/>
          </a:xfrm>
          <a:prstGeom prst="rect">
            <a:avLst/>
          </a:prstGeom>
        </p:spPr>
      </p:pic>
      <p:sp>
        <p:nvSpPr>
          <p:cNvPr id="3" name="Footer Placeholder 2">
            <a:extLst>
              <a:ext uri="{FF2B5EF4-FFF2-40B4-BE49-F238E27FC236}">
                <a16:creationId xmlns:a16="http://schemas.microsoft.com/office/drawing/2014/main" id="{DCA19A94-753E-BE05-332E-39E2EBE8DC3D}"/>
              </a:ext>
            </a:extLst>
          </p:cNvPr>
          <p:cNvSpPr>
            <a:spLocks noGrp="1"/>
          </p:cNvSpPr>
          <p:nvPr>
            <p:ph type="ftr" sz="quarter" idx="13"/>
          </p:nvPr>
        </p:nvSpPr>
        <p:spPr/>
        <p:txBody>
          <a:bodyPr/>
          <a:lstStyle/>
          <a:p>
            <a:pPr algn="ctr"/>
            <a:r>
              <a:rPr lang="en-US" dirty="0"/>
              <a:t>iis401k_rev0423</a:t>
            </a:r>
          </a:p>
        </p:txBody>
      </p:sp>
    </p:spTree>
    <p:extLst>
      <p:ext uri="{BB962C8B-B14F-4D97-AF65-F5344CB8AC3E}">
        <p14:creationId xmlns:p14="http://schemas.microsoft.com/office/powerpoint/2010/main" val="2679769257"/>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35"/>
                                        </p:tgtEl>
                                        <p:attrNameLst>
                                          <p:attrName>style.visibility</p:attrName>
                                        </p:attrNameLst>
                                      </p:cBhvr>
                                      <p:to>
                                        <p:strVal val="visible"/>
                                      </p:to>
                                    </p:set>
                                    <p:animEffect transition="in" filter="fade">
                                      <p:cBhvr>
                                        <p:cTn id="7" dur="1000"/>
                                        <p:tgtEl>
                                          <p:spTgt spid="35"/>
                                        </p:tgtEl>
                                      </p:cBhvr>
                                    </p:animEffect>
                                    <p:anim calcmode="lin" valueType="num">
                                      <p:cBhvr>
                                        <p:cTn id="8" dur="1000" fill="hold"/>
                                        <p:tgtEl>
                                          <p:spTgt spid="35"/>
                                        </p:tgtEl>
                                        <p:attrNameLst>
                                          <p:attrName>ppt_x</p:attrName>
                                        </p:attrNameLst>
                                      </p:cBhvr>
                                      <p:tavLst>
                                        <p:tav tm="0">
                                          <p:val>
                                            <p:strVal val="#ppt_x"/>
                                          </p:val>
                                        </p:tav>
                                        <p:tav tm="100000">
                                          <p:val>
                                            <p:strVal val="#ppt_x"/>
                                          </p:val>
                                        </p:tav>
                                      </p:tavLst>
                                    </p:anim>
                                    <p:anim calcmode="lin" valueType="num">
                                      <p:cBhvr>
                                        <p:cTn id="9" dur="1000" fill="hold"/>
                                        <p:tgtEl>
                                          <p:spTgt spid="35"/>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2" presetClass="entr" presetSubtype="0" fill="hold" grpId="0" nodeType="afterEffect">
                                  <p:stCondLst>
                                    <p:cond delay="0"/>
                                  </p:stCondLst>
                                  <p:childTnLst>
                                    <p:set>
                                      <p:cBhvr>
                                        <p:cTn id="12" dur="1" fill="hold">
                                          <p:stCondLst>
                                            <p:cond delay="0"/>
                                          </p:stCondLst>
                                        </p:cTn>
                                        <p:tgtEl>
                                          <p:spTgt spid="18"/>
                                        </p:tgtEl>
                                        <p:attrNameLst>
                                          <p:attrName>style.visibility</p:attrName>
                                        </p:attrNameLst>
                                      </p:cBhvr>
                                      <p:to>
                                        <p:strVal val="visible"/>
                                      </p:to>
                                    </p:set>
                                    <p:animEffect transition="in" filter="fade">
                                      <p:cBhvr>
                                        <p:cTn id="13" dur="1000"/>
                                        <p:tgtEl>
                                          <p:spTgt spid="18"/>
                                        </p:tgtEl>
                                      </p:cBhvr>
                                    </p:animEffect>
                                    <p:anim calcmode="lin" valueType="num">
                                      <p:cBhvr>
                                        <p:cTn id="14" dur="1000" fill="hold"/>
                                        <p:tgtEl>
                                          <p:spTgt spid="18"/>
                                        </p:tgtEl>
                                        <p:attrNameLst>
                                          <p:attrName>ppt_x</p:attrName>
                                        </p:attrNameLst>
                                      </p:cBhvr>
                                      <p:tavLst>
                                        <p:tav tm="0">
                                          <p:val>
                                            <p:strVal val="#ppt_x"/>
                                          </p:val>
                                        </p:tav>
                                        <p:tav tm="100000">
                                          <p:val>
                                            <p:strVal val="#ppt_x"/>
                                          </p:val>
                                        </p:tav>
                                      </p:tavLst>
                                    </p:anim>
                                    <p:anim calcmode="lin" valueType="num">
                                      <p:cBhvr>
                                        <p:cTn id="15" dur="1000" fill="hold"/>
                                        <p:tgtEl>
                                          <p:spTgt spid="18"/>
                                        </p:tgtEl>
                                        <p:attrNameLst>
                                          <p:attrName>ppt_y</p:attrName>
                                        </p:attrNameLst>
                                      </p:cBhvr>
                                      <p:tavLst>
                                        <p:tav tm="0">
                                          <p:val>
                                            <p:strVal val="#ppt_y+.1"/>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1" presetClass="entr" presetSubtype="0" fill="hold" grpId="0" nodeType="clickEffect">
                                  <p:stCondLst>
                                    <p:cond delay="0"/>
                                  </p:stCondLst>
                                  <p:childTnLst>
                                    <p:set>
                                      <p:cBhvr>
                                        <p:cTn id="19" dur="1" fill="hold">
                                          <p:stCondLst>
                                            <p:cond delay="0"/>
                                          </p:stCondLst>
                                        </p:cTn>
                                        <p:tgtEl>
                                          <p:spTgt spid="21"/>
                                        </p:tgtEl>
                                        <p:attrNameLst>
                                          <p:attrName>style.visibility</p:attrName>
                                        </p:attrNameLst>
                                      </p:cBhvr>
                                      <p:to>
                                        <p:strVal val="visible"/>
                                      </p:to>
                                    </p:set>
                                  </p:childTnLst>
                                </p:cTn>
                              </p:par>
                              <p:par>
                                <p:cTn id="20" presetID="1" presetClass="entr" presetSubtype="0" fill="hold" grpId="0" nodeType="withEffect">
                                  <p:stCondLst>
                                    <p:cond delay="0"/>
                                  </p:stCondLst>
                                  <p:childTnLst>
                                    <p:set>
                                      <p:cBhvr>
                                        <p:cTn id="21" dur="1" fill="hold">
                                          <p:stCondLst>
                                            <p:cond delay="0"/>
                                          </p:stCondLst>
                                        </p:cTn>
                                        <p:tgtEl>
                                          <p:spTgt spid="2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 grpId="0" animBg="1"/>
      <p:bldP spid="18" grpId="0" animBg="1"/>
      <p:bldP spid="21" grpId="0"/>
      <p:bldP spid="22"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en-US" sz="3200" dirty="0"/>
              <a:t>Medicare Part B – Medical</a:t>
            </a:r>
          </a:p>
        </p:txBody>
      </p:sp>
      <p:pic>
        <p:nvPicPr>
          <p:cNvPr id="8" name="Picture 4" descr="Know your Medicare basics - Newsroom BCBSNE">
            <a:extLst>
              <a:ext uri="{FF2B5EF4-FFF2-40B4-BE49-F238E27FC236}">
                <a16:creationId xmlns:a16="http://schemas.microsoft.com/office/drawing/2014/main" id="{8FC3C9E1-193A-2F83-9762-9CF99BC1D251}"/>
              </a:ext>
            </a:extLst>
          </p:cNvPr>
          <p:cNvPicPr>
            <a:picLocks noChangeAspect="1" noChangeArrowheads="1"/>
          </p:cNvPicPr>
          <p:nvPr/>
        </p:nvPicPr>
        <p:blipFill rotWithShape="1">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l="26186" t="26893" r="54937" b="39548"/>
          <a:stretch/>
        </p:blipFill>
        <p:spPr bwMode="auto">
          <a:xfrm>
            <a:off x="7704016" y="1445098"/>
            <a:ext cx="4016644" cy="4016644"/>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id="{6873B916-865B-68F4-0C85-5E1D760B0FE5}"/>
              </a:ext>
            </a:extLst>
          </p:cNvPr>
          <p:cNvSpPr txBox="1"/>
          <p:nvPr/>
        </p:nvSpPr>
        <p:spPr>
          <a:xfrm>
            <a:off x="2554288" y="6612909"/>
            <a:ext cx="5572359" cy="261610"/>
          </a:xfrm>
          <a:prstGeom prst="rect">
            <a:avLst/>
          </a:prstGeom>
          <a:noFill/>
        </p:spPr>
        <p:txBody>
          <a:bodyPr wrap="none" rtlCol="0">
            <a:spAutoFit/>
          </a:bodyPr>
          <a:lstStyle/>
          <a:p>
            <a:r>
              <a:rPr lang="en-US" sz="1100" dirty="0">
                <a:latin typeface="Century Gothic" panose="020B0502020202020204" pitchFamily="34" charset="0"/>
              </a:rPr>
              <a:t>Source: U.S. Centers for Medicare and Medicaid Services (www.medicare.gov)</a:t>
            </a:r>
          </a:p>
        </p:txBody>
      </p:sp>
      <p:sp>
        <p:nvSpPr>
          <p:cNvPr id="10" name="Content Placeholder 2">
            <a:extLst>
              <a:ext uri="{FF2B5EF4-FFF2-40B4-BE49-F238E27FC236}">
                <a16:creationId xmlns:a16="http://schemas.microsoft.com/office/drawing/2014/main" id="{2464F81E-85D7-48A7-9A7D-1CB50018FFAF}"/>
              </a:ext>
            </a:extLst>
          </p:cNvPr>
          <p:cNvSpPr txBox="1">
            <a:spLocks/>
          </p:cNvSpPr>
          <p:nvPr/>
        </p:nvSpPr>
        <p:spPr>
          <a:xfrm>
            <a:off x="2252356" y="1190573"/>
            <a:ext cx="5164142" cy="5535450"/>
          </a:xfrm>
          <a:prstGeom prst="rect">
            <a:avLst/>
          </a:prstGeom>
        </p:spPr>
        <p:txBody>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a:lnSpc>
                <a:spcPct val="100000"/>
              </a:lnSpc>
              <a:spcBef>
                <a:spcPts val="0"/>
              </a:spcBef>
              <a:spcAft>
                <a:spcPts val="1200"/>
              </a:spcAft>
            </a:pPr>
            <a:r>
              <a:rPr lang="en-US" sz="2800" b="1">
                <a:solidFill>
                  <a:srgbClr val="211645"/>
                </a:solidFill>
                <a:latin typeface="Century Gothic" panose="020B0502020202020204" pitchFamily="34" charset="0"/>
              </a:rPr>
              <a:t>Part B — Medical Services</a:t>
            </a:r>
          </a:p>
          <a:p>
            <a:pPr lvl="1">
              <a:lnSpc>
                <a:spcPct val="100000"/>
              </a:lnSpc>
              <a:spcBef>
                <a:spcPts val="0"/>
              </a:spcBef>
              <a:spcAft>
                <a:spcPts val="1200"/>
              </a:spcAft>
              <a:buFont typeface="Century Gothic" panose="020B0502020202020204" pitchFamily="34" charset="0"/>
              <a:buChar char="−"/>
            </a:pPr>
            <a:r>
              <a:rPr lang="en-US" sz="2400">
                <a:solidFill>
                  <a:srgbClr val="211645"/>
                </a:solidFill>
                <a:latin typeface="Century Gothic" panose="020B0502020202020204" pitchFamily="34" charset="0"/>
              </a:rPr>
              <a:t>Physician Services</a:t>
            </a:r>
          </a:p>
          <a:p>
            <a:pPr lvl="1">
              <a:lnSpc>
                <a:spcPct val="100000"/>
              </a:lnSpc>
              <a:spcBef>
                <a:spcPts val="0"/>
              </a:spcBef>
              <a:spcAft>
                <a:spcPts val="1200"/>
              </a:spcAft>
              <a:buFont typeface="Century Gothic" panose="020B0502020202020204" pitchFamily="34" charset="0"/>
              <a:buChar char="−"/>
            </a:pPr>
            <a:r>
              <a:rPr lang="en-US" sz="2400">
                <a:solidFill>
                  <a:srgbClr val="211645"/>
                </a:solidFill>
                <a:latin typeface="Century Gothic" panose="020B0502020202020204" pitchFamily="34" charset="0"/>
              </a:rPr>
              <a:t>Outpatient medical and surgical services, supplies</a:t>
            </a:r>
          </a:p>
          <a:p>
            <a:pPr lvl="1">
              <a:lnSpc>
                <a:spcPct val="100000"/>
              </a:lnSpc>
              <a:spcBef>
                <a:spcPts val="0"/>
              </a:spcBef>
              <a:spcAft>
                <a:spcPts val="1200"/>
              </a:spcAft>
              <a:buFont typeface="Century Gothic" panose="020B0502020202020204" pitchFamily="34" charset="0"/>
              <a:buChar char="−"/>
            </a:pPr>
            <a:r>
              <a:rPr lang="en-US" sz="2400">
                <a:solidFill>
                  <a:srgbClr val="211645"/>
                </a:solidFill>
                <a:latin typeface="Century Gothic" panose="020B0502020202020204" pitchFamily="34" charset="0"/>
              </a:rPr>
              <a:t>Clinical lab tests</a:t>
            </a:r>
          </a:p>
          <a:p>
            <a:pPr lvl="1">
              <a:lnSpc>
                <a:spcPct val="100000"/>
              </a:lnSpc>
              <a:spcBef>
                <a:spcPts val="0"/>
              </a:spcBef>
              <a:spcAft>
                <a:spcPts val="1200"/>
              </a:spcAft>
              <a:buFont typeface="Century Gothic" panose="020B0502020202020204" pitchFamily="34" charset="0"/>
              <a:buChar char="−"/>
            </a:pPr>
            <a:r>
              <a:rPr lang="en-US" sz="2400">
                <a:solidFill>
                  <a:srgbClr val="211645"/>
                </a:solidFill>
                <a:latin typeface="Century Gothic" panose="020B0502020202020204" pitchFamily="34" charset="0"/>
              </a:rPr>
              <a:t>Durable medical equipment</a:t>
            </a:r>
          </a:p>
          <a:p>
            <a:pPr lvl="1">
              <a:lnSpc>
                <a:spcPct val="100000"/>
              </a:lnSpc>
              <a:spcBef>
                <a:spcPts val="0"/>
              </a:spcBef>
              <a:spcAft>
                <a:spcPts val="1200"/>
              </a:spcAft>
              <a:buFont typeface="Century Gothic" panose="020B0502020202020204" pitchFamily="34" charset="0"/>
              <a:buChar char="−"/>
            </a:pPr>
            <a:r>
              <a:rPr lang="en-US" sz="2400">
                <a:solidFill>
                  <a:srgbClr val="211645"/>
                </a:solidFill>
                <a:latin typeface="Century Gothic" panose="020B0502020202020204" pitchFamily="34" charset="0"/>
              </a:rPr>
              <a:t>Diabetic testing supplies</a:t>
            </a:r>
          </a:p>
          <a:p>
            <a:pPr lvl="1">
              <a:lnSpc>
                <a:spcPct val="100000"/>
              </a:lnSpc>
              <a:spcBef>
                <a:spcPts val="0"/>
              </a:spcBef>
              <a:spcAft>
                <a:spcPts val="1200"/>
              </a:spcAft>
              <a:buFont typeface="Century Gothic" panose="020B0502020202020204" pitchFamily="34" charset="0"/>
              <a:buChar char="−"/>
            </a:pPr>
            <a:r>
              <a:rPr lang="en-US" sz="2400">
                <a:solidFill>
                  <a:srgbClr val="211645"/>
                </a:solidFill>
                <a:latin typeface="Century Gothic" panose="020B0502020202020204" pitchFamily="34" charset="0"/>
              </a:rPr>
              <a:t>Preventive services</a:t>
            </a:r>
          </a:p>
          <a:p>
            <a:pPr lvl="1">
              <a:lnSpc>
                <a:spcPct val="100000"/>
              </a:lnSpc>
              <a:spcBef>
                <a:spcPts val="0"/>
              </a:spcBef>
              <a:spcAft>
                <a:spcPts val="1200"/>
              </a:spcAft>
              <a:buFont typeface="Wingdings" panose="05000000000000000000" pitchFamily="2" charset="2"/>
              <a:buChar char="§"/>
            </a:pPr>
            <a:r>
              <a:rPr lang="en-US" sz="2400" b="1" i="1">
                <a:solidFill>
                  <a:srgbClr val="211645"/>
                </a:solidFill>
                <a:latin typeface="Century Gothic" panose="020B0502020202020204" pitchFamily="34" charset="0"/>
              </a:rPr>
              <a:t>Vison, Dental, Hearing Aids </a:t>
            </a:r>
            <a:r>
              <a:rPr lang="en-US" sz="2400" b="1" i="1" u="sng">
                <a:solidFill>
                  <a:srgbClr val="211645"/>
                </a:solidFill>
                <a:latin typeface="Century Gothic" panose="020B0502020202020204" pitchFamily="34" charset="0"/>
              </a:rPr>
              <a:t>NOT COVERED</a:t>
            </a:r>
            <a:endParaRPr lang="en-US" sz="2400" b="1" i="1" u="sng" dirty="0">
              <a:solidFill>
                <a:srgbClr val="211645"/>
              </a:solidFill>
              <a:latin typeface="Century Gothic" panose="020B0502020202020204" pitchFamily="34" charset="0"/>
            </a:endParaRPr>
          </a:p>
        </p:txBody>
      </p:sp>
      <p:sp>
        <p:nvSpPr>
          <p:cNvPr id="3" name="Footer Placeholder 2">
            <a:extLst>
              <a:ext uri="{FF2B5EF4-FFF2-40B4-BE49-F238E27FC236}">
                <a16:creationId xmlns:a16="http://schemas.microsoft.com/office/drawing/2014/main" id="{BE091E0E-A963-B726-98F7-8C13EC615992}"/>
              </a:ext>
            </a:extLst>
          </p:cNvPr>
          <p:cNvSpPr>
            <a:spLocks noGrp="1"/>
          </p:cNvSpPr>
          <p:nvPr>
            <p:ph type="ftr" sz="quarter" idx="13"/>
          </p:nvPr>
        </p:nvSpPr>
        <p:spPr/>
        <p:txBody>
          <a:bodyPr/>
          <a:lstStyle/>
          <a:p>
            <a:pPr algn="ctr"/>
            <a:r>
              <a:rPr lang="en-US" dirty="0"/>
              <a:t>iis401k_rev0423</a:t>
            </a:r>
          </a:p>
        </p:txBody>
      </p:sp>
    </p:spTree>
    <p:extLst>
      <p:ext uri="{BB962C8B-B14F-4D97-AF65-F5344CB8AC3E}">
        <p14:creationId xmlns:p14="http://schemas.microsoft.com/office/powerpoint/2010/main" val="2095286433"/>
      </p:ext>
    </p:extLst>
  </p:cSld>
  <p:clrMapOvr>
    <a:masterClrMapping/>
  </p:clrMapOvr>
  <p:transition>
    <p:fade/>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en-US" sz="3200" dirty="0"/>
              <a:t>What You Pay – Part B</a:t>
            </a:r>
          </a:p>
        </p:txBody>
      </p:sp>
      <p:sp>
        <p:nvSpPr>
          <p:cNvPr id="5" name="TextBox 4">
            <a:extLst>
              <a:ext uri="{FF2B5EF4-FFF2-40B4-BE49-F238E27FC236}">
                <a16:creationId xmlns:a16="http://schemas.microsoft.com/office/drawing/2014/main" id="{E19AAF14-AA61-76C7-2A98-2162A95D1E67}"/>
              </a:ext>
            </a:extLst>
          </p:cNvPr>
          <p:cNvSpPr txBox="1"/>
          <p:nvPr/>
        </p:nvSpPr>
        <p:spPr>
          <a:xfrm>
            <a:off x="2554288" y="6612909"/>
            <a:ext cx="5572359" cy="261610"/>
          </a:xfrm>
          <a:prstGeom prst="rect">
            <a:avLst/>
          </a:prstGeom>
          <a:noFill/>
        </p:spPr>
        <p:txBody>
          <a:bodyPr wrap="none" rtlCol="0">
            <a:spAutoFit/>
          </a:bodyPr>
          <a:lstStyle/>
          <a:p>
            <a:r>
              <a:rPr lang="en-US" sz="1100" dirty="0">
                <a:latin typeface="Century Gothic" panose="020B0502020202020204" pitchFamily="34" charset="0"/>
              </a:rPr>
              <a:t>Source: U.S. Centers for Medicare and Medicaid Services (www.medicare.gov)</a:t>
            </a:r>
          </a:p>
        </p:txBody>
      </p:sp>
      <p:pic>
        <p:nvPicPr>
          <p:cNvPr id="23" name="Picture 22">
            <a:extLst>
              <a:ext uri="{FF2B5EF4-FFF2-40B4-BE49-F238E27FC236}">
                <a16:creationId xmlns:a16="http://schemas.microsoft.com/office/drawing/2014/main" id="{AA8D9EFD-E332-4197-1165-CBDD2AD964EF}"/>
              </a:ext>
            </a:extLst>
          </p:cNvPr>
          <p:cNvPicPr>
            <a:picLocks noChangeAspect="1"/>
          </p:cNvPicPr>
          <p:nvPr/>
        </p:nvPicPr>
        <p:blipFill>
          <a:blip r:embed="rId2"/>
          <a:stretch>
            <a:fillRect/>
          </a:stretch>
        </p:blipFill>
        <p:spPr>
          <a:xfrm>
            <a:off x="3273540" y="1318584"/>
            <a:ext cx="6792273" cy="5020376"/>
          </a:xfrm>
          <a:prstGeom prst="rect">
            <a:avLst/>
          </a:prstGeom>
        </p:spPr>
      </p:pic>
      <p:sp>
        <p:nvSpPr>
          <p:cNvPr id="3" name="Footer Placeholder 2">
            <a:extLst>
              <a:ext uri="{FF2B5EF4-FFF2-40B4-BE49-F238E27FC236}">
                <a16:creationId xmlns:a16="http://schemas.microsoft.com/office/drawing/2014/main" id="{6A5D5288-BF35-E027-B224-50E592A1492E}"/>
              </a:ext>
            </a:extLst>
          </p:cNvPr>
          <p:cNvSpPr>
            <a:spLocks noGrp="1"/>
          </p:cNvSpPr>
          <p:nvPr>
            <p:ph type="ftr" sz="quarter" idx="13"/>
          </p:nvPr>
        </p:nvSpPr>
        <p:spPr/>
        <p:txBody>
          <a:bodyPr/>
          <a:lstStyle/>
          <a:p>
            <a:pPr algn="ctr"/>
            <a:r>
              <a:rPr lang="en-US"/>
              <a:t>iis401k_rev0423</a:t>
            </a:r>
          </a:p>
        </p:txBody>
      </p:sp>
    </p:spTree>
    <p:extLst>
      <p:ext uri="{BB962C8B-B14F-4D97-AF65-F5344CB8AC3E}">
        <p14:creationId xmlns:p14="http://schemas.microsoft.com/office/powerpoint/2010/main" val="3527059776"/>
      </p:ext>
    </p:extLst>
  </p:cSld>
  <p:clrMapOvr>
    <a:masterClrMapping/>
  </p:clrMapOvr>
  <p:transition>
    <p:fade/>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en-US" sz="3200" dirty="0"/>
              <a:t>Part D – Prescription Drug</a:t>
            </a:r>
          </a:p>
        </p:txBody>
      </p:sp>
      <p:pic>
        <p:nvPicPr>
          <p:cNvPr id="6" name="Picture 6" descr="Know your Medicare basics - Newsroom BCBSNE">
            <a:extLst>
              <a:ext uri="{FF2B5EF4-FFF2-40B4-BE49-F238E27FC236}">
                <a16:creationId xmlns:a16="http://schemas.microsoft.com/office/drawing/2014/main" id="{2B7E72D1-783E-6FB2-E3A8-8421537246DF}"/>
              </a:ext>
            </a:extLst>
          </p:cNvPr>
          <p:cNvPicPr>
            <a:picLocks noChangeAspect="1" noChangeArrowheads="1"/>
          </p:cNvPicPr>
          <p:nvPr/>
        </p:nvPicPr>
        <p:blipFill rotWithShape="1">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l="50530" t="26667" r="30402" b="39435"/>
          <a:stretch/>
        </p:blipFill>
        <p:spPr bwMode="auto">
          <a:xfrm>
            <a:off x="7638461" y="1339327"/>
            <a:ext cx="4016644" cy="4016644"/>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a:extLst>
              <a:ext uri="{FF2B5EF4-FFF2-40B4-BE49-F238E27FC236}">
                <a16:creationId xmlns:a16="http://schemas.microsoft.com/office/drawing/2014/main" id="{ED7DCB59-2988-70CB-537D-DA36E689A2D9}"/>
              </a:ext>
            </a:extLst>
          </p:cNvPr>
          <p:cNvSpPr txBox="1"/>
          <p:nvPr/>
        </p:nvSpPr>
        <p:spPr>
          <a:xfrm>
            <a:off x="2554288" y="6612909"/>
            <a:ext cx="5572359" cy="261610"/>
          </a:xfrm>
          <a:prstGeom prst="rect">
            <a:avLst/>
          </a:prstGeom>
          <a:noFill/>
        </p:spPr>
        <p:txBody>
          <a:bodyPr wrap="none" rtlCol="0">
            <a:spAutoFit/>
          </a:bodyPr>
          <a:lstStyle/>
          <a:p>
            <a:r>
              <a:rPr lang="en-US" sz="1100" dirty="0">
                <a:latin typeface="Century Gothic" panose="020B0502020202020204" pitchFamily="34" charset="0"/>
              </a:rPr>
              <a:t>Source: U.S. Centers for Medicare and Medicaid Services (www.medicare.gov)</a:t>
            </a:r>
          </a:p>
        </p:txBody>
      </p:sp>
      <p:sp>
        <p:nvSpPr>
          <p:cNvPr id="10" name="Content Placeholder 1">
            <a:extLst>
              <a:ext uri="{FF2B5EF4-FFF2-40B4-BE49-F238E27FC236}">
                <a16:creationId xmlns:a16="http://schemas.microsoft.com/office/drawing/2014/main" id="{AFFCAEB4-8B58-41EB-AA08-78487817E4F3}"/>
              </a:ext>
            </a:extLst>
          </p:cNvPr>
          <p:cNvSpPr txBox="1">
            <a:spLocks/>
          </p:cNvSpPr>
          <p:nvPr/>
        </p:nvSpPr>
        <p:spPr>
          <a:xfrm>
            <a:off x="2554014" y="1322549"/>
            <a:ext cx="5040155" cy="5535451"/>
          </a:xfrm>
          <a:prstGeom prst="rect">
            <a:avLst/>
          </a:prstGeom>
        </p:spPr>
        <p:txBody>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292100" indent="-292100">
              <a:lnSpc>
                <a:spcPct val="100000"/>
              </a:lnSpc>
              <a:spcBef>
                <a:spcPts val="0"/>
              </a:spcBef>
              <a:spcAft>
                <a:spcPts val="1200"/>
              </a:spcAft>
            </a:pPr>
            <a:r>
              <a:rPr lang="en-US" sz="2800" b="1" dirty="0">
                <a:solidFill>
                  <a:srgbClr val="211645"/>
                </a:solidFill>
                <a:latin typeface="Century Gothic" panose="020B0502020202020204" pitchFamily="34" charset="0"/>
              </a:rPr>
              <a:t>Available for all people with Medicare </a:t>
            </a:r>
          </a:p>
          <a:p>
            <a:pPr marL="292100" indent="-292100">
              <a:lnSpc>
                <a:spcPct val="100000"/>
              </a:lnSpc>
              <a:spcBef>
                <a:spcPts val="0"/>
              </a:spcBef>
              <a:spcAft>
                <a:spcPts val="1200"/>
              </a:spcAft>
            </a:pPr>
            <a:r>
              <a:rPr lang="en-US" sz="2800" b="1" dirty="0">
                <a:solidFill>
                  <a:srgbClr val="211645"/>
                </a:solidFill>
                <a:latin typeface="Century Gothic" panose="020B0502020202020204" pitchFamily="34" charset="0"/>
              </a:rPr>
              <a:t>Provided through:</a:t>
            </a:r>
          </a:p>
          <a:p>
            <a:pPr marL="571500" lvl="1" indent="-342900">
              <a:lnSpc>
                <a:spcPct val="100000"/>
              </a:lnSpc>
              <a:spcBef>
                <a:spcPts val="0"/>
              </a:spcBef>
              <a:spcAft>
                <a:spcPts val="1200"/>
              </a:spcAft>
              <a:buFont typeface="Century Gothic" panose="020B0502020202020204" pitchFamily="34" charset="0"/>
              <a:buChar char="−"/>
            </a:pPr>
            <a:r>
              <a:rPr lang="en-US" sz="2200" dirty="0">
                <a:solidFill>
                  <a:srgbClr val="211645"/>
                </a:solidFill>
                <a:latin typeface="Century Gothic" panose="020B0502020202020204" pitchFamily="34" charset="0"/>
              </a:rPr>
              <a:t>Medicare Prescription Drug Plans (PDPs)</a:t>
            </a:r>
          </a:p>
          <a:p>
            <a:pPr marL="571500" lvl="1" indent="-342900">
              <a:lnSpc>
                <a:spcPct val="100000"/>
              </a:lnSpc>
              <a:spcBef>
                <a:spcPts val="0"/>
              </a:spcBef>
              <a:spcAft>
                <a:spcPts val="1200"/>
              </a:spcAft>
              <a:buFont typeface="Century Gothic" panose="020B0502020202020204" pitchFamily="34" charset="0"/>
              <a:buChar char="−"/>
            </a:pPr>
            <a:r>
              <a:rPr lang="en-US" sz="2200" dirty="0">
                <a:solidFill>
                  <a:srgbClr val="211645"/>
                </a:solidFill>
                <a:latin typeface="Century Gothic" panose="020B0502020202020204" pitchFamily="34" charset="0"/>
              </a:rPr>
              <a:t>Medicare Advantage Prescription Drug Plans (MA-PDs)</a:t>
            </a:r>
          </a:p>
          <a:p>
            <a:pPr marL="571500" lvl="1" indent="-342900">
              <a:lnSpc>
                <a:spcPct val="100000"/>
              </a:lnSpc>
              <a:spcBef>
                <a:spcPts val="0"/>
              </a:spcBef>
              <a:spcAft>
                <a:spcPts val="1200"/>
              </a:spcAft>
              <a:buFont typeface="Century Gothic" panose="020B0502020202020204" pitchFamily="34" charset="0"/>
              <a:buChar char="−"/>
            </a:pPr>
            <a:r>
              <a:rPr lang="en-US" sz="2200" dirty="0">
                <a:solidFill>
                  <a:srgbClr val="211645"/>
                </a:solidFill>
                <a:latin typeface="Century Gothic" panose="020B0502020202020204" pitchFamily="34" charset="0"/>
              </a:rPr>
              <a:t>Some other Medicare health plans</a:t>
            </a:r>
          </a:p>
          <a:p>
            <a:pPr marL="406400" indent="-177800"/>
            <a:endParaRPr lang="en-US" sz="2400" dirty="0">
              <a:solidFill>
                <a:srgbClr val="211645"/>
              </a:solidFill>
              <a:latin typeface="Century Gothic" panose="020B0502020202020204" pitchFamily="34" charset="0"/>
            </a:endParaRPr>
          </a:p>
        </p:txBody>
      </p:sp>
      <p:sp>
        <p:nvSpPr>
          <p:cNvPr id="3" name="Footer Placeholder 2">
            <a:extLst>
              <a:ext uri="{FF2B5EF4-FFF2-40B4-BE49-F238E27FC236}">
                <a16:creationId xmlns:a16="http://schemas.microsoft.com/office/drawing/2014/main" id="{EFDB2929-9F49-C16C-1D56-A9367C1B91CD}"/>
              </a:ext>
            </a:extLst>
          </p:cNvPr>
          <p:cNvSpPr>
            <a:spLocks noGrp="1"/>
          </p:cNvSpPr>
          <p:nvPr>
            <p:ph type="ftr" sz="quarter" idx="13"/>
          </p:nvPr>
        </p:nvSpPr>
        <p:spPr/>
        <p:txBody>
          <a:bodyPr/>
          <a:lstStyle/>
          <a:p>
            <a:pPr algn="ctr"/>
            <a:r>
              <a:rPr lang="en-US" dirty="0"/>
              <a:t>iis401k_rev0423</a:t>
            </a:r>
          </a:p>
        </p:txBody>
      </p:sp>
    </p:spTree>
    <p:extLst>
      <p:ext uri="{BB962C8B-B14F-4D97-AF65-F5344CB8AC3E}">
        <p14:creationId xmlns:p14="http://schemas.microsoft.com/office/powerpoint/2010/main" val="2929834456"/>
      </p:ext>
    </p:extLst>
  </p:cSld>
  <p:clrMapOvr>
    <a:masterClrMapping/>
  </p:clrMapOvr>
  <p:transition>
    <p:fade/>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en-US" dirty="0"/>
              <a:t>takeaways </a:t>
            </a:r>
            <a:endParaRPr lang="en-US" sz="3200" dirty="0"/>
          </a:p>
        </p:txBody>
      </p:sp>
      <p:sp>
        <p:nvSpPr>
          <p:cNvPr id="10" name="Content Placeholder 1">
            <a:extLst>
              <a:ext uri="{FF2B5EF4-FFF2-40B4-BE49-F238E27FC236}">
                <a16:creationId xmlns:a16="http://schemas.microsoft.com/office/drawing/2014/main" id="{AFFCAEB4-8B58-41EB-AA08-78487817E4F3}"/>
              </a:ext>
            </a:extLst>
          </p:cNvPr>
          <p:cNvSpPr txBox="1">
            <a:spLocks/>
          </p:cNvSpPr>
          <p:nvPr/>
        </p:nvSpPr>
        <p:spPr>
          <a:xfrm>
            <a:off x="1985554" y="1322549"/>
            <a:ext cx="8686072" cy="4782829"/>
          </a:xfrm>
          <a:prstGeom prst="rect">
            <a:avLst/>
          </a:prstGeom>
        </p:spPr>
        <p:txBody>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292100" indent="-292100">
              <a:lnSpc>
                <a:spcPct val="100000"/>
              </a:lnSpc>
              <a:spcBef>
                <a:spcPts val="0"/>
              </a:spcBef>
              <a:spcAft>
                <a:spcPts val="1200"/>
              </a:spcAft>
            </a:pPr>
            <a:r>
              <a:rPr lang="en-US" sz="2400" dirty="0">
                <a:solidFill>
                  <a:srgbClr val="211645"/>
                </a:solidFill>
                <a:latin typeface="Century Gothic" panose="020B0502020202020204" pitchFamily="34" charset="0"/>
              </a:rPr>
              <a:t>Withdrawal rates are key to success</a:t>
            </a:r>
          </a:p>
          <a:p>
            <a:pPr marL="292100" indent="-292100">
              <a:lnSpc>
                <a:spcPct val="100000"/>
              </a:lnSpc>
              <a:spcBef>
                <a:spcPts val="0"/>
              </a:spcBef>
              <a:spcAft>
                <a:spcPts val="1200"/>
              </a:spcAft>
            </a:pPr>
            <a:r>
              <a:rPr lang="en-US" sz="2400" dirty="0">
                <a:solidFill>
                  <a:srgbClr val="211645"/>
                </a:solidFill>
                <a:latin typeface="Century Gothic" panose="020B0502020202020204" pitchFamily="34" charset="0"/>
              </a:rPr>
              <a:t>Tax planning plays a critical role in your withdrawal strategy </a:t>
            </a:r>
          </a:p>
          <a:p>
            <a:pPr marL="292100" indent="-292100">
              <a:lnSpc>
                <a:spcPct val="100000"/>
              </a:lnSpc>
              <a:spcBef>
                <a:spcPts val="0"/>
              </a:spcBef>
              <a:spcAft>
                <a:spcPts val="1200"/>
              </a:spcAft>
            </a:pPr>
            <a:r>
              <a:rPr lang="en-US" sz="2400" dirty="0">
                <a:solidFill>
                  <a:srgbClr val="211645"/>
                </a:solidFill>
                <a:latin typeface="Century Gothic" panose="020B0502020202020204" pitchFamily="34" charset="0"/>
              </a:rPr>
              <a:t>Investment allocations should align with cash flow needs </a:t>
            </a:r>
          </a:p>
          <a:p>
            <a:pPr marL="292100" indent="-292100">
              <a:lnSpc>
                <a:spcPct val="100000"/>
              </a:lnSpc>
              <a:spcBef>
                <a:spcPts val="0"/>
              </a:spcBef>
              <a:spcAft>
                <a:spcPts val="1200"/>
              </a:spcAft>
            </a:pPr>
            <a:r>
              <a:rPr lang="en-US" sz="2400" dirty="0">
                <a:solidFill>
                  <a:srgbClr val="211645"/>
                </a:solidFill>
                <a:latin typeface="Century Gothic" panose="020B0502020202020204" pitchFamily="34" charset="0"/>
              </a:rPr>
              <a:t>Analyze your Social Security and Medicare decisions</a:t>
            </a:r>
          </a:p>
          <a:p>
            <a:pPr marL="292100" indent="-292100">
              <a:lnSpc>
                <a:spcPct val="100000"/>
              </a:lnSpc>
              <a:spcBef>
                <a:spcPts val="0"/>
              </a:spcBef>
              <a:spcAft>
                <a:spcPts val="1200"/>
              </a:spcAft>
            </a:pPr>
            <a:r>
              <a:rPr lang="en-US" sz="2400" dirty="0">
                <a:solidFill>
                  <a:srgbClr val="211645"/>
                </a:solidFill>
                <a:latin typeface="Century Gothic" panose="020B0502020202020204" pitchFamily="34" charset="0"/>
              </a:rPr>
              <a:t>Long Term Care</a:t>
            </a:r>
          </a:p>
          <a:p>
            <a:pPr marL="292100" indent="-292100">
              <a:lnSpc>
                <a:spcPct val="100000"/>
              </a:lnSpc>
              <a:spcBef>
                <a:spcPts val="0"/>
              </a:spcBef>
              <a:spcAft>
                <a:spcPts val="1200"/>
              </a:spcAft>
            </a:pPr>
            <a:r>
              <a:rPr lang="en-US" sz="2400" dirty="0">
                <a:solidFill>
                  <a:srgbClr val="211645"/>
                </a:solidFill>
                <a:latin typeface="Century Gothic" panose="020B0502020202020204" pitchFamily="34" charset="0"/>
              </a:rPr>
              <a:t>Life Insurance</a:t>
            </a:r>
          </a:p>
          <a:p>
            <a:pPr marL="292100" indent="-292100">
              <a:lnSpc>
                <a:spcPct val="100000"/>
              </a:lnSpc>
              <a:spcBef>
                <a:spcPts val="0"/>
              </a:spcBef>
              <a:spcAft>
                <a:spcPts val="1200"/>
              </a:spcAft>
            </a:pPr>
            <a:r>
              <a:rPr lang="en-US" sz="2400" dirty="0">
                <a:solidFill>
                  <a:srgbClr val="211645"/>
                </a:solidFill>
                <a:latin typeface="Century Gothic" panose="020B0502020202020204" pitchFamily="34" charset="0"/>
              </a:rPr>
              <a:t>Estate Planning</a:t>
            </a:r>
          </a:p>
        </p:txBody>
      </p:sp>
      <p:sp>
        <p:nvSpPr>
          <p:cNvPr id="3" name="Footer Placeholder 2">
            <a:extLst>
              <a:ext uri="{FF2B5EF4-FFF2-40B4-BE49-F238E27FC236}">
                <a16:creationId xmlns:a16="http://schemas.microsoft.com/office/drawing/2014/main" id="{7DB53AFA-3348-327B-DC72-D50EFFD41AB2}"/>
              </a:ext>
            </a:extLst>
          </p:cNvPr>
          <p:cNvSpPr>
            <a:spLocks noGrp="1"/>
          </p:cNvSpPr>
          <p:nvPr>
            <p:ph type="ftr" sz="quarter" idx="13"/>
          </p:nvPr>
        </p:nvSpPr>
        <p:spPr/>
        <p:txBody>
          <a:bodyPr/>
          <a:lstStyle/>
          <a:p>
            <a:pPr algn="ctr"/>
            <a:r>
              <a:rPr lang="en-US"/>
              <a:t>iis401k_rev0423</a:t>
            </a:r>
          </a:p>
        </p:txBody>
      </p:sp>
    </p:spTree>
    <p:extLst>
      <p:ext uri="{BB962C8B-B14F-4D97-AF65-F5344CB8AC3E}">
        <p14:creationId xmlns:p14="http://schemas.microsoft.com/office/powerpoint/2010/main" val="1017572248"/>
      </p:ext>
    </p:extLst>
  </p:cSld>
  <p:clrMapOvr>
    <a:masterClrMapping/>
  </p:clrMapOvr>
  <p:transition>
    <p:fade/>
  </p:transition>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2AF262A7-6BC5-6E38-370D-1C80BD5108A5}"/>
              </a:ext>
            </a:extLst>
          </p:cNvPr>
          <p:cNvPicPr>
            <a:picLocks noChangeAspect="1"/>
          </p:cNvPicPr>
          <p:nvPr/>
        </p:nvPicPr>
        <p:blipFill>
          <a:blip r:embed="rId3"/>
          <a:stretch>
            <a:fillRect/>
          </a:stretch>
        </p:blipFill>
        <p:spPr>
          <a:xfrm rot="5400000">
            <a:off x="10660966" y="4045148"/>
            <a:ext cx="679485" cy="577880"/>
          </a:xfrm>
          <a:prstGeom prst="rect">
            <a:avLst/>
          </a:prstGeom>
        </p:spPr>
      </p:pic>
      <p:sp>
        <p:nvSpPr>
          <p:cNvPr id="2" name="Title 1">
            <a:extLst>
              <a:ext uri="{FF2B5EF4-FFF2-40B4-BE49-F238E27FC236}">
                <a16:creationId xmlns:a16="http://schemas.microsoft.com/office/drawing/2014/main" id="{420449BD-91E9-4C24-AF79-368833F5027A}"/>
              </a:ext>
            </a:extLst>
          </p:cNvPr>
          <p:cNvSpPr>
            <a:spLocks noGrp="1"/>
          </p:cNvSpPr>
          <p:nvPr>
            <p:ph type="ctrTitle"/>
          </p:nvPr>
        </p:nvSpPr>
        <p:spPr/>
        <p:txBody>
          <a:bodyPr/>
          <a:lstStyle/>
          <a:p>
            <a:r>
              <a:rPr lang="en-US" dirty="0"/>
              <a:t>financial planning</a:t>
            </a:r>
          </a:p>
        </p:txBody>
      </p:sp>
      <p:sp>
        <p:nvSpPr>
          <p:cNvPr id="3" name="Content Placeholder 2">
            <a:extLst>
              <a:ext uri="{FF2B5EF4-FFF2-40B4-BE49-F238E27FC236}">
                <a16:creationId xmlns:a16="http://schemas.microsoft.com/office/drawing/2014/main" id="{B4F5B5A1-08B1-41EA-9832-B0B70E434625}"/>
              </a:ext>
            </a:extLst>
          </p:cNvPr>
          <p:cNvSpPr>
            <a:spLocks noGrp="1"/>
          </p:cNvSpPr>
          <p:nvPr>
            <p:ph idx="4294967295"/>
          </p:nvPr>
        </p:nvSpPr>
        <p:spPr>
          <a:xfrm>
            <a:off x="2214438" y="1166813"/>
            <a:ext cx="8086713" cy="5319712"/>
          </a:xfrm>
        </p:spPr>
        <p:txBody>
          <a:bodyPr>
            <a:normAutofit/>
          </a:bodyPr>
          <a:lstStyle/>
          <a:p>
            <a:r>
              <a:rPr lang="en-US" sz="1400" b="1" dirty="0">
                <a:solidFill>
                  <a:srgbClr val="211545"/>
                </a:solidFill>
                <a:latin typeface="Century Gothic" panose="020B0502020202020204" pitchFamily="34" charset="0"/>
              </a:rPr>
              <a:t>Financial Plan</a:t>
            </a:r>
          </a:p>
          <a:p>
            <a:pPr lvl="1"/>
            <a:r>
              <a:rPr lang="en-US" sz="1400" dirty="0">
                <a:solidFill>
                  <a:srgbClr val="211545"/>
                </a:solidFill>
                <a:latin typeface="Century Gothic" panose="020B0502020202020204" pitchFamily="34" charset="0"/>
              </a:rPr>
              <a:t>Free consultation</a:t>
            </a:r>
          </a:p>
          <a:p>
            <a:pPr lvl="1"/>
            <a:r>
              <a:rPr lang="en-US" sz="1400" dirty="0">
                <a:solidFill>
                  <a:srgbClr val="211545"/>
                </a:solidFill>
                <a:latin typeface="Century Gothic" panose="020B0502020202020204" pitchFamily="34" charset="0"/>
              </a:rPr>
              <a:t>Discounted fee of $500 for one-time independent financial plan</a:t>
            </a:r>
          </a:p>
          <a:p>
            <a:pPr lvl="2"/>
            <a:r>
              <a:rPr lang="en-US" sz="1400" dirty="0">
                <a:solidFill>
                  <a:srgbClr val="211545"/>
                </a:solidFill>
                <a:latin typeface="Century Gothic" panose="020B0502020202020204" pitchFamily="34" charset="0"/>
              </a:rPr>
              <a:t>Various payment options: monthly, quarterly, or annually</a:t>
            </a:r>
          </a:p>
          <a:p>
            <a:pPr marL="0" indent="0">
              <a:buNone/>
            </a:pPr>
            <a:endParaRPr lang="en-US" sz="2300" dirty="0">
              <a:latin typeface="Century Gothic" panose="020B0502020202020204" pitchFamily="34" charset="0"/>
            </a:endParaRPr>
          </a:p>
          <a:p>
            <a:pPr lvl="1"/>
            <a:endParaRPr lang="en-US" dirty="0"/>
          </a:p>
          <a:p>
            <a:pPr lvl="1"/>
            <a:endParaRPr lang="en-US" dirty="0"/>
          </a:p>
        </p:txBody>
      </p:sp>
      <p:pic>
        <p:nvPicPr>
          <p:cNvPr id="5" name="Picture 4">
            <a:extLst>
              <a:ext uri="{FF2B5EF4-FFF2-40B4-BE49-F238E27FC236}">
                <a16:creationId xmlns:a16="http://schemas.microsoft.com/office/drawing/2014/main" id="{00DE74BD-79C1-F76D-65C4-8F09813D93E8}"/>
              </a:ext>
            </a:extLst>
          </p:cNvPr>
          <p:cNvPicPr>
            <a:picLocks noChangeAspect="1"/>
          </p:cNvPicPr>
          <p:nvPr/>
        </p:nvPicPr>
        <p:blipFill>
          <a:blip r:embed="rId4"/>
          <a:stretch>
            <a:fillRect/>
          </a:stretch>
        </p:blipFill>
        <p:spPr>
          <a:xfrm>
            <a:off x="3472881" y="2193982"/>
            <a:ext cx="4533699" cy="4231453"/>
          </a:xfrm>
          <a:prstGeom prst="rect">
            <a:avLst/>
          </a:prstGeom>
        </p:spPr>
      </p:pic>
      <p:pic>
        <p:nvPicPr>
          <p:cNvPr id="7" name="Picture 6" descr="A picture containing text, outdoor, sign, clock&#10;&#10;Description automatically generated">
            <a:extLst>
              <a:ext uri="{FF2B5EF4-FFF2-40B4-BE49-F238E27FC236}">
                <a16:creationId xmlns:a16="http://schemas.microsoft.com/office/drawing/2014/main" id="{032B9DBD-5BCB-8988-A468-DC8F384BC617}"/>
              </a:ext>
            </a:extLst>
          </p:cNvPr>
          <p:cNvPicPr>
            <a:picLocks noChangeAspect="1"/>
          </p:cNvPicPr>
          <p:nvPr/>
        </p:nvPicPr>
        <p:blipFill>
          <a:blip r:embed="rId5"/>
          <a:stretch>
            <a:fillRect/>
          </a:stretch>
        </p:blipFill>
        <p:spPr>
          <a:xfrm>
            <a:off x="9265022" y="4450293"/>
            <a:ext cx="1920027" cy="1920027"/>
          </a:xfrm>
          <a:prstGeom prst="rect">
            <a:avLst/>
          </a:prstGeom>
        </p:spPr>
      </p:pic>
      <p:sp>
        <p:nvSpPr>
          <p:cNvPr id="8" name="TextBox 7">
            <a:extLst>
              <a:ext uri="{FF2B5EF4-FFF2-40B4-BE49-F238E27FC236}">
                <a16:creationId xmlns:a16="http://schemas.microsoft.com/office/drawing/2014/main" id="{8F5E076A-7945-C40B-A865-4ABBDEED31A2}"/>
              </a:ext>
            </a:extLst>
          </p:cNvPr>
          <p:cNvSpPr txBox="1"/>
          <p:nvPr/>
        </p:nvSpPr>
        <p:spPr>
          <a:xfrm>
            <a:off x="9055823" y="3663378"/>
            <a:ext cx="2194560" cy="646331"/>
          </a:xfrm>
          <a:prstGeom prst="rect">
            <a:avLst/>
          </a:prstGeom>
          <a:noFill/>
        </p:spPr>
        <p:txBody>
          <a:bodyPr wrap="square" rtlCol="0">
            <a:spAutoFit/>
          </a:bodyPr>
          <a:lstStyle/>
          <a:p>
            <a:pPr algn="ctr"/>
            <a:r>
              <a:rPr lang="en-US" dirty="0">
                <a:solidFill>
                  <a:srgbClr val="211545"/>
                </a:solidFill>
                <a:latin typeface="Desyrel" panose="02000603050000020003" pitchFamily="2" charset="0"/>
              </a:rPr>
              <a:t>Learn more about us</a:t>
            </a:r>
          </a:p>
          <a:p>
            <a:pPr algn="ctr"/>
            <a:r>
              <a:rPr lang="en-US" dirty="0">
                <a:solidFill>
                  <a:srgbClr val="211545"/>
                </a:solidFill>
                <a:latin typeface="Desyrel" panose="02000603050000020003" pitchFamily="2" charset="0"/>
              </a:rPr>
              <a:t>Scan here </a:t>
            </a:r>
          </a:p>
        </p:txBody>
      </p:sp>
      <p:sp>
        <p:nvSpPr>
          <p:cNvPr id="4" name="Footer Placeholder 3">
            <a:extLst>
              <a:ext uri="{FF2B5EF4-FFF2-40B4-BE49-F238E27FC236}">
                <a16:creationId xmlns:a16="http://schemas.microsoft.com/office/drawing/2014/main" id="{903863F0-E9E5-672B-A62D-4A309F162E18}"/>
              </a:ext>
            </a:extLst>
          </p:cNvPr>
          <p:cNvSpPr>
            <a:spLocks noGrp="1"/>
          </p:cNvSpPr>
          <p:nvPr>
            <p:ph type="ftr" sz="quarter" idx="13"/>
          </p:nvPr>
        </p:nvSpPr>
        <p:spPr/>
        <p:txBody>
          <a:bodyPr/>
          <a:lstStyle/>
          <a:p>
            <a:pPr algn="ctr"/>
            <a:r>
              <a:rPr lang="en-US"/>
              <a:t>iis401k_rev0423</a:t>
            </a:r>
          </a:p>
        </p:txBody>
      </p:sp>
    </p:spTree>
    <p:extLst>
      <p:ext uri="{BB962C8B-B14F-4D97-AF65-F5344CB8AC3E}">
        <p14:creationId xmlns:p14="http://schemas.microsoft.com/office/powerpoint/2010/main" val="207779875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641310" y="3288581"/>
            <a:ext cx="9368246" cy="556956"/>
          </a:xfrm>
        </p:spPr>
        <p:txBody>
          <a:bodyPr/>
          <a:lstStyle/>
          <a:p>
            <a:r>
              <a:rPr lang="en-US" sz="2400" dirty="0"/>
              <a:t>disclosures</a:t>
            </a:r>
            <a:r>
              <a:rPr lang="en-US" dirty="0"/>
              <a:t>	</a:t>
            </a:r>
          </a:p>
        </p:txBody>
      </p:sp>
      <p:sp>
        <p:nvSpPr>
          <p:cNvPr id="3" name="Content Placeholder 2"/>
          <p:cNvSpPr>
            <a:spLocks noGrp="1"/>
          </p:cNvSpPr>
          <p:nvPr>
            <p:ph idx="4294967295"/>
          </p:nvPr>
        </p:nvSpPr>
        <p:spPr>
          <a:xfrm>
            <a:off x="2036269" y="3845537"/>
            <a:ext cx="9448800" cy="2782888"/>
          </a:xfrm>
          <a:prstGeom prst="rect">
            <a:avLst/>
          </a:prstGeom>
        </p:spPr>
        <p:txBody>
          <a:bodyPr>
            <a:normAutofit/>
          </a:bodyPr>
          <a:lstStyle/>
          <a:p>
            <a:pPr>
              <a:buFont typeface="Wingdings" panose="05000000000000000000" pitchFamily="2" charset="2"/>
              <a:buChar char="§"/>
            </a:pPr>
            <a:r>
              <a:rPr lang="en-US" sz="1200" dirty="0">
                <a:solidFill>
                  <a:srgbClr val="211545"/>
                </a:solidFill>
                <a:latin typeface="Century Gothic" panose="020B0502020202020204" pitchFamily="34" charset="0"/>
              </a:rPr>
              <a:t>This presentation is provided for educational and information purposes only. Information and analysis obtained from outside sources is considered to be reliable but is not verified.  Projections are not an indication of future results. Strategic asset allocation and diversification do not assure profit or protect against loss in declining markets. Any and all analyses and opinions presented in or along with this communication are subject to change without notice and no representation is made concerning actual future performance of the markets or economy.</a:t>
            </a:r>
            <a:br>
              <a:rPr lang="en-US" sz="1200" dirty="0">
                <a:solidFill>
                  <a:srgbClr val="211545"/>
                </a:solidFill>
                <a:latin typeface="Century Gothic" panose="020B0502020202020204" pitchFamily="34" charset="0"/>
              </a:rPr>
            </a:br>
            <a:endParaRPr lang="en-US" sz="1200" dirty="0">
              <a:solidFill>
                <a:srgbClr val="211545"/>
              </a:solidFill>
              <a:latin typeface="Century Gothic" panose="020B0502020202020204" pitchFamily="34" charset="0"/>
            </a:endParaRPr>
          </a:p>
          <a:p>
            <a:r>
              <a:rPr lang="en-US" sz="1200" dirty="0">
                <a:solidFill>
                  <a:srgbClr val="211545"/>
                </a:solidFill>
                <a:latin typeface="Century Gothic" panose="020B0502020202020204" pitchFamily="34" charset="0"/>
              </a:rPr>
              <a:t>This presentation is the property of intellicents and is intended solely for the use of the plan participants to whom it is addressed.  This presentation may not be reproduced in any manner or re-distributed without the express consent of intellicents.</a:t>
            </a:r>
          </a:p>
          <a:p>
            <a:r>
              <a:rPr lang="en-US" sz="1200" dirty="0">
                <a:solidFill>
                  <a:srgbClr val="211545"/>
                </a:solidFill>
                <a:latin typeface="Century Gothic" panose="020B0502020202020204" pitchFamily="34" charset="0"/>
              </a:rPr>
              <a:t>Investment Performance illustrated within this document does not reflect any plan related expenses that may be charged against your account. For additional information about these expenses, please refer to the annual fee disclosure provided by the plan administrator or contact them directly. </a:t>
            </a:r>
          </a:p>
          <a:p>
            <a:r>
              <a:rPr lang="en-US" sz="1200" dirty="0">
                <a:solidFill>
                  <a:srgbClr val="211545"/>
                </a:solidFill>
                <a:latin typeface="Century Gothic" panose="020B0502020202020204" pitchFamily="34" charset="0"/>
              </a:rPr>
              <a:t>Investment advisory services offered through intellicents investment solutions, inc., an SEC registered investment adviser.  </a:t>
            </a:r>
          </a:p>
          <a:p>
            <a:endParaRPr lang="en-US" sz="1600" dirty="0">
              <a:solidFill>
                <a:srgbClr val="211545"/>
              </a:solidFill>
            </a:endParaRPr>
          </a:p>
        </p:txBody>
      </p:sp>
      <p:sp>
        <p:nvSpPr>
          <p:cNvPr id="5" name="Title 1">
            <a:extLst>
              <a:ext uri="{FF2B5EF4-FFF2-40B4-BE49-F238E27FC236}">
                <a16:creationId xmlns:a16="http://schemas.microsoft.com/office/drawing/2014/main" id="{879A164E-5964-CE3C-4160-3533593FA2FA}"/>
              </a:ext>
            </a:extLst>
          </p:cNvPr>
          <p:cNvSpPr txBox="1">
            <a:spLocks/>
          </p:cNvSpPr>
          <p:nvPr/>
        </p:nvSpPr>
        <p:spPr>
          <a:xfrm>
            <a:off x="1641310" y="144086"/>
            <a:ext cx="9368247" cy="556956"/>
          </a:xfrm>
          <a:prstGeom prst="rect">
            <a:avLst/>
          </a:prstGeom>
        </p:spPr>
        <p:txBody>
          <a:bodyPr vert="horz" lIns="91440" tIns="45720" rIns="91440" bIns="45720" rtlCol="0" anchor="b">
            <a:normAutofit/>
          </a:bodyPr>
          <a:lstStyle>
            <a:lvl1pPr algn="l" defTabSz="914400" rtl="0" eaLnBrk="1" latinLnBrk="0" hangingPunct="1">
              <a:lnSpc>
                <a:spcPct val="90000"/>
              </a:lnSpc>
              <a:spcBef>
                <a:spcPct val="0"/>
              </a:spcBef>
              <a:buNone/>
              <a:defRPr sz="1800" b="1" i="0" kern="1200">
                <a:solidFill>
                  <a:srgbClr val="211545"/>
                </a:solidFill>
                <a:latin typeface="Century Gothic" panose="020B0502020202020204" pitchFamily="34" charset="0"/>
                <a:ea typeface="+mj-ea"/>
                <a:cs typeface="+mj-cs"/>
              </a:defRPr>
            </a:lvl1pPr>
          </a:lstStyle>
          <a:p>
            <a:r>
              <a:rPr lang="en-US" sz="2400" dirty="0"/>
              <a:t>upcoming </a:t>
            </a:r>
            <a:r>
              <a:rPr lang="en-US" sz="2400" dirty="0" err="1"/>
              <a:t>intellicasts</a:t>
            </a:r>
            <a:r>
              <a:rPr lang="en-US" dirty="0"/>
              <a:t>	</a:t>
            </a:r>
          </a:p>
        </p:txBody>
      </p:sp>
      <p:pic>
        <p:nvPicPr>
          <p:cNvPr id="8" name="Picture 7">
            <a:extLst>
              <a:ext uri="{FF2B5EF4-FFF2-40B4-BE49-F238E27FC236}">
                <a16:creationId xmlns:a16="http://schemas.microsoft.com/office/drawing/2014/main" id="{10CFC24F-4217-B04F-2512-9CF6343C3364}"/>
              </a:ext>
            </a:extLst>
          </p:cNvPr>
          <p:cNvPicPr>
            <a:picLocks noChangeAspect="1"/>
          </p:cNvPicPr>
          <p:nvPr/>
        </p:nvPicPr>
        <p:blipFill>
          <a:blip r:embed="rId3"/>
          <a:stretch>
            <a:fillRect/>
          </a:stretch>
        </p:blipFill>
        <p:spPr>
          <a:xfrm>
            <a:off x="2157678" y="775755"/>
            <a:ext cx="7049564" cy="2438113"/>
          </a:xfrm>
          <a:prstGeom prst="rect">
            <a:avLst/>
          </a:prstGeom>
        </p:spPr>
      </p:pic>
      <p:pic>
        <p:nvPicPr>
          <p:cNvPr id="12" name="Picture 11">
            <a:extLst>
              <a:ext uri="{FF2B5EF4-FFF2-40B4-BE49-F238E27FC236}">
                <a16:creationId xmlns:a16="http://schemas.microsoft.com/office/drawing/2014/main" id="{140E7DFF-90E9-7D10-2A73-6353131BD85D}"/>
              </a:ext>
            </a:extLst>
          </p:cNvPr>
          <p:cNvPicPr>
            <a:picLocks noChangeAspect="1"/>
          </p:cNvPicPr>
          <p:nvPr/>
        </p:nvPicPr>
        <p:blipFill>
          <a:blip r:embed="rId4"/>
          <a:stretch>
            <a:fillRect/>
          </a:stretch>
        </p:blipFill>
        <p:spPr>
          <a:xfrm>
            <a:off x="9570073" y="901383"/>
            <a:ext cx="1795289" cy="1769421"/>
          </a:xfrm>
          <a:prstGeom prst="rect">
            <a:avLst/>
          </a:prstGeom>
        </p:spPr>
      </p:pic>
      <p:sp>
        <p:nvSpPr>
          <p:cNvPr id="13" name="TextBox 12">
            <a:extLst>
              <a:ext uri="{FF2B5EF4-FFF2-40B4-BE49-F238E27FC236}">
                <a16:creationId xmlns:a16="http://schemas.microsoft.com/office/drawing/2014/main" id="{3C86F4DF-CD4D-4D13-FD3B-2EE047FDD06D}"/>
              </a:ext>
            </a:extLst>
          </p:cNvPr>
          <p:cNvSpPr txBox="1"/>
          <p:nvPr/>
        </p:nvSpPr>
        <p:spPr>
          <a:xfrm>
            <a:off x="9270686" y="2670804"/>
            <a:ext cx="2394065" cy="523220"/>
          </a:xfrm>
          <a:prstGeom prst="rect">
            <a:avLst/>
          </a:prstGeom>
          <a:noFill/>
        </p:spPr>
        <p:txBody>
          <a:bodyPr wrap="square" rtlCol="0">
            <a:spAutoFit/>
          </a:bodyPr>
          <a:lstStyle/>
          <a:p>
            <a:pPr algn="ctr"/>
            <a:r>
              <a:rPr lang="en-US" sz="1400" dirty="0">
                <a:latin typeface="Century Gothic" panose="020B0502020202020204" pitchFamily="34" charset="0"/>
              </a:rPr>
              <a:t>Scan to register or visit intellicents.com/webinars</a:t>
            </a:r>
          </a:p>
        </p:txBody>
      </p:sp>
      <p:sp>
        <p:nvSpPr>
          <p:cNvPr id="4" name="Footer Placeholder 3">
            <a:extLst>
              <a:ext uri="{FF2B5EF4-FFF2-40B4-BE49-F238E27FC236}">
                <a16:creationId xmlns:a16="http://schemas.microsoft.com/office/drawing/2014/main" id="{52936212-AD76-1C2F-DF35-4741CF9611E7}"/>
              </a:ext>
            </a:extLst>
          </p:cNvPr>
          <p:cNvSpPr>
            <a:spLocks noGrp="1"/>
          </p:cNvSpPr>
          <p:nvPr>
            <p:ph type="ftr" sz="quarter" idx="13"/>
          </p:nvPr>
        </p:nvSpPr>
        <p:spPr/>
        <p:txBody>
          <a:bodyPr/>
          <a:lstStyle/>
          <a:p>
            <a:pPr algn="ctr"/>
            <a:r>
              <a:rPr lang="en-US" dirty="0"/>
              <a:t>iis401k_rev0423</a:t>
            </a:r>
          </a:p>
        </p:txBody>
      </p:sp>
    </p:spTree>
    <p:extLst>
      <p:ext uri="{BB962C8B-B14F-4D97-AF65-F5344CB8AC3E}">
        <p14:creationId xmlns:p14="http://schemas.microsoft.com/office/powerpoint/2010/main" val="321973664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7FAF4170-3715-F36F-90D2-F608204273A8}"/>
              </a:ext>
            </a:extLst>
          </p:cNvPr>
          <p:cNvSpPr txBox="1"/>
          <p:nvPr/>
        </p:nvSpPr>
        <p:spPr>
          <a:xfrm>
            <a:off x="2421082" y="5338557"/>
            <a:ext cx="3106882" cy="369332"/>
          </a:xfrm>
          <a:prstGeom prst="rect">
            <a:avLst/>
          </a:prstGeom>
          <a:solidFill>
            <a:schemeClr val="bg1"/>
          </a:solidFill>
        </p:spPr>
        <p:txBody>
          <a:bodyPr wrap="square" rtlCol="0">
            <a:spAutoFit/>
          </a:bodyPr>
          <a:lstStyle/>
          <a:p>
            <a:pPr algn="ctr"/>
            <a:r>
              <a:rPr lang="en-US" dirty="0">
                <a:solidFill>
                  <a:srgbClr val="211545"/>
                </a:solidFill>
                <a:latin typeface="Century Gothic" panose="020B0502020202020204" pitchFamily="34" charset="0"/>
              </a:rPr>
              <a:t>800.880.4015</a:t>
            </a:r>
          </a:p>
        </p:txBody>
      </p:sp>
    </p:spTree>
    <p:extLst>
      <p:ext uri="{BB962C8B-B14F-4D97-AF65-F5344CB8AC3E}">
        <p14:creationId xmlns:p14="http://schemas.microsoft.com/office/powerpoint/2010/main" val="194639233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089" name="Rectangle 17"/>
          <p:cNvSpPr>
            <a:spLocks noChangeArrowheads="1"/>
          </p:cNvSpPr>
          <p:nvPr/>
        </p:nvSpPr>
        <p:spPr bwMode="auto">
          <a:xfrm>
            <a:off x="7905750" y="1866900"/>
            <a:ext cx="2317750" cy="3848100"/>
          </a:xfrm>
          <a:prstGeom prst="rect">
            <a:avLst/>
          </a:prstGeom>
          <a:solidFill>
            <a:schemeClr val="bg1">
              <a:alpha val="50000"/>
            </a:schemeClr>
          </a:solidFill>
          <a:ln>
            <a:noFill/>
          </a:ln>
          <a:effectLst/>
        </p:spPr>
        <p:txBody>
          <a:bodyPr wrap="none" anchor="ctr"/>
          <a:lstStyle/>
          <a:p>
            <a:pPr eaLnBrk="0" hangingPunct="0">
              <a:defRPr/>
            </a:pPr>
            <a:endParaRPr lang="en-GB">
              <a:latin typeface="+mj-lt"/>
            </a:endParaRPr>
          </a:p>
        </p:txBody>
      </p:sp>
      <p:sp>
        <p:nvSpPr>
          <p:cNvPr id="3091" name="Rectangle 19"/>
          <p:cNvSpPr>
            <a:spLocks noChangeArrowheads="1"/>
          </p:cNvSpPr>
          <p:nvPr/>
        </p:nvSpPr>
        <p:spPr bwMode="auto">
          <a:xfrm>
            <a:off x="1676400" y="1866900"/>
            <a:ext cx="6229350" cy="3848100"/>
          </a:xfrm>
          <a:prstGeom prst="rect">
            <a:avLst/>
          </a:prstGeom>
          <a:solidFill>
            <a:schemeClr val="bg1">
              <a:alpha val="61961"/>
            </a:schemeClr>
          </a:solidFill>
          <a:ln>
            <a:noFill/>
          </a:ln>
          <a:effectLst/>
        </p:spPr>
        <p:txBody>
          <a:bodyPr wrap="none" anchor="ctr"/>
          <a:lstStyle/>
          <a:p>
            <a:pPr eaLnBrk="0" hangingPunct="0">
              <a:defRPr/>
            </a:pPr>
            <a:endParaRPr lang="en-GB">
              <a:latin typeface="+mj-lt"/>
            </a:endParaRPr>
          </a:p>
        </p:txBody>
      </p:sp>
      <p:sp>
        <p:nvSpPr>
          <p:cNvPr id="3090" name="Freeform 18"/>
          <p:cNvSpPr>
            <a:spLocks/>
          </p:cNvSpPr>
          <p:nvPr/>
        </p:nvSpPr>
        <p:spPr bwMode="auto">
          <a:xfrm>
            <a:off x="7896226" y="3400428"/>
            <a:ext cx="2322513" cy="2119425"/>
          </a:xfrm>
          <a:custGeom>
            <a:avLst/>
            <a:gdLst>
              <a:gd name="T0" fmla="*/ 0 w 1362"/>
              <a:gd name="T1" fmla="*/ 18 h 1134"/>
              <a:gd name="T2" fmla="*/ 0 w 1362"/>
              <a:gd name="T3" fmla="*/ 1128 h 1134"/>
              <a:gd name="T4" fmla="*/ 1362 w 1362"/>
              <a:gd name="T5" fmla="*/ 1134 h 1134"/>
              <a:gd name="T6" fmla="*/ 1362 w 1362"/>
              <a:gd name="T7" fmla="*/ 414 h 1134"/>
              <a:gd name="T8" fmla="*/ 750 w 1362"/>
              <a:gd name="T9" fmla="*/ 102 h 1134"/>
              <a:gd name="T10" fmla="*/ 480 w 1362"/>
              <a:gd name="T11" fmla="*/ 24 h 1134"/>
              <a:gd name="T12" fmla="*/ 216 w 1362"/>
              <a:gd name="T13" fmla="*/ 0 h 1134"/>
              <a:gd name="T14" fmla="*/ 0 w 1362"/>
              <a:gd name="T15" fmla="*/ 18 h 113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362" h="1134">
                <a:moveTo>
                  <a:pt x="0" y="18"/>
                </a:moveTo>
                <a:lnTo>
                  <a:pt x="0" y="1128"/>
                </a:lnTo>
                <a:lnTo>
                  <a:pt x="1362" y="1134"/>
                </a:lnTo>
                <a:lnTo>
                  <a:pt x="1362" y="414"/>
                </a:lnTo>
                <a:lnTo>
                  <a:pt x="750" y="102"/>
                </a:lnTo>
                <a:lnTo>
                  <a:pt x="480" y="24"/>
                </a:lnTo>
                <a:lnTo>
                  <a:pt x="216" y="0"/>
                </a:lnTo>
                <a:lnTo>
                  <a:pt x="0" y="18"/>
                </a:lnTo>
                <a:close/>
              </a:path>
            </a:pathLst>
          </a:custGeom>
          <a:solidFill>
            <a:srgbClr val="211545"/>
          </a:solidFill>
          <a:ln>
            <a:noFill/>
          </a:ln>
          <a:effectLst/>
        </p:spPr>
        <p:txBody>
          <a:bodyPr/>
          <a:lstStyle/>
          <a:p>
            <a:pPr eaLnBrk="0" hangingPunct="0">
              <a:defRPr/>
            </a:pPr>
            <a:endParaRPr lang="en-GB">
              <a:latin typeface="+mj-lt"/>
            </a:endParaRPr>
          </a:p>
        </p:txBody>
      </p:sp>
      <p:sp>
        <p:nvSpPr>
          <p:cNvPr id="3092" name="Freeform 20"/>
          <p:cNvSpPr>
            <a:spLocks/>
          </p:cNvSpPr>
          <p:nvPr/>
        </p:nvSpPr>
        <p:spPr bwMode="auto">
          <a:xfrm>
            <a:off x="1774825" y="3417889"/>
            <a:ext cx="6142038" cy="2085975"/>
          </a:xfrm>
          <a:custGeom>
            <a:avLst/>
            <a:gdLst>
              <a:gd name="T0" fmla="*/ 0 w 3594"/>
              <a:gd name="T1" fmla="*/ 1116 h 1122"/>
              <a:gd name="T2" fmla="*/ 876 w 3594"/>
              <a:gd name="T3" fmla="*/ 990 h 1122"/>
              <a:gd name="T4" fmla="*/ 1824 w 3594"/>
              <a:gd name="T5" fmla="*/ 750 h 1122"/>
              <a:gd name="T6" fmla="*/ 3024 w 3594"/>
              <a:gd name="T7" fmla="*/ 174 h 1122"/>
              <a:gd name="T8" fmla="*/ 3396 w 3594"/>
              <a:gd name="T9" fmla="*/ 36 h 1122"/>
              <a:gd name="T10" fmla="*/ 3594 w 3594"/>
              <a:gd name="T11" fmla="*/ 0 h 1122"/>
              <a:gd name="T12" fmla="*/ 3588 w 3594"/>
              <a:gd name="T13" fmla="*/ 1122 h 1122"/>
              <a:gd name="T14" fmla="*/ 48 w 3594"/>
              <a:gd name="T15" fmla="*/ 1122 h 112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594" h="1122">
                <a:moveTo>
                  <a:pt x="0" y="1116"/>
                </a:moveTo>
                <a:lnTo>
                  <a:pt x="876" y="990"/>
                </a:lnTo>
                <a:lnTo>
                  <a:pt x="1824" y="750"/>
                </a:lnTo>
                <a:lnTo>
                  <a:pt x="3024" y="174"/>
                </a:lnTo>
                <a:lnTo>
                  <a:pt x="3396" y="36"/>
                </a:lnTo>
                <a:lnTo>
                  <a:pt x="3594" y="0"/>
                </a:lnTo>
                <a:lnTo>
                  <a:pt x="3588" y="1122"/>
                </a:lnTo>
                <a:lnTo>
                  <a:pt x="48" y="1122"/>
                </a:lnTo>
              </a:path>
            </a:pathLst>
          </a:custGeom>
          <a:solidFill>
            <a:srgbClr val="958319"/>
          </a:solidFill>
          <a:ln>
            <a:noFill/>
          </a:ln>
          <a:effectLst/>
        </p:spPr>
        <p:txBody>
          <a:bodyPr/>
          <a:lstStyle/>
          <a:p>
            <a:pPr eaLnBrk="0" hangingPunct="0">
              <a:defRPr/>
            </a:pPr>
            <a:endParaRPr lang="en-GB" dirty="0">
              <a:latin typeface="+mj-lt"/>
            </a:endParaRPr>
          </a:p>
        </p:txBody>
      </p:sp>
      <p:sp>
        <p:nvSpPr>
          <p:cNvPr id="3093" name="Rectangle 21"/>
          <p:cNvSpPr>
            <a:spLocks noChangeArrowheads="1"/>
          </p:cNvSpPr>
          <p:nvPr/>
        </p:nvSpPr>
        <p:spPr bwMode="auto">
          <a:xfrm>
            <a:off x="1036637" y="1902160"/>
            <a:ext cx="6454776" cy="523208"/>
          </a:xfrm>
          <a:prstGeom prst="rect">
            <a:avLst/>
          </a:prstGeom>
          <a:noFill/>
          <a:ln>
            <a:noFill/>
          </a:ln>
          <a:effectLst/>
        </p:spPr>
        <p:txBody>
          <a:bodyPr wrap="square" lIns="91429" tIns="45714" rIns="91429" bIns="45714" anchor="ctr">
            <a:spAutoFit/>
          </a:bodyPr>
          <a:lstStyle/>
          <a:p>
            <a:pPr algn="ctr" eaLnBrk="0" hangingPunct="0">
              <a:defRPr/>
            </a:pPr>
            <a:r>
              <a:rPr lang="en-US" sz="2800" b="1" dirty="0">
                <a:solidFill>
                  <a:srgbClr val="002060"/>
                </a:solidFill>
                <a:latin typeface="Century Gothic" panose="020B0502020202020204" pitchFamily="34" charset="0"/>
              </a:rPr>
              <a:t>accumulation phase</a:t>
            </a:r>
          </a:p>
        </p:txBody>
      </p:sp>
      <p:sp>
        <p:nvSpPr>
          <p:cNvPr id="3094" name="Text Box 22"/>
          <p:cNvSpPr txBox="1">
            <a:spLocks noChangeArrowheads="1"/>
          </p:cNvSpPr>
          <p:nvPr/>
        </p:nvSpPr>
        <p:spPr bwMode="auto">
          <a:xfrm>
            <a:off x="8791577" y="2741190"/>
            <a:ext cx="1411287" cy="775597"/>
          </a:xfrm>
          <a:prstGeom prst="rect">
            <a:avLst/>
          </a:prstGeom>
          <a:noFill/>
          <a:ln>
            <a:noFill/>
          </a:ln>
          <a:effectLst/>
        </p:spPr>
        <p:txBody>
          <a:bodyPr lIns="0" tIns="0" rIns="0" bIns="0">
            <a:spAutoFit/>
          </a:bodyPr>
          <a:lstStyle/>
          <a:p>
            <a:pPr algn="ctr">
              <a:lnSpc>
                <a:spcPct val="90000"/>
              </a:lnSpc>
              <a:defRPr/>
            </a:pPr>
            <a:r>
              <a:rPr lang="en-US" sz="1400" dirty="0">
                <a:solidFill>
                  <a:srgbClr val="002060"/>
                </a:solidFill>
                <a:latin typeface="Century Gothic" panose="020B0502020202020204" pitchFamily="34" charset="0"/>
              </a:rPr>
              <a:t>structured distributions during retirement</a:t>
            </a:r>
          </a:p>
        </p:txBody>
      </p:sp>
      <p:sp>
        <p:nvSpPr>
          <p:cNvPr id="3095" name="Text Box 23"/>
          <p:cNvSpPr txBox="1">
            <a:spLocks noChangeArrowheads="1"/>
          </p:cNvSpPr>
          <p:nvPr/>
        </p:nvSpPr>
        <p:spPr bwMode="auto">
          <a:xfrm>
            <a:off x="3654425" y="4249739"/>
            <a:ext cx="1219200" cy="387798"/>
          </a:xfrm>
          <a:prstGeom prst="rect">
            <a:avLst/>
          </a:prstGeom>
          <a:noFill/>
          <a:ln>
            <a:noFill/>
          </a:ln>
          <a:effectLst/>
        </p:spPr>
        <p:txBody>
          <a:bodyPr lIns="0" tIns="0" rIns="0" bIns="0">
            <a:spAutoFit/>
          </a:bodyPr>
          <a:lstStyle/>
          <a:p>
            <a:pPr algn="ctr">
              <a:lnSpc>
                <a:spcPct val="90000"/>
              </a:lnSpc>
              <a:defRPr/>
            </a:pPr>
            <a:r>
              <a:rPr lang="en-US" sz="1400" dirty="0">
                <a:solidFill>
                  <a:srgbClr val="002060"/>
                </a:solidFill>
                <a:latin typeface="Century Gothic" panose="020B0502020202020204" pitchFamily="34" charset="0"/>
              </a:rPr>
              <a:t>building</a:t>
            </a:r>
            <a:br>
              <a:rPr lang="en-US" sz="1400" dirty="0">
                <a:solidFill>
                  <a:srgbClr val="002060"/>
                </a:solidFill>
                <a:latin typeface="Century Gothic" panose="020B0502020202020204" pitchFamily="34" charset="0"/>
              </a:rPr>
            </a:br>
            <a:r>
              <a:rPr lang="en-US" sz="1400" dirty="0">
                <a:solidFill>
                  <a:srgbClr val="002060"/>
                </a:solidFill>
                <a:latin typeface="Century Gothic" panose="020B0502020202020204" pitchFamily="34" charset="0"/>
              </a:rPr>
              <a:t>a portfolio</a:t>
            </a:r>
          </a:p>
        </p:txBody>
      </p:sp>
      <p:sp>
        <p:nvSpPr>
          <p:cNvPr id="3096" name="Text Box 24"/>
          <p:cNvSpPr txBox="1">
            <a:spLocks noChangeArrowheads="1"/>
          </p:cNvSpPr>
          <p:nvPr/>
        </p:nvSpPr>
        <p:spPr bwMode="auto">
          <a:xfrm>
            <a:off x="2065338" y="4725989"/>
            <a:ext cx="1052512" cy="387798"/>
          </a:xfrm>
          <a:prstGeom prst="rect">
            <a:avLst/>
          </a:prstGeom>
          <a:noFill/>
          <a:ln>
            <a:noFill/>
          </a:ln>
          <a:effectLst/>
        </p:spPr>
        <p:txBody>
          <a:bodyPr lIns="0" tIns="0" rIns="0" bIns="0">
            <a:spAutoFit/>
          </a:bodyPr>
          <a:lstStyle/>
          <a:p>
            <a:pPr algn="ctr">
              <a:lnSpc>
                <a:spcPct val="90000"/>
              </a:lnSpc>
              <a:defRPr/>
            </a:pPr>
            <a:r>
              <a:rPr lang="en-US" sz="1400" dirty="0">
                <a:solidFill>
                  <a:srgbClr val="002060"/>
                </a:solidFill>
                <a:latin typeface="Century Gothic" panose="020B0502020202020204" pitchFamily="34" charset="0"/>
              </a:rPr>
              <a:t>getting started</a:t>
            </a:r>
          </a:p>
        </p:txBody>
      </p:sp>
      <p:sp>
        <p:nvSpPr>
          <p:cNvPr id="3097" name="Text Box 25"/>
          <p:cNvSpPr txBox="1">
            <a:spLocks noChangeArrowheads="1"/>
          </p:cNvSpPr>
          <p:nvPr/>
        </p:nvSpPr>
        <p:spPr bwMode="auto">
          <a:xfrm>
            <a:off x="5026025" y="3355975"/>
            <a:ext cx="1587500" cy="581698"/>
          </a:xfrm>
          <a:prstGeom prst="rect">
            <a:avLst/>
          </a:prstGeom>
          <a:noFill/>
          <a:ln>
            <a:noFill/>
          </a:ln>
          <a:effectLst/>
        </p:spPr>
        <p:txBody>
          <a:bodyPr lIns="0" tIns="0" rIns="0" bIns="0">
            <a:spAutoFit/>
          </a:bodyPr>
          <a:lstStyle/>
          <a:p>
            <a:pPr algn="ctr">
              <a:lnSpc>
                <a:spcPct val="90000"/>
              </a:lnSpc>
              <a:defRPr/>
            </a:pPr>
            <a:r>
              <a:rPr lang="en-US" sz="1400" dirty="0">
                <a:solidFill>
                  <a:srgbClr val="002060"/>
                </a:solidFill>
                <a:latin typeface="Century Gothic" panose="020B0502020202020204" pitchFamily="34" charset="0"/>
              </a:rPr>
              <a:t>diversify investment allocations</a:t>
            </a:r>
          </a:p>
        </p:txBody>
      </p:sp>
      <p:sp>
        <p:nvSpPr>
          <p:cNvPr id="3103" name="Rectangle 31"/>
          <p:cNvSpPr>
            <a:spLocks noChangeArrowheads="1"/>
          </p:cNvSpPr>
          <p:nvPr/>
        </p:nvSpPr>
        <p:spPr bwMode="auto">
          <a:xfrm>
            <a:off x="8312148" y="1701214"/>
            <a:ext cx="2474912" cy="954095"/>
          </a:xfrm>
          <a:prstGeom prst="rect">
            <a:avLst/>
          </a:prstGeom>
          <a:noFill/>
          <a:ln>
            <a:noFill/>
          </a:ln>
          <a:effectLst/>
        </p:spPr>
        <p:txBody>
          <a:bodyPr lIns="91429" tIns="45714" rIns="91429" bIns="45714" anchor="ctr">
            <a:spAutoFit/>
          </a:bodyPr>
          <a:lstStyle/>
          <a:p>
            <a:pPr algn="ctr" eaLnBrk="0" hangingPunct="0">
              <a:defRPr/>
            </a:pPr>
            <a:r>
              <a:rPr lang="en-US" sz="2800" b="1" dirty="0">
                <a:solidFill>
                  <a:srgbClr val="002060"/>
                </a:solidFill>
                <a:latin typeface="Desyrel" panose="02000603050000020003" pitchFamily="2" charset="0"/>
              </a:rPr>
              <a:t>income </a:t>
            </a:r>
          </a:p>
          <a:p>
            <a:pPr algn="ctr" eaLnBrk="0" hangingPunct="0">
              <a:defRPr/>
            </a:pPr>
            <a:r>
              <a:rPr lang="en-US" sz="2800" b="1" dirty="0">
                <a:solidFill>
                  <a:srgbClr val="002060"/>
                </a:solidFill>
                <a:latin typeface="Desyrel" panose="02000603050000020003" pitchFamily="2" charset="0"/>
              </a:rPr>
              <a:t>phase</a:t>
            </a:r>
          </a:p>
        </p:txBody>
      </p:sp>
      <p:sp>
        <p:nvSpPr>
          <p:cNvPr id="3104" name="Text Box 32"/>
          <p:cNvSpPr txBox="1">
            <a:spLocks noChangeArrowheads="1"/>
          </p:cNvSpPr>
          <p:nvPr/>
        </p:nvSpPr>
        <p:spPr bwMode="gray">
          <a:xfrm>
            <a:off x="8520114" y="1600200"/>
            <a:ext cx="1690687" cy="495300"/>
          </a:xfrm>
          <a:prstGeom prst="rect">
            <a:avLst/>
          </a:prstGeom>
          <a:noFill/>
          <a:ln>
            <a:noFill/>
          </a:ln>
          <a:effectLst/>
        </p:spPr>
        <p:txBody>
          <a:bodyPr lIns="0" tIns="0" rIns="0" bIns="0">
            <a:spAutoFit/>
          </a:bodyPr>
          <a:lstStyle/>
          <a:p>
            <a:pPr algn="ctr">
              <a:lnSpc>
                <a:spcPct val="90000"/>
              </a:lnSpc>
              <a:defRPr/>
            </a:pPr>
            <a:endParaRPr lang="en-US" b="1">
              <a:solidFill>
                <a:schemeClr val="bg2"/>
              </a:solidFill>
              <a:latin typeface="+mj-lt"/>
            </a:endParaRPr>
          </a:p>
          <a:p>
            <a:pPr algn="ctr">
              <a:lnSpc>
                <a:spcPct val="90000"/>
              </a:lnSpc>
              <a:defRPr/>
            </a:pPr>
            <a:endParaRPr lang="en-US" b="1">
              <a:solidFill>
                <a:schemeClr val="bg2"/>
              </a:solidFill>
              <a:latin typeface="+mj-lt"/>
            </a:endParaRPr>
          </a:p>
        </p:txBody>
      </p:sp>
      <p:sp>
        <p:nvSpPr>
          <p:cNvPr id="3108" name="Rectangle 36"/>
          <p:cNvSpPr>
            <a:spLocks noChangeArrowheads="1"/>
          </p:cNvSpPr>
          <p:nvPr/>
        </p:nvSpPr>
        <p:spPr bwMode="gray">
          <a:xfrm>
            <a:off x="7007224" y="1701214"/>
            <a:ext cx="1714503" cy="3852863"/>
          </a:xfrm>
          <a:prstGeom prst="rect">
            <a:avLst/>
          </a:prstGeom>
          <a:gradFill flip="none" rotWithShape="1">
            <a:gsLst>
              <a:gs pos="41000">
                <a:srgbClr val="D6E6F5"/>
              </a:gs>
              <a:gs pos="36000">
                <a:schemeClr val="accent5">
                  <a:lumMod val="5000"/>
                  <a:lumOff val="95000"/>
                  <a:alpha val="10000"/>
                </a:schemeClr>
              </a:gs>
              <a:gs pos="46000">
                <a:schemeClr val="accent5">
                  <a:lumMod val="45000"/>
                  <a:lumOff val="55000"/>
                  <a:alpha val="65000"/>
                </a:schemeClr>
              </a:gs>
              <a:gs pos="100000">
                <a:schemeClr val="accent5">
                  <a:lumMod val="45000"/>
                  <a:lumOff val="55000"/>
                  <a:alpha val="3000"/>
                </a:schemeClr>
              </a:gs>
              <a:gs pos="100000">
                <a:schemeClr val="accent5">
                  <a:lumMod val="30000"/>
                  <a:lumOff val="70000"/>
                </a:schemeClr>
              </a:gs>
            </a:gsLst>
            <a:lin ang="5400000" scaled="1"/>
            <a:tileRect/>
          </a:gradFill>
          <a:ln w="57150" cmpd="thinThick">
            <a:noFill/>
            <a:miter lim="800000"/>
            <a:headEnd/>
            <a:tailEnd/>
          </a:ln>
          <a:effectLst/>
        </p:spPr>
        <p:txBody>
          <a:bodyPr wrap="none" lIns="0" tIns="0" rIns="0" anchor="ctr"/>
          <a:lstStyle/>
          <a:p>
            <a:pPr eaLnBrk="0" hangingPunct="0">
              <a:defRPr/>
            </a:pPr>
            <a:endParaRPr lang="en-GB" dirty="0">
              <a:latin typeface="+mj-lt"/>
            </a:endParaRPr>
          </a:p>
        </p:txBody>
      </p:sp>
      <p:sp>
        <p:nvSpPr>
          <p:cNvPr id="14353" name="Text Box 38"/>
          <p:cNvSpPr txBox="1">
            <a:spLocks noChangeArrowheads="1"/>
          </p:cNvSpPr>
          <p:nvPr/>
        </p:nvSpPr>
        <p:spPr bwMode="auto">
          <a:xfrm>
            <a:off x="8085138" y="6172249"/>
            <a:ext cx="3352800" cy="2769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17" tIns="45709" rIns="91417" bIns="45709">
            <a:spAutoFit/>
          </a:bodyPr>
          <a:lstStyle>
            <a:lvl1pPr marL="508000" indent="-508000" eaLnBrk="0" hangingPunct="0">
              <a:defRPr sz="2400">
                <a:solidFill>
                  <a:schemeClr val="tx1"/>
                </a:solidFill>
                <a:latin typeface="Times New Roman" pitchFamily="18" charset="0"/>
                <a:cs typeface="Arial" charset="0"/>
              </a:defRPr>
            </a:lvl1pPr>
            <a:lvl2pPr marL="742950" indent="-285750" eaLnBrk="0" hangingPunct="0">
              <a:defRPr sz="2400">
                <a:solidFill>
                  <a:schemeClr val="tx1"/>
                </a:solidFill>
                <a:latin typeface="Times New Roman" pitchFamily="18" charset="0"/>
                <a:cs typeface="Arial" charset="0"/>
              </a:defRPr>
            </a:lvl2pPr>
            <a:lvl3pPr marL="1143000" indent="-228600" eaLnBrk="0" hangingPunct="0">
              <a:defRPr sz="2400">
                <a:solidFill>
                  <a:schemeClr val="tx1"/>
                </a:solidFill>
                <a:latin typeface="Times New Roman" pitchFamily="18" charset="0"/>
                <a:cs typeface="Arial" charset="0"/>
              </a:defRPr>
            </a:lvl3pPr>
            <a:lvl4pPr marL="1600200" indent="-228600" eaLnBrk="0" hangingPunct="0">
              <a:defRPr sz="2400">
                <a:solidFill>
                  <a:schemeClr val="tx1"/>
                </a:solidFill>
                <a:latin typeface="Times New Roman" pitchFamily="18" charset="0"/>
                <a:cs typeface="Arial" charset="0"/>
              </a:defRPr>
            </a:lvl4pPr>
            <a:lvl5pPr marL="2057400" indent="-228600" eaLnBrk="0" hangingPunct="0">
              <a:defRPr sz="2400">
                <a:solidFill>
                  <a:schemeClr val="tx1"/>
                </a:solidFill>
                <a:latin typeface="Times New Roman" pitchFamily="18" charset="0"/>
                <a:cs typeface="Arial" charset="0"/>
              </a:defRPr>
            </a:lvl5pPr>
            <a:lvl6pPr marL="2514600" indent="-228600" eaLnBrk="0" fontAlgn="base" hangingPunct="0">
              <a:spcBef>
                <a:spcPct val="0"/>
              </a:spcBef>
              <a:spcAft>
                <a:spcPct val="0"/>
              </a:spcAft>
              <a:defRPr sz="2400">
                <a:solidFill>
                  <a:schemeClr val="tx1"/>
                </a:solidFill>
                <a:latin typeface="Times New Roman" pitchFamily="18" charset="0"/>
                <a:cs typeface="Arial" charset="0"/>
              </a:defRPr>
            </a:lvl6pPr>
            <a:lvl7pPr marL="2971800" indent="-228600" eaLnBrk="0" fontAlgn="base" hangingPunct="0">
              <a:spcBef>
                <a:spcPct val="0"/>
              </a:spcBef>
              <a:spcAft>
                <a:spcPct val="0"/>
              </a:spcAft>
              <a:defRPr sz="2400">
                <a:solidFill>
                  <a:schemeClr val="tx1"/>
                </a:solidFill>
                <a:latin typeface="Times New Roman" pitchFamily="18" charset="0"/>
                <a:cs typeface="Arial" charset="0"/>
              </a:defRPr>
            </a:lvl7pPr>
            <a:lvl8pPr marL="3429000" indent="-228600" eaLnBrk="0" fontAlgn="base" hangingPunct="0">
              <a:spcBef>
                <a:spcPct val="0"/>
              </a:spcBef>
              <a:spcAft>
                <a:spcPct val="0"/>
              </a:spcAft>
              <a:defRPr sz="2400">
                <a:solidFill>
                  <a:schemeClr val="tx1"/>
                </a:solidFill>
                <a:latin typeface="Times New Roman" pitchFamily="18" charset="0"/>
                <a:cs typeface="Arial" charset="0"/>
              </a:defRPr>
            </a:lvl8pPr>
            <a:lvl9pPr marL="3886200" indent="-228600" eaLnBrk="0" fontAlgn="base" hangingPunct="0">
              <a:spcBef>
                <a:spcPct val="0"/>
              </a:spcBef>
              <a:spcAft>
                <a:spcPct val="0"/>
              </a:spcAft>
              <a:defRPr sz="2400">
                <a:solidFill>
                  <a:schemeClr val="tx1"/>
                </a:solidFill>
                <a:latin typeface="Times New Roman" pitchFamily="18" charset="0"/>
                <a:cs typeface="Arial" charset="0"/>
              </a:defRPr>
            </a:lvl9pPr>
          </a:lstStyle>
          <a:p>
            <a:r>
              <a:rPr lang="en-US" altLang="en-US" sz="1200" i="1" dirty="0">
                <a:latin typeface="Century Gothic" panose="020B0502020202020204" pitchFamily="34" charset="0"/>
              </a:rPr>
              <a:t>For illustrative purposes only.</a:t>
            </a:r>
          </a:p>
        </p:txBody>
      </p:sp>
      <p:sp>
        <p:nvSpPr>
          <p:cNvPr id="3109" name="Text Box 37"/>
          <p:cNvSpPr txBox="1">
            <a:spLocks noChangeArrowheads="1"/>
          </p:cNvSpPr>
          <p:nvPr/>
        </p:nvSpPr>
        <p:spPr bwMode="gray">
          <a:xfrm>
            <a:off x="7007224" y="1833712"/>
            <a:ext cx="1500191" cy="786369"/>
          </a:xfrm>
          <a:prstGeom prst="rect">
            <a:avLst/>
          </a:prstGeom>
          <a:noFill/>
          <a:ln>
            <a:noFill/>
          </a:ln>
          <a:effectLst/>
        </p:spPr>
        <p:txBody>
          <a:bodyPr wrap="square" lIns="0" tIns="0" rIns="0" bIns="0">
            <a:spAutoFit/>
          </a:bodyPr>
          <a:lstStyle/>
          <a:p>
            <a:pPr algn="ctr">
              <a:lnSpc>
                <a:spcPct val="90000"/>
              </a:lnSpc>
              <a:defRPr/>
            </a:pPr>
            <a:r>
              <a:rPr lang="en-US" sz="2800" b="1" dirty="0">
                <a:solidFill>
                  <a:srgbClr val="958319"/>
                </a:solidFill>
                <a:latin typeface="Desyrel" panose="02000603050000020003" pitchFamily="2" charset="0"/>
              </a:rPr>
              <a:t>transition</a:t>
            </a:r>
          </a:p>
          <a:p>
            <a:pPr algn="ctr">
              <a:lnSpc>
                <a:spcPct val="90000"/>
              </a:lnSpc>
              <a:defRPr/>
            </a:pPr>
            <a:r>
              <a:rPr lang="en-US" sz="2800" b="1" dirty="0">
                <a:solidFill>
                  <a:srgbClr val="958319"/>
                </a:solidFill>
                <a:latin typeface="Desyrel" panose="02000603050000020003" pitchFamily="2" charset="0"/>
              </a:rPr>
              <a:t>phase</a:t>
            </a:r>
          </a:p>
        </p:txBody>
      </p:sp>
      <p:sp>
        <p:nvSpPr>
          <p:cNvPr id="3088" name="Text Box 16"/>
          <p:cNvSpPr txBox="1">
            <a:spLocks noChangeArrowheads="1"/>
          </p:cNvSpPr>
          <p:nvPr/>
        </p:nvSpPr>
        <p:spPr bwMode="auto">
          <a:xfrm>
            <a:off x="7010401" y="2743201"/>
            <a:ext cx="1560513" cy="387798"/>
          </a:xfrm>
          <a:prstGeom prst="rect">
            <a:avLst/>
          </a:prstGeom>
          <a:noFill/>
          <a:ln>
            <a:noFill/>
          </a:ln>
          <a:effectLst/>
        </p:spPr>
        <p:txBody>
          <a:bodyPr lIns="0" tIns="0" rIns="0" bIns="0">
            <a:spAutoFit/>
          </a:bodyPr>
          <a:lstStyle/>
          <a:p>
            <a:pPr algn="ctr">
              <a:lnSpc>
                <a:spcPct val="90000"/>
              </a:lnSpc>
              <a:defRPr/>
            </a:pPr>
            <a:r>
              <a:rPr lang="en-US" sz="1400" i="1" dirty="0">
                <a:solidFill>
                  <a:srgbClr val="002060"/>
                </a:solidFill>
                <a:latin typeface="Century Gothic" panose="020B0502020202020204" pitchFamily="34" charset="0"/>
              </a:rPr>
              <a:t>preparing</a:t>
            </a:r>
            <a:br>
              <a:rPr lang="en-US" sz="1400" i="1" dirty="0">
                <a:solidFill>
                  <a:srgbClr val="002060"/>
                </a:solidFill>
                <a:latin typeface="Century Gothic" panose="020B0502020202020204" pitchFamily="34" charset="0"/>
              </a:rPr>
            </a:br>
            <a:r>
              <a:rPr lang="en-US" sz="1400" i="1" dirty="0">
                <a:solidFill>
                  <a:srgbClr val="002060"/>
                </a:solidFill>
                <a:latin typeface="Century Gothic" panose="020B0502020202020204" pitchFamily="34" charset="0"/>
              </a:rPr>
              <a:t>to retire</a:t>
            </a:r>
          </a:p>
        </p:txBody>
      </p:sp>
      <p:sp>
        <p:nvSpPr>
          <p:cNvPr id="2" name="Title 1">
            <a:extLst>
              <a:ext uri="{FF2B5EF4-FFF2-40B4-BE49-F238E27FC236}">
                <a16:creationId xmlns:a16="http://schemas.microsoft.com/office/drawing/2014/main" id="{C3F0F013-5AA7-4F53-97AA-28899CA9750B}"/>
              </a:ext>
            </a:extLst>
          </p:cNvPr>
          <p:cNvSpPr>
            <a:spLocks noGrp="1"/>
          </p:cNvSpPr>
          <p:nvPr>
            <p:ph type="ctrTitle"/>
          </p:nvPr>
        </p:nvSpPr>
        <p:spPr/>
        <p:txBody>
          <a:bodyPr/>
          <a:lstStyle/>
          <a:p>
            <a:r>
              <a:rPr lang="en-US" dirty="0"/>
              <a:t>saving for retirement – three phases</a:t>
            </a:r>
          </a:p>
        </p:txBody>
      </p:sp>
      <p:pic>
        <p:nvPicPr>
          <p:cNvPr id="3" name="Picture 2">
            <a:extLst>
              <a:ext uri="{FF2B5EF4-FFF2-40B4-BE49-F238E27FC236}">
                <a16:creationId xmlns:a16="http://schemas.microsoft.com/office/drawing/2014/main" id="{C79F46E4-EE07-4430-B89E-E0DA1CF7BB4B}"/>
              </a:ext>
            </a:extLst>
          </p:cNvPr>
          <p:cNvPicPr>
            <a:picLocks noChangeAspect="1"/>
          </p:cNvPicPr>
          <p:nvPr/>
        </p:nvPicPr>
        <p:blipFill>
          <a:blip r:embed="rId3"/>
          <a:stretch>
            <a:fillRect/>
          </a:stretch>
        </p:blipFill>
        <p:spPr>
          <a:xfrm>
            <a:off x="1676400" y="5682140"/>
            <a:ext cx="8085138" cy="439260"/>
          </a:xfrm>
          <a:prstGeom prst="rect">
            <a:avLst/>
          </a:prstGeom>
        </p:spPr>
      </p:pic>
      <p:sp>
        <p:nvSpPr>
          <p:cNvPr id="4" name="Footer Placeholder 3">
            <a:extLst>
              <a:ext uri="{FF2B5EF4-FFF2-40B4-BE49-F238E27FC236}">
                <a16:creationId xmlns:a16="http://schemas.microsoft.com/office/drawing/2014/main" id="{7F49856E-E75E-AC92-987B-D2AC05817469}"/>
              </a:ext>
            </a:extLst>
          </p:cNvPr>
          <p:cNvSpPr>
            <a:spLocks noGrp="1"/>
          </p:cNvSpPr>
          <p:nvPr>
            <p:ph type="ftr" sz="quarter" idx="13"/>
          </p:nvPr>
        </p:nvSpPr>
        <p:spPr/>
        <p:txBody>
          <a:bodyPr/>
          <a:lstStyle/>
          <a:p>
            <a:pPr algn="ctr"/>
            <a:r>
              <a:rPr lang="en-US"/>
              <a:t>iis401k_rev0423</a:t>
            </a:r>
          </a:p>
        </p:txBody>
      </p:sp>
    </p:spTree>
    <p:extLst>
      <p:ext uri="{BB962C8B-B14F-4D97-AF65-F5344CB8AC3E}">
        <p14:creationId xmlns:p14="http://schemas.microsoft.com/office/powerpoint/2010/main" val="328347670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094"/>
                                        </p:tgtEl>
                                        <p:attrNameLst>
                                          <p:attrName>style.visibility</p:attrName>
                                        </p:attrNameLst>
                                      </p:cBhvr>
                                      <p:to>
                                        <p:strVal val="visible"/>
                                      </p:to>
                                    </p:set>
                                    <p:animEffect transition="in" filter="wipe(down)">
                                      <p:cBhvr>
                                        <p:cTn id="7" dur="500"/>
                                        <p:tgtEl>
                                          <p:spTgt spid="3094"/>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3088"/>
                                        </p:tgtEl>
                                        <p:attrNameLst>
                                          <p:attrName>style.visibility</p:attrName>
                                        </p:attrNameLst>
                                      </p:cBhvr>
                                      <p:to>
                                        <p:strVal val="visible"/>
                                      </p:to>
                                    </p:set>
                                    <p:animEffect transition="in" filter="wipe(down)">
                                      <p:cBhvr>
                                        <p:cTn id="10" dur="500"/>
                                        <p:tgtEl>
                                          <p:spTgt spid="3088"/>
                                        </p:tgtEl>
                                      </p:cBhvr>
                                    </p:animEffect>
                                  </p:childTnLst>
                                </p:cTn>
                              </p:par>
                              <p:par>
                                <p:cTn id="11" presetID="22" presetClass="entr" presetSubtype="4" fill="hold" nodeType="withEffect">
                                  <p:stCondLst>
                                    <p:cond delay="0"/>
                                  </p:stCondLst>
                                  <p:childTnLst>
                                    <p:set>
                                      <p:cBhvr>
                                        <p:cTn id="12" dur="1" fill="hold">
                                          <p:stCondLst>
                                            <p:cond delay="0"/>
                                          </p:stCondLst>
                                        </p:cTn>
                                        <p:tgtEl>
                                          <p:spTgt spid="3090"/>
                                        </p:tgtEl>
                                        <p:attrNameLst>
                                          <p:attrName>style.visibility</p:attrName>
                                        </p:attrNameLst>
                                      </p:cBhvr>
                                      <p:to>
                                        <p:strVal val="visible"/>
                                      </p:to>
                                    </p:set>
                                    <p:animEffect transition="in" filter="wipe(down)">
                                      <p:cBhvr>
                                        <p:cTn id="13" dur="500"/>
                                        <p:tgtEl>
                                          <p:spTgt spid="3090"/>
                                        </p:tgtEl>
                                      </p:cBhvr>
                                    </p:animEffect>
                                  </p:childTnLst>
                                </p:cTn>
                              </p:par>
                              <p:par>
                                <p:cTn id="14" presetID="22" presetClass="entr" presetSubtype="4" fill="hold" grpId="0" nodeType="withEffect">
                                  <p:stCondLst>
                                    <p:cond delay="0"/>
                                  </p:stCondLst>
                                  <p:childTnLst>
                                    <p:set>
                                      <p:cBhvr>
                                        <p:cTn id="15" dur="1" fill="hold">
                                          <p:stCondLst>
                                            <p:cond delay="0"/>
                                          </p:stCondLst>
                                        </p:cTn>
                                        <p:tgtEl>
                                          <p:spTgt spid="3103"/>
                                        </p:tgtEl>
                                        <p:attrNameLst>
                                          <p:attrName>style.visibility</p:attrName>
                                        </p:attrNameLst>
                                      </p:cBhvr>
                                      <p:to>
                                        <p:strVal val="visible"/>
                                      </p:to>
                                    </p:set>
                                    <p:animEffect transition="in" filter="wipe(down)">
                                      <p:cBhvr>
                                        <p:cTn id="16" dur="500"/>
                                        <p:tgtEl>
                                          <p:spTgt spid="3103"/>
                                        </p:tgtEl>
                                      </p:cBhvr>
                                    </p:animEffect>
                                  </p:childTnLst>
                                </p:cTn>
                              </p:par>
                              <p:par>
                                <p:cTn id="17" presetID="22" presetClass="entr" presetSubtype="4" fill="hold" grpId="0" nodeType="withEffect">
                                  <p:stCondLst>
                                    <p:cond delay="0"/>
                                  </p:stCondLst>
                                  <p:childTnLst>
                                    <p:set>
                                      <p:cBhvr>
                                        <p:cTn id="18" dur="1" fill="hold">
                                          <p:stCondLst>
                                            <p:cond delay="0"/>
                                          </p:stCondLst>
                                        </p:cTn>
                                        <p:tgtEl>
                                          <p:spTgt spid="3089"/>
                                        </p:tgtEl>
                                        <p:attrNameLst>
                                          <p:attrName>style.visibility</p:attrName>
                                        </p:attrNameLst>
                                      </p:cBhvr>
                                      <p:to>
                                        <p:strVal val="visible"/>
                                      </p:to>
                                    </p:set>
                                    <p:animEffect transition="in" filter="wipe(down)">
                                      <p:cBhvr>
                                        <p:cTn id="19" dur="500"/>
                                        <p:tgtEl>
                                          <p:spTgt spid="3089"/>
                                        </p:tgtEl>
                                      </p:cBhvr>
                                    </p:animEffect>
                                  </p:childTnLst>
                                </p:cTn>
                              </p:par>
                              <p:par>
                                <p:cTn id="20" presetID="22" presetClass="entr" presetSubtype="4" fill="hold" grpId="0" nodeType="withEffect" nodePh="1">
                                  <p:stCondLst>
                                    <p:cond delay="0"/>
                                  </p:stCondLst>
                                  <p:endCondLst>
                                    <p:cond evt="begin" delay="0">
                                      <p:tn val="20"/>
                                    </p:cond>
                                  </p:endCondLst>
                                  <p:childTnLst>
                                    <p:set>
                                      <p:cBhvr>
                                        <p:cTn id="21" dur="1" fill="hold">
                                          <p:stCondLst>
                                            <p:cond delay="0"/>
                                          </p:stCondLst>
                                        </p:cTn>
                                        <p:tgtEl>
                                          <p:spTgt spid="3104"/>
                                        </p:tgtEl>
                                        <p:attrNameLst>
                                          <p:attrName>style.visibility</p:attrName>
                                        </p:attrNameLst>
                                      </p:cBhvr>
                                      <p:to>
                                        <p:strVal val="visible"/>
                                      </p:to>
                                    </p:set>
                                    <p:animEffect transition="in" filter="wipe(down)">
                                      <p:cBhvr>
                                        <p:cTn id="22" dur="500"/>
                                        <p:tgtEl>
                                          <p:spTgt spid="3104"/>
                                        </p:tgtEl>
                                      </p:cBhvr>
                                    </p:animEffect>
                                  </p:childTnLst>
                                </p:cTn>
                              </p:par>
                              <p:par>
                                <p:cTn id="23" presetID="22" presetClass="entr" presetSubtype="4" fill="hold" grpId="0" nodeType="withEffect">
                                  <p:stCondLst>
                                    <p:cond delay="0"/>
                                  </p:stCondLst>
                                  <p:childTnLst>
                                    <p:set>
                                      <p:cBhvr>
                                        <p:cTn id="24" dur="1" fill="hold">
                                          <p:stCondLst>
                                            <p:cond delay="0"/>
                                          </p:stCondLst>
                                        </p:cTn>
                                        <p:tgtEl>
                                          <p:spTgt spid="3109"/>
                                        </p:tgtEl>
                                        <p:attrNameLst>
                                          <p:attrName>style.visibility</p:attrName>
                                        </p:attrNameLst>
                                      </p:cBhvr>
                                      <p:to>
                                        <p:strVal val="visible"/>
                                      </p:to>
                                    </p:set>
                                    <p:animEffect transition="in" filter="wipe(down)">
                                      <p:cBhvr>
                                        <p:cTn id="25" dur="500"/>
                                        <p:tgtEl>
                                          <p:spTgt spid="3109"/>
                                        </p:tgtEl>
                                      </p:cBhvr>
                                    </p:animEffect>
                                  </p:childTnLst>
                                </p:cTn>
                              </p:par>
                              <p:par>
                                <p:cTn id="26" presetID="22" presetClass="entr" presetSubtype="4" fill="hold" grpId="0" nodeType="withEffect">
                                  <p:stCondLst>
                                    <p:cond delay="0"/>
                                  </p:stCondLst>
                                  <p:childTnLst>
                                    <p:set>
                                      <p:cBhvr>
                                        <p:cTn id="27" dur="1" fill="hold">
                                          <p:stCondLst>
                                            <p:cond delay="0"/>
                                          </p:stCondLst>
                                        </p:cTn>
                                        <p:tgtEl>
                                          <p:spTgt spid="3108"/>
                                        </p:tgtEl>
                                        <p:attrNameLst>
                                          <p:attrName>style.visibility</p:attrName>
                                        </p:attrNameLst>
                                      </p:cBhvr>
                                      <p:to>
                                        <p:strVal val="visible"/>
                                      </p:to>
                                    </p:set>
                                    <p:animEffect transition="in" filter="wipe(down)">
                                      <p:cBhvr>
                                        <p:cTn id="28" dur="500"/>
                                        <p:tgtEl>
                                          <p:spTgt spid="310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89" grpId="0" animBg="1"/>
      <p:bldP spid="3094" grpId="0"/>
      <p:bldP spid="3103" grpId="0"/>
      <p:bldP spid="3104" grpId="0"/>
      <p:bldP spid="3108" grpId="0" animBg="1"/>
      <p:bldP spid="3109" grpId="0"/>
      <p:bldP spid="3088"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1"/>
          <p:cNvSpPr txBox="1">
            <a:spLocks noChangeArrowheads="1"/>
          </p:cNvSpPr>
          <p:nvPr/>
        </p:nvSpPr>
        <p:spPr bwMode="auto">
          <a:xfrm>
            <a:off x="6023146" y="3115787"/>
            <a:ext cx="400050"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sz="1050" b="1" dirty="0">
                <a:solidFill>
                  <a:schemeClr val="bg1"/>
                </a:solidFill>
                <a:latin typeface="Calibri" panose="020F0502020204030204" pitchFamily="34" charset="0"/>
              </a:rPr>
              <a:t>82%</a:t>
            </a:r>
          </a:p>
        </p:txBody>
      </p:sp>
      <p:pic>
        <p:nvPicPr>
          <p:cNvPr id="3" name="Picture 2">
            <a:extLst>
              <a:ext uri="{FF2B5EF4-FFF2-40B4-BE49-F238E27FC236}">
                <a16:creationId xmlns:a16="http://schemas.microsoft.com/office/drawing/2014/main" id="{23B6B5D9-8FE8-62A5-3C03-14B049C075DA}"/>
              </a:ext>
            </a:extLst>
          </p:cNvPr>
          <p:cNvPicPr>
            <a:picLocks noChangeAspect="1"/>
          </p:cNvPicPr>
          <p:nvPr/>
        </p:nvPicPr>
        <p:blipFill>
          <a:blip r:embed="rId3"/>
          <a:stretch>
            <a:fillRect/>
          </a:stretch>
        </p:blipFill>
        <p:spPr>
          <a:xfrm>
            <a:off x="1734289" y="704849"/>
            <a:ext cx="8170491" cy="5629275"/>
          </a:xfrm>
          <a:prstGeom prst="rect">
            <a:avLst/>
          </a:prstGeom>
        </p:spPr>
      </p:pic>
      <p:sp>
        <p:nvSpPr>
          <p:cNvPr id="8" name="Footer Placeholder 7">
            <a:extLst>
              <a:ext uri="{FF2B5EF4-FFF2-40B4-BE49-F238E27FC236}">
                <a16:creationId xmlns:a16="http://schemas.microsoft.com/office/drawing/2014/main" id="{394E7B10-4871-788C-628B-F555112E0FD7}"/>
              </a:ext>
            </a:extLst>
          </p:cNvPr>
          <p:cNvSpPr>
            <a:spLocks noGrp="1"/>
          </p:cNvSpPr>
          <p:nvPr>
            <p:ph type="ftr" sz="quarter" idx="13"/>
          </p:nvPr>
        </p:nvSpPr>
        <p:spPr/>
        <p:txBody>
          <a:bodyPr/>
          <a:lstStyle/>
          <a:p>
            <a:pPr algn="ctr"/>
            <a:r>
              <a:rPr lang="en-US" dirty="0"/>
              <a:t>iis401k_rev0423</a:t>
            </a:r>
          </a:p>
        </p:txBody>
      </p:sp>
    </p:spTree>
    <p:extLst>
      <p:ext uri="{BB962C8B-B14F-4D97-AF65-F5344CB8AC3E}">
        <p14:creationId xmlns:p14="http://schemas.microsoft.com/office/powerpoint/2010/main" val="271474386"/>
      </p:ext>
    </p:extLst>
  </p:cSld>
  <p:clrMapOvr>
    <a:masterClrMapping/>
  </p:clrMapOvr>
  <p:transition spd="slow"/>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985553" y="487680"/>
            <a:ext cx="9815921" cy="556956"/>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200" dirty="0">
                <a:solidFill>
                  <a:srgbClr val="211545"/>
                </a:solidFill>
                <a:latin typeface="Century Gothic" panose="020B0502020202020204" pitchFamily="34" charset="0"/>
              </a:rPr>
              <a:t>h</a:t>
            </a:r>
            <a:r>
              <a:rPr lang="en-US" sz="3200" i="0" dirty="0">
                <a:solidFill>
                  <a:srgbClr val="211545"/>
                </a:solidFill>
                <a:latin typeface="Century Gothic" panose="020B0502020202020204" pitchFamily="34" charset="0"/>
              </a:rPr>
              <a:t>ow </a:t>
            </a:r>
            <a:r>
              <a:rPr lang="en-US" sz="3200" dirty="0">
                <a:solidFill>
                  <a:srgbClr val="211545"/>
                </a:solidFill>
                <a:latin typeface="Century Gothic" panose="020B0502020202020204" pitchFamily="34" charset="0"/>
              </a:rPr>
              <a:t>m</a:t>
            </a:r>
            <a:r>
              <a:rPr lang="en-US" sz="3200" i="0" dirty="0">
                <a:solidFill>
                  <a:srgbClr val="211545"/>
                </a:solidFill>
                <a:latin typeface="Century Gothic" panose="020B0502020202020204" pitchFamily="34" charset="0"/>
              </a:rPr>
              <a:t>uch of y</a:t>
            </a:r>
            <a:r>
              <a:rPr lang="en-US" sz="3200" dirty="0">
                <a:solidFill>
                  <a:srgbClr val="211545"/>
                </a:solidFill>
                <a:latin typeface="Century Gothic" panose="020B0502020202020204" pitchFamily="34" charset="0"/>
              </a:rPr>
              <a:t>our</a:t>
            </a:r>
            <a:r>
              <a:rPr lang="en-US" sz="3200" i="0" dirty="0">
                <a:solidFill>
                  <a:srgbClr val="211545"/>
                </a:solidFill>
                <a:latin typeface="Century Gothic" panose="020B0502020202020204" pitchFamily="34" charset="0"/>
              </a:rPr>
              <a:t> </a:t>
            </a:r>
            <a:r>
              <a:rPr lang="en-US" sz="3200" dirty="0">
                <a:solidFill>
                  <a:srgbClr val="211545"/>
                </a:solidFill>
                <a:latin typeface="Century Gothic" panose="020B0502020202020204" pitchFamily="34" charset="0"/>
              </a:rPr>
              <a:t>i</a:t>
            </a:r>
            <a:r>
              <a:rPr lang="en-US" sz="3200" i="0" dirty="0">
                <a:solidFill>
                  <a:srgbClr val="211545"/>
                </a:solidFill>
                <a:latin typeface="Century Gothic" panose="020B0502020202020204" pitchFamily="34" charset="0"/>
              </a:rPr>
              <a:t>ncome </a:t>
            </a:r>
            <a:r>
              <a:rPr lang="en-US" sz="3200" dirty="0">
                <a:solidFill>
                  <a:srgbClr val="211545"/>
                </a:solidFill>
                <a:latin typeface="Century Gothic" panose="020B0502020202020204" pitchFamily="34" charset="0"/>
              </a:rPr>
              <a:t>d</a:t>
            </a:r>
            <a:r>
              <a:rPr lang="en-US" sz="3200" i="0" dirty="0">
                <a:solidFill>
                  <a:srgbClr val="211545"/>
                </a:solidFill>
                <a:latin typeface="Century Gothic" panose="020B0502020202020204" pitchFamily="34" charset="0"/>
              </a:rPr>
              <a:t>o </a:t>
            </a:r>
            <a:r>
              <a:rPr lang="en-US" sz="3200" dirty="0">
                <a:solidFill>
                  <a:srgbClr val="211545"/>
                </a:solidFill>
                <a:latin typeface="Century Gothic" panose="020B0502020202020204" pitchFamily="34" charset="0"/>
              </a:rPr>
              <a:t>y</a:t>
            </a:r>
            <a:r>
              <a:rPr lang="en-US" sz="3200" i="0" dirty="0">
                <a:solidFill>
                  <a:srgbClr val="211545"/>
                </a:solidFill>
                <a:latin typeface="Century Gothic" panose="020B0502020202020204" pitchFamily="34" charset="0"/>
              </a:rPr>
              <a:t>ou </a:t>
            </a:r>
            <a:r>
              <a:rPr lang="en-US" sz="3200" dirty="0">
                <a:solidFill>
                  <a:srgbClr val="211545"/>
                </a:solidFill>
                <a:latin typeface="Century Gothic" panose="020B0502020202020204" pitchFamily="34" charset="0"/>
              </a:rPr>
              <a:t>n</a:t>
            </a:r>
            <a:r>
              <a:rPr lang="en-US" sz="3200" i="0" dirty="0">
                <a:solidFill>
                  <a:srgbClr val="211545"/>
                </a:solidFill>
                <a:latin typeface="Century Gothic" panose="020B0502020202020204" pitchFamily="34" charset="0"/>
              </a:rPr>
              <a:t>eed? </a:t>
            </a:r>
            <a:endParaRPr lang="en-US" sz="3200" dirty="0">
              <a:solidFill>
                <a:srgbClr val="211545"/>
              </a:solidFill>
              <a:latin typeface="Century Gothic" panose="020B0502020202020204" pitchFamily="34" charset="0"/>
            </a:endParaRPr>
          </a:p>
        </p:txBody>
      </p:sp>
      <p:sp>
        <p:nvSpPr>
          <p:cNvPr id="5" name="TextBox 4">
            <a:extLst>
              <a:ext uri="{FF2B5EF4-FFF2-40B4-BE49-F238E27FC236}">
                <a16:creationId xmlns:a16="http://schemas.microsoft.com/office/drawing/2014/main" id="{4B350CB9-C39E-456E-9908-FBAE845EA037}"/>
              </a:ext>
            </a:extLst>
          </p:cNvPr>
          <p:cNvSpPr txBox="1"/>
          <p:nvPr/>
        </p:nvSpPr>
        <p:spPr>
          <a:xfrm>
            <a:off x="7791472" y="3430362"/>
            <a:ext cx="3276600" cy="715089"/>
          </a:xfrm>
          <a:prstGeom prst="roundRect">
            <a:avLst/>
          </a:prstGeom>
          <a:solidFill>
            <a:srgbClr val="211645"/>
          </a:solidFill>
        </p:spPr>
        <p:txBody>
          <a:bodyPr wrap="square" rtlCol="0">
            <a:spAutoFit/>
          </a:bodyPr>
          <a:lstStyle/>
          <a:p>
            <a:pPr algn="ctr"/>
            <a:r>
              <a:rPr lang="en-US" b="1" dirty="0">
                <a:solidFill>
                  <a:schemeClr val="bg1"/>
                </a:solidFill>
                <a:latin typeface="Century Gothic" panose="020B0502020202020204" pitchFamily="34" charset="0"/>
              </a:rPr>
              <a:t>Target  </a:t>
            </a:r>
          </a:p>
          <a:p>
            <a:pPr algn="ctr"/>
            <a:r>
              <a:rPr lang="en-US" b="1" dirty="0">
                <a:solidFill>
                  <a:schemeClr val="bg1"/>
                </a:solidFill>
                <a:latin typeface="Century Gothic" panose="020B0502020202020204" pitchFamily="34" charset="0"/>
              </a:rPr>
              <a:t>75% Replacement Income </a:t>
            </a:r>
          </a:p>
        </p:txBody>
      </p:sp>
      <p:graphicFrame>
        <p:nvGraphicFramePr>
          <p:cNvPr id="6" name="Chart 5">
            <a:extLst>
              <a:ext uri="{FF2B5EF4-FFF2-40B4-BE49-F238E27FC236}">
                <a16:creationId xmlns:a16="http://schemas.microsoft.com/office/drawing/2014/main" id="{89E28D62-63F4-41FF-BB11-BED34DFFD5D5}"/>
              </a:ext>
            </a:extLst>
          </p:cNvPr>
          <p:cNvGraphicFramePr/>
          <p:nvPr>
            <p:extLst>
              <p:ext uri="{D42A27DB-BD31-4B8C-83A1-F6EECF244321}">
                <p14:modId xmlns:p14="http://schemas.microsoft.com/office/powerpoint/2010/main" val="566943105"/>
              </p:ext>
            </p:extLst>
          </p:nvPr>
        </p:nvGraphicFramePr>
        <p:xfrm>
          <a:off x="2065340" y="1044636"/>
          <a:ext cx="5626116" cy="5325684"/>
        </p:xfrm>
        <a:graphic>
          <a:graphicData uri="http://schemas.openxmlformats.org/drawingml/2006/chart">
            <c:chart xmlns:c="http://schemas.openxmlformats.org/drawingml/2006/chart" xmlns:r="http://schemas.openxmlformats.org/officeDocument/2006/relationships" r:id="rId3"/>
          </a:graphicData>
        </a:graphic>
      </p:graphicFrame>
      <p:sp>
        <p:nvSpPr>
          <p:cNvPr id="8" name="Striped Right Arrow 5">
            <a:extLst>
              <a:ext uri="{FF2B5EF4-FFF2-40B4-BE49-F238E27FC236}">
                <a16:creationId xmlns:a16="http://schemas.microsoft.com/office/drawing/2014/main" id="{C01CF777-BD02-4C4A-A9CD-10F3F407BDA9}"/>
              </a:ext>
            </a:extLst>
          </p:cNvPr>
          <p:cNvSpPr/>
          <p:nvPr/>
        </p:nvSpPr>
        <p:spPr>
          <a:xfrm>
            <a:off x="6017739" y="3029641"/>
            <a:ext cx="1530350" cy="1447800"/>
          </a:xfrm>
          <a:prstGeom prst="stripedRightArrow">
            <a:avLst/>
          </a:prstGeom>
          <a:solidFill>
            <a:srgbClr val="94842B"/>
          </a:solidFill>
          <a:ln>
            <a:solidFill>
              <a:srgbClr val="746B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Footer Placeholder 2">
            <a:extLst>
              <a:ext uri="{FF2B5EF4-FFF2-40B4-BE49-F238E27FC236}">
                <a16:creationId xmlns:a16="http://schemas.microsoft.com/office/drawing/2014/main" id="{F46FE843-DA40-F24C-1170-88AD0702332C}"/>
              </a:ext>
            </a:extLst>
          </p:cNvPr>
          <p:cNvSpPr>
            <a:spLocks noGrp="1"/>
          </p:cNvSpPr>
          <p:nvPr>
            <p:ph type="ftr" sz="quarter" idx="13"/>
          </p:nvPr>
        </p:nvSpPr>
        <p:spPr/>
        <p:txBody>
          <a:bodyPr/>
          <a:lstStyle/>
          <a:p>
            <a:pPr algn="ctr"/>
            <a:r>
              <a:rPr lang="en-US" dirty="0"/>
              <a:t>iis401k_rev0423</a:t>
            </a:r>
          </a:p>
        </p:txBody>
      </p:sp>
    </p:spTree>
    <p:extLst>
      <p:ext uri="{BB962C8B-B14F-4D97-AF65-F5344CB8AC3E}">
        <p14:creationId xmlns:p14="http://schemas.microsoft.com/office/powerpoint/2010/main" val="46964277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FD2366ED-9656-8E24-8878-D4EE553093FA}"/>
              </a:ext>
            </a:extLst>
          </p:cNvPr>
          <p:cNvSpPr>
            <a:spLocks noGrp="1"/>
          </p:cNvSpPr>
          <p:nvPr>
            <p:ph type="ctrTitle"/>
          </p:nvPr>
        </p:nvSpPr>
        <p:spPr>
          <a:xfrm>
            <a:off x="1983377" y="316230"/>
            <a:ext cx="9368246" cy="556956"/>
          </a:xfrm>
        </p:spPr>
        <p:txBody>
          <a:bodyPr/>
          <a:lstStyle/>
          <a:p>
            <a:r>
              <a:rPr lang="en-US" dirty="0"/>
              <a:t>household income replacement </a:t>
            </a:r>
          </a:p>
        </p:txBody>
      </p:sp>
      <p:pic>
        <p:nvPicPr>
          <p:cNvPr id="5" name="Picture 4">
            <a:extLst>
              <a:ext uri="{FF2B5EF4-FFF2-40B4-BE49-F238E27FC236}">
                <a16:creationId xmlns:a16="http://schemas.microsoft.com/office/drawing/2014/main" id="{BF407BC2-98B1-A2B9-63C9-C0E06D908377}"/>
              </a:ext>
            </a:extLst>
          </p:cNvPr>
          <p:cNvPicPr>
            <a:picLocks noChangeAspect="1"/>
          </p:cNvPicPr>
          <p:nvPr/>
        </p:nvPicPr>
        <p:blipFill>
          <a:blip r:embed="rId2"/>
          <a:stretch>
            <a:fillRect/>
          </a:stretch>
        </p:blipFill>
        <p:spPr>
          <a:xfrm>
            <a:off x="1983377" y="824722"/>
            <a:ext cx="7858125" cy="5870299"/>
          </a:xfrm>
          <a:prstGeom prst="rect">
            <a:avLst/>
          </a:prstGeom>
        </p:spPr>
      </p:pic>
      <p:sp>
        <p:nvSpPr>
          <p:cNvPr id="2" name="Footer Placeholder 1">
            <a:extLst>
              <a:ext uri="{FF2B5EF4-FFF2-40B4-BE49-F238E27FC236}">
                <a16:creationId xmlns:a16="http://schemas.microsoft.com/office/drawing/2014/main" id="{E095EA32-3154-0277-EA2B-45958C77E871}"/>
              </a:ext>
            </a:extLst>
          </p:cNvPr>
          <p:cNvSpPr>
            <a:spLocks noGrp="1"/>
          </p:cNvSpPr>
          <p:nvPr>
            <p:ph type="ftr" sz="quarter" idx="13"/>
          </p:nvPr>
        </p:nvSpPr>
        <p:spPr/>
        <p:txBody>
          <a:bodyPr/>
          <a:lstStyle/>
          <a:p>
            <a:pPr algn="ctr"/>
            <a:r>
              <a:rPr lang="en-US" dirty="0"/>
              <a:t>iis401k_rev0423</a:t>
            </a:r>
          </a:p>
        </p:txBody>
      </p:sp>
    </p:spTree>
    <p:extLst>
      <p:ext uri="{BB962C8B-B14F-4D97-AF65-F5344CB8AC3E}">
        <p14:creationId xmlns:p14="http://schemas.microsoft.com/office/powerpoint/2010/main" val="176372529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en-US" sz="3200" dirty="0">
                <a:solidFill>
                  <a:srgbClr val="211645"/>
                </a:solidFill>
              </a:rPr>
              <a:t>the retirement equation</a:t>
            </a:r>
          </a:p>
        </p:txBody>
      </p:sp>
      <p:sp>
        <p:nvSpPr>
          <p:cNvPr id="3" name="Footer Placeholder 2">
            <a:extLst>
              <a:ext uri="{FF2B5EF4-FFF2-40B4-BE49-F238E27FC236}">
                <a16:creationId xmlns:a16="http://schemas.microsoft.com/office/drawing/2014/main" id="{F766646A-C2D5-3288-3112-DEB8660E1ADE}"/>
              </a:ext>
            </a:extLst>
          </p:cNvPr>
          <p:cNvSpPr>
            <a:spLocks noGrp="1"/>
          </p:cNvSpPr>
          <p:nvPr>
            <p:ph type="ftr" sz="quarter" idx="13"/>
          </p:nvPr>
        </p:nvSpPr>
        <p:spPr/>
        <p:txBody>
          <a:bodyPr/>
          <a:lstStyle/>
          <a:p>
            <a:pPr algn="ctr"/>
            <a:r>
              <a:rPr lang="en-US"/>
              <a:t>iis401k_rev0423</a:t>
            </a:r>
            <a:endParaRPr lang="en-US" dirty="0"/>
          </a:p>
        </p:txBody>
      </p:sp>
      <p:pic>
        <p:nvPicPr>
          <p:cNvPr id="4" name="Picture 3"/>
          <p:cNvPicPr>
            <a:picLocks noChangeAspect="1"/>
          </p:cNvPicPr>
          <p:nvPr/>
        </p:nvPicPr>
        <p:blipFill rotWithShape="1">
          <a:blip r:embed="rId3" cstate="print">
            <a:extLst>
              <a:ext uri="{28A0092B-C50C-407E-A947-70E740481C1C}">
                <a14:useLocalDpi xmlns:a14="http://schemas.microsoft.com/office/drawing/2010/main"/>
              </a:ext>
            </a:extLst>
          </a:blip>
          <a:srcRect/>
          <a:stretch/>
        </p:blipFill>
        <p:spPr>
          <a:xfrm>
            <a:off x="2008695" y="989631"/>
            <a:ext cx="5980360" cy="5567407"/>
          </a:xfrm>
          <a:prstGeom prst="rect">
            <a:avLst/>
          </a:prstGeom>
        </p:spPr>
      </p:pic>
      <p:sp>
        <p:nvSpPr>
          <p:cNvPr id="6" name="object 35"/>
          <p:cNvSpPr/>
          <p:nvPr/>
        </p:nvSpPr>
        <p:spPr>
          <a:xfrm>
            <a:off x="8497656" y="3686929"/>
            <a:ext cx="4189644" cy="2153349"/>
          </a:xfrm>
          <a:prstGeom prst="roundRect">
            <a:avLst/>
          </a:prstGeom>
          <a:solidFill>
            <a:srgbClr val="211545"/>
          </a:solidFill>
          <a:ln w="44196">
            <a:solidFill>
              <a:srgbClr val="211645"/>
            </a:solidFill>
          </a:ln>
        </p:spPr>
        <p:txBody>
          <a:bodyPr wrap="square" lIns="0" tIns="0" rIns="0" bIns="0" rtlCol="0">
            <a:noAutofit/>
          </a:bodyPr>
          <a:lstStyle/>
          <a:p>
            <a:endParaRPr dirty="0"/>
          </a:p>
        </p:txBody>
      </p:sp>
      <p:sp>
        <p:nvSpPr>
          <p:cNvPr id="5" name="object 34"/>
          <p:cNvSpPr txBox="1"/>
          <p:nvPr/>
        </p:nvSpPr>
        <p:spPr>
          <a:xfrm>
            <a:off x="8858240" y="4106075"/>
            <a:ext cx="3468475" cy="1369606"/>
          </a:xfrm>
          <a:prstGeom prst="rect">
            <a:avLst/>
          </a:prstGeom>
        </p:spPr>
        <p:txBody>
          <a:bodyPr vert="horz" wrap="square" lIns="0" tIns="0" rIns="0" bIns="0" rtlCol="0">
            <a:spAutoFit/>
          </a:bodyPr>
          <a:lstStyle/>
          <a:p>
            <a:pPr marL="15067" marR="15067"/>
            <a:r>
              <a:rPr lang="en-US" sz="1400" b="1" dirty="0">
                <a:solidFill>
                  <a:schemeClr val="bg1"/>
                </a:solidFill>
                <a:latin typeface="Century Gothic" panose="020B0502020202020204" pitchFamily="34" charset="0"/>
                <a:cs typeface="Amplitude Medium"/>
              </a:rPr>
              <a:t>A SOUND RETIREMENT PLAN</a:t>
            </a:r>
            <a:endParaRPr sz="1400" b="1" dirty="0">
              <a:solidFill>
                <a:schemeClr val="bg1"/>
              </a:solidFill>
              <a:latin typeface="Century Gothic" panose="020B0502020202020204" pitchFamily="34" charset="0"/>
              <a:cs typeface="Amplitude Medium"/>
            </a:endParaRPr>
          </a:p>
          <a:p>
            <a:pPr>
              <a:lnSpc>
                <a:spcPts val="593"/>
              </a:lnSpc>
              <a:spcBef>
                <a:spcPts val="4"/>
              </a:spcBef>
            </a:pPr>
            <a:endParaRPr sz="1400" dirty="0">
              <a:solidFill>
                <a:schemeClr val="bg1"/>
              </a:solidFill>
              <a:latin typeface="Century Gothic" panose="020B0502020202020204" pitchFamily="34" charset="0"/>
            </a:endParaRPr>
          </a:p>
          <a:p>
            <a:pPr marL="15067" marR="169507"/>
            <a:r>
              <a:rPr lang="en-US" sz="1400" dirty="0">
                <a:solidFill>
                  <a:schemeClr val="bg1"/>
                </a:solidFill>
                <a:latin typeface="Century Gothic" panose="020B0502020202020204" pitchFamily="34" charset="0"/>
                <a:cs typeface="Amplitude Regular"/>
              </a:rPr>
              <a:t>Make the most of the things that you can control but be sure to evaluate factors that are somewhat or completely out of your control within your comprehensive retirement plan.</a:t>
            </a:r>
            <a:endParaRPr sz="1400" dirty="0">
              <a:solidFill>
                <a:schemeClr val="bg1"/>
              </a:solidFill>
              <a:latin typeface="Century Gothic" panose="020B0502020202020204" pitchFamily="34" charset="0"/>
              <a:cs typeface="Amplitude Regular"/>
            </a:endParaRPr>
          </a:p>
        </p:txBody>
      </p:sp>
      <p:sp>
        <p:nvSpPr>
          <p:cNvPr id="8" name="Text Placeholder 2"/>
          <p:cNvSpPr txBox="1">
            <a:spLocks/>
          </p:cNvSpPr>
          <p:nvPr/>
        </p:nvSpPr>
        <p:spPr>
          <a:xfrm>
            <a:off x="2585675" y="6480689"/>
            <a:ext cx="8376700" cy="244445"/>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Century Gothic" panose="020B05020202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Century Gothic" panose="020B0502020202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Century Gothic" panose="020B0502020202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Century Gothic" panose="020B0502020202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Century Gothic" panose="020B0502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900" dirty="0">
                <a:solidFill>
                  <a:srgbClr val="81837D"/>
                </a:solidFill>
              </a:rPr>
              <a:t>Source: The Importance of Being Earnest, J.P. Morgan Asset Management, 2013.</a:t>
            </a:r>
          </a:p>
        </p:txBody>
      </p:sp>
    </p:spTree>
    <p:extLst>
      <p:ext uri="{BB962C8B-B14F-4D97-AF65-F5344CB8AC3E}">
        <p14:creationId xmlns:p14="http://schemas.microsoft.com/office/powerpoint/2010/main" val="15122970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7" name="Rectangle 2"/>
          <p:cNvSpPr>
            <a:spLocks noChangeArrowheads="1"/>
          </p:cNvSpPr>
          <p:nvPr/>
        </p:nvSpPr>
        <p:spPr bwMode="auto">
          <a:xfrm>
            <a:off x="6100764" y="1274764"/>
            <a:ext cx="65"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endParaRPr lang="en-US" b="1"/>
          </a:p>
        </p:txBody>
      </p:sp>
      <p:sp>
        <p:nvSpPr>
          <p:cNvPr id="47108" name="Rectangle 3"/>
          <p:cNvSpPr>
            <a:spLocks noChangeAspect="1" noChangeArrowheads="1"/>
          </p:cNvSpPr>
          <p:nvPr/>
        </p:nvSpPr>
        <p:spPr bwMode="auto">
          <a:xfrm>
            <a:off x="3594100" y="1933575"/>
            <a:ext cx="5384800" cy="317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0" hangingPunct="0"/>
            <a:endParaRPr lang="en-GB">
              <a:latin typeface="Century Gothic" panose="020B0502020202020204" pitchFamily="34" charset="0"/>
            </a:endParaRPr>
          </a:p>
        </p:txBody>
      </p:sp>
      <p:sp>
        <p:nvSpPr>
          <p:cNvPr id="47109" name="Rectangle 4"/>
          <p:cNvSpPr>
            <a:spLocks noChangeAspect="1" noChangeArrowheads="1"/>
          </p:cNvSpPr>
          <p:nvPr/>
        </p:nvSpPr>
        <p:spPr bwMode="auto">
          <a:xfrm>
            <a:off x="3265488" y="4614857"/>
            <a:ext cx="201978"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400" b="1" dirty="0">
                <a:solidFill>
                  <a:srgbClr val="002060"/>
                </a:solidFill>
                <a:latin typeface="Century Gothic" panose="020B0502020202020204" pitchFamily="34" charset="0"/>
              </a:rPr>
              <a:t>$0</a:t>
            </a:r>
          </a:p>
        </p:txBody>
      </p:sp>
      <p:sp>
        <p:nvSpPr>
          <p:cNvPr id="47110" name="Rectangle 5"/>
          <p:cNvSpPr>
            <a:spLocks noChangeAspect="1" noChangeArrowheads="1"/>
          </p:cNvSpPr>
          <p:nvPr/>
        </p:nvSpPr>
        <p:spPr bwMode="auto">
          <a:xfrm>
            <a:off x="2602014" y="3022170"/>
            <a:ext cx="907300"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400" b="1" dirty="0">
                <a:solidFill>
                  <a:srgbClr val="002060"/>
                </a:solidFill>
                <a:latin typeface="Century Gothic" panose="020B0502020202020204" pitchFamily="34" charset="0"/>
              </a:rPr>
              <a:t>$1,000,000</a:t>
            </a:r>
          </a:p>
        </p:txBody>
      </p:sp>
      <p:sp>
        <p:nvSpPr>
          <p:cNvPr id="47112" name="Rectangle 7"/>
          <p:cNvSpPr>
            <a:spLocks noChangeAspect="1" noChangeArrowheads="1"/>
          </p:cNvSpPr>
          <p:nvPr/>
        </p:nvSpPr>
        <p:spPr bwMode="auto">
          <a:xfrm>
            <a:off x="2760664" y="3675062"/>
            <a:ext cx="756617"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400" b="1" dirty="0">
                <a:solidFill>
                  <a:srgbClr val="002060"/>
                </a:solidFill>
                <a:latin typeface="Century Gothic" panose="020B0502020202020204" pitchFamily="34" charset="0"/>
              </a:rPr>
              <a:t>$500,000</a:t>
            </a:r>
          </a:p>
        </p:txBody>
      </p:sp>
      <p:sp>
        <p:nvSpPr>
          <p:cNvPr id="47113" name="Rectangle 8"/>
          <p:cNvSpPr>
            <a:spLocks noChangeAspect="1" noChangeArrowheads="1"/>
          </p:cNvSpPr>
          <p:nvPr/>
        </p:nvSpPr>
        <p:spPr bwMode="auto">
          <a:xfrm>
            <a:off x="3560763" y="1824011"/>
            <a:ext cx="5587696" cy="3009128"/>
          </a:xfrm>
          <a:prstGeom prst="rect">
            <a:avLst/>
          </a:prstGeom>
          <a:solidFill>
            <a:srgbClr val="FFFFFF"/>
          </a:solidFill>
          <a:ln w="9525">
            <a:solidFill>
              <a:srgbClr val="002060"/>
            </a:solidFill>
            <a:miter lim="800000"/>
            <a:headEnd/>
            <a:tailEnd/>
          </a:ln>
        </p:spPr>
        <p:txBody>
          <a:bodyPr/>
          <a:lstStyle/>
          <a:p>
            <a:pPr eaLnBrk="0" hangingPunct="0"/>
            <a:endParaRPr lang="en-GB" dirty="0">
              <a:latin typeface="Century Gothic" panose="020B0502020202020204" pitchFamily="34" charset="0"/>
            </a:endParaRPr>
          </a:p>
        </p:txBody>
      </p:sp>
      <p:sp>
        <p:nvSpPr>
          <p:cNvPr id="47114" name="Freeform 9"/>
          <p:cNvSpPr>
            <a:spLocks noChangeAspect="1"/>
          </p:cNvSpPr>
          <p:nvPr/>
        </p:nvSpPr>
        <p:spPr bwMode="auto">
          <a:xfrm>
            <a:off x="3584576" y="2900360"/>
            <a:ext cx="5559425" cy="1003300"/>
          </a:xfrm>
          <a:custGeom>
            <a:avLst/>
            <a:gdLst>
              <a:gd name="T0" fmla="*/ 2147483647 w 787"/>
              <a:gd name="T1" fmla="*/ 2147483647 h 147"/>
              <a:gd name="T2" fmla="*/ 2147483647 w 787"/>
              <a:gd name="T3" fmla="*/ 2147483647 h 147"/>
              <a:gd name="T4" fmla="*/ 2147483647 w 787"/>
              <a:gd name="T5" fmla="*/ 2147483647 h 147"/>
              <a:gd name="T6" fmla="*/ 2147483647 w 787"/>
              <a:gd name="T7" fmla="*/ 2147483647 h 147"/>
              <a:gd name="T8" fmla="*/ 2147483647 w 787"/>
              <a:gd name="T9" fmla="*/ 2147483647 h 147"/>
              <a:gd name="T10" fmla="*/ 2147483647 w 787"/>
              <a:gd name="T11" fmla="*/ 2147483647 h 147"/>
              <a:gd name="T12" fmla="*/ 2147483647 w 787"/>
              <a:gd name="T13" fmla="*/ 2147483647 h 147"/>
              <a:gd name="T14" fmla="*/ 2147483647 w 787"/>
              <a:gd name="T15" fmla="*/ 2147483647 h 147"/>
              <a:gd name="T16" fmla="*/ 2147483647 w 787"/>
              <a:gd name="T17" fmla="*/ 2147483647 h 147"/>
              <a:gd name="T18" fmla="*/ 2147483647 w 787"/>
              <a:gd name="T19" fmla="*/ 2147483647 h 147"/>
              <a:gd name="T20" fmla="*/ 2147483647 w 787"/>
              <a:gd name="T21" fmla="*/ 2147483647 h 147"/>
              <a:gd name="T22" fmla="*/ 2147483647 w 787"/>
              <a:gd name="T23" fmla="*/ 2147483647 h 147"/>
              <a:gd name="T24" fmla="*/ 2147483647 w 787"/>
              <a:gd name="T25" fmla="*/ 2147483647 h 147"/>
              <a:gd name="T26" fmla="*/ 2147483647 w 787"/>
              <a:gd name="T27" fmla="*/ 2147483647 h 147"/>
              <a:gd name="T28" fmla="*/ 2147483647 w 787"/>
              <a:gd name="T29" fmla="*/ 2147483647 h 147"/>
              <a:gd name="T30" fmla="*/ 2147483647 w 787"/>
              <a:gd name="T31" fmla="*/ 2147483647 h 147"/>
              <a:gd name="T32" fmla="*/ 2147483647 w 787"/>
              <a:gd name="T33" fmla="*/ 2147483647 h 147"/>
              <a:gd name="T34" fmla="*/ 2147483647 w 787"/>
              <a:gd name="T35" fmla="*/ 2147483647 h 147"/>
              <a:gd name="T36" fmla="*/ 2147483647 w 787"/>
              <a:gd name="T37" fmla="*/ 2147483647 h 147"/>
              <a:gd name="T38" fmla="*/ 2147483647 w 787"/>
              <a:gd name="T39" fmla="*/ 2147483647 h 147"/>
              <a:gd name="T40" fmla="*/ 2147483647 w 787"/>
              <a:gd name="T41" fmla="*/ 2147483647 h 147"/>
              <a:gd name="T42" fmla="*/ 2147483647 w 787"/>
              <a:gd name="T43" fmla="*/ 2147483647 h 147"/>
              <a:gd name="T44" fmla="*/ 2147483647 w 787"/>
              <a:gd name="T45" fmla="*/ 2147483647 h 147"/>
              <a:gd name="T46" fmla="*/ 2147483647 w 787"/>
              <a:gd name="T47" fmla="*/ 2147483647 h 147"/>
              <a:gd name="T48" fmla="*/ 2147483647 w 787"/>
              <a:gd name="T49" fmla="*/ 2147483647 h 147"/>
              <a:gd name="T50" fmla="*/ 2147483647 w 787"/>
              <a:gd name="T51" fmla="*/ 2147483647 h 147"/>
              <a:gd name="T52" fmla="*/ 2147483647 w 787"/>
              <a:gd name="T53" fmla="*/ 2147483647 h 147"/>
              <a:gd name="T54" fmla="*/ 2147483647 w 787"/>
              <a:gd name="T55" fmla="*/ 2147483647 h 147"/>
              <a:gd name="T56" fmla="*/ 2147483647 w 787"/>
              <a:gd name="T57" fmla="*/ 2147483647 h 147"/>
              <a:gd name="T58" fmla="*/ 2147483647 w 787"/>
              <a:gd name="T59" fmla="*/ 2147483647 h 147"/>
              <a:gd name="T60" fmla="*/ 2147483647 w 787"/>
              <a:gd name="T61" fmla="*/ 2147483647 h 147"/>
              <a:gd name="T62" fmla="*/ 2147483647 w 787"/>
              <a:gd name="T63" fmla="*/ 2147483647 h 147"/>
              <a:gd name="T64" fmla="*/ 2147483647 w 787"/>
              <a:gd name="T65" fmla="*/ 2147483647 h 147"/>
              <a:gd name="T66" fmla="*/ 2147483647 w 787"/>
              <a:gd name="T67" fmla="*/ 2147483647 h 147"/>
              <a:gd name="T68" fmla="*/ 2147483647 w 787"/>
              <a:gd name="T69" fmla="*/ 2147483647 h 147"/>
              <a:gd name="T70" fmla="*/ 2147483647 w 787"/>
              <a:gd name="T71" fmla="*/ 2147483647 h 147"/>
              <a:gd name="T72" fmla="*/ 2147483647 w 787"/>
              <a:gd name="T73" fmla="*/ 2147483647 h 147"/>
              <a:gd name="T74" fmla="*/ 2147483647 w 787"/>
              <a:gd name="T75" fmla="*/ 2147483647 h 147"/>
              <a:gd name="T76" fmla="*/ 2147483647 w 787"/>
              <a:gd name="T77" fmla="*/ 2147483647 h 147"/>
              <a:gd name="T78" fmla="*/ 2147483647 w 787"/>
              <a:gd name="T79" fmla="*/ 2147483647 h 147"/>
              <a:gd name="T80" fmla="*/ 2147483647 w 787"/>
              <a:gd name="T81" fmla="*/ 2147483647 h 147"/>
              <a:gd name="T82" fmla="*/ 2147483647 w 787"/>
              <a:gd name="T83" fmla="*/ 2147483647 h 147"/>
              <a:gd name="T84" fmla="*/ 2147483647 w 787"/>
              <a:gd name="T85" fmla="*/ 2147483647 h 147"/>
              <a:gd name="T86" fmla="*/ 2147483647 w 787"/>
              <a:gd name="T87" fmla="*/ 2147483647 h 147"/>
              <a:gd name="T88" fmla="*/ 2147483647 w 787"/>
              <a:gd name="T89" fmla="*/ 2147483647 h 147"/>
              <a:gd name="T90" fmla="*/ 2147483647 w 787"/>
              <a:gd name="T91" fmla="*/ 2147483647 h 147"/>
              <a:gd name="T92" fmla="*/ 2147483647 w 787"/>
              <a:gd name="T93" fmla="*/ 2147483647 h 147"/>
              <a:gd name="T94" fmla="*/ 2147483647 w 787"/>
              <a:gd name="T95" fmla="*/ 2147483647 h 147"/>
              <a:gd name="T96" fmla="*/ 2147483647 w 787"/>
              <a:gd name="T97" fmla="*/ 2147483647 h 147"/>
              <a:gd name="T98" fmla="*/ 2147483647 w 787"/>
              <a:gd name="T99" fmla="*/ 2147483647 h 147"/>
              <a:gd name="T100" fmla="*/ 2147483647 w 787"/>
              <a:gd name="T101" fmla="*/ 2147483647 h 147"/>
              <a:gd name="T102" fmla="*/ 2147483647 w 787"/>
              <a:gd name="T103" fmla="*/ 2147483647 h 147"/>
              <a:gd name="T104" fmla="*/ 2147483647 w 787"/>
              <a:gd name="T105" fmla="*/ 2147483647 h 147"/>
              <a:gd name="T106" fmla="*/ 2147483647 w 787"/>
              <a:gd name="T107" fmla="*/ 2147483647 h 147"/>
              <a:gd name="T108" fmla="*/ 2147483647 w 787"/>
              <a:gd name="T109" fmla="*/ 2147483647 h 147"/>
              <a:gd name="T110" fmla="*/ 2147483647 w 787"/>
              <a:gd name="T111" fmla="*/ 2147483647 h 147"/>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787"/>
              <a:gd name="T169" fmla="*/ 0 h 147"/>
              <a:gd name="T170" fmla="*/ 787 w 787"/>
              <a:gd name="T171" fmla="*/ 147 h 147"/>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787" h="147">
                <a:moveTo>
                  <a:pt x="0" y="122"/>
                </a:moveTo>
                <a:lnTo>
                  <a:pt x="2" y="121"/>
                </a:lnTo>
                <a:lnTo>
                  <a:pt x="4" y="120"/>
                </a:lnTo>
                <a:lnTo>
                  <a:pt x="6" y="120"/>
                </a:lnTo>
                <a:lnTo>
                  <a:pt x="8" y="120"/>
                </a:lnTo>
                <a:lnTo>
                  <a:pt x="10" y="119"/>
                </a:lnTo>
                <a:lnTo>
                  <a:pt x="12" y="120"/>
                </a:lnTo>
                <a:lnTo>
                  <a:pt x="14" y="120"/>
                </a:lnTo>
                <a:lnTo>
                  <a:pt x="16" y="119"/>
                </a:lnTo>
                <a:lnTo>
                  <a:pt x="18" y="119"/>
                </a:lnTo>
                <a:lnTo>
                  <a:pt x="20" y="119"/>
                </a:lnTo>
                <a:lnTo>
                  <a:pt x="22" y="116"/>
                </a:lnTo>
                <a:lnTo>
                  <a:pt x="24" y="115"/>
                </a:lnTo>
                <a:lnTo>
                  <a:pt x="26" y="116"/>
                </a:lnTo>
                <a:lnTo>
                  <a:pt x="28" y="119"/>
                </a:lnTo>
                <a:lnTo>
                  <a:pt x="30" y="119"/>
                </a:lnTo>
                <a:lnTo>
                  <a:pt x="32" y="121"/>
                </a:lnTo>
                <a:lnTo>
                  <a:pt x="34" y="122"/>
                </a:lnTo>
                <a:lnTo>
                  <a:pt x="36" y="122"/>
                </a:lnTo>
                <a:lnTo>
                  <a:pt x="38" y="122"/>
                </a:lnTo>
                <a:lnTo>
                  <a:pt x="40" y="122"/>
                </a:lnTo>
                <a:lnTo>
                  <a:pt x="42" y="120"/>
                </a:lnTo>
                <a:lnTo>
                  <a:pt x="44" y="120"/>
                </a:lnTo>
                <a:lnTo>
                  <a:pt x="46" y="125"/>
                </a:lnTo>
                <a:lnTo>
                  <a:pt x="48" y="125"/>
                </a:lnTo>
                <a:lnTo>
                  <a:pt x="50" y="125"/>
                </a:lnTo>
                <a:lnTo>
                  <a:pt x="52" y="125"/>
                </a:lnTo>
                <a:lnTo>
                  <a:pt x="54" y="128"/>
                </a:lnTo>
                <a:lnTo>
                  <a:pt x="56" y="131"/>
                </a:lnTo>
                <a:lnTo>
                  <a:pt x="58" y="132"/>
                </a:lnTo>
                <a:lnTo>
                  <a:pt x="60" y="133"/>
                </a:lnTo>
                <a:lnTo>
                  <a:pt x="62" y="138"/>
                </a:lnTo>
                <a:lnTo>
                  <a:pt x="64" y="142"/>
                </a:lnTo>
                <a:lnTo>
                  <a:pt x="66" y="147"/>
                </a:lnTo>
                <a:lnTo>
                  <a:pt x="68" y="139"/>
                </a:lnTo>
                <a:lnTo>
                  <a:pt x="70" y="141"/>
                </a:lnTo>
                <a:lnTo>
                  <a:pt x="72" y="142"/>
                </a:lnTo>
                <a:lnTo>
                  <a:pt x="74" y="136"/>
                </a:lnTo>
                <a:lnTo>
                  <a:pt x="76" y="132"/>
                </a:lnTo>
                <a:lnTo>
                  <a:pt x="78" y="132"/>
                </a:lnTo>
                <a:lnTo>
                  <a:pt x="80" y="131"/>
                </a:lnTo>
                <a:lnTo>
                  <a:pt x="82" y="127"/>
                </a:lnTo>
                <a:lnTo>
                  <a:pt x="84" y="125"/>
                </a:lnTo>
                <a:lnTo>
                  <a:pt x="86" y="129"/>
                </a:lnTo>
                <a:lnTo>
                  <a:pt x="88" y="131"/>
                </a:lnTo>
                <a:lnTo>
                  <a:pt x="90" y="133"/>
                </a:lnTo>
                <a:lnTo>
                  <a:pt x="92" y="128"/>
                </a:lnTo>
                <a:lnTo>
                  <a:pt x="94" y="127"/>
                </a:lnTo>
                <a:lnTo>
                  <a:pt x="96" y="127"/>
                </a:lnTo>
                <a:lnTo>
                  <a:pt x="98" y="122"/>
                </a:lnTo>
                <a:lnTo>
                  <a:pt x="100" y="122"/>
                </a:lnTo>
                <a:lnTo>
                  <a:pt x="102" y="121"/>
                </a:lnTo>
                <a:lnTo>
                  <a:pt x="104" y="121"/>
                </a:lnTo>
                <a:lnTo>
                  <a:pt x="106" y="122"/>
                </a:lnTo>
                <a:lnTo>
                  <a:pt x="108" y="120"/>
                </a:lnTo>
                <a:lnTo>
                  <a:pt x="110" y="120"/>
                </a:lnTo>
                <a:lnTo>
                  <a:pt x="112" y="120"/>
                </a:lnTo>
                <a:lnTo>
                  <a:pt x="114" y="119"/>
                </a:lnTo>
                <a:lnTo>
                  <a:pt x="116" y="120"/>
                </a:lnTo>
                <a:lnTo>
                  <a:pt x="118" y="119"/>
                </a:lnTo>
                <a:lnTo>
                  <a:pt x="120" y="116"/>
                </a:lnTo>
                <a:lnTo>
                  <a:pt x="122" y="120"/>
                </a:lnTo>
                <a:lnTo>
                  <a:pt x="124" y="121"/>
                </a:lnTo>
                <a:lnTo>
                  <a:pt x="126" y="122"/>
                </a:lnTo>
                <a:lnTo>
                  <a:pt x="128" y="122"/>
                </a:lnTo>
                <a:lnTo>
                  <a:pt x="130" y="123"/>
                </a:lnTo>
                <a:lnTo>
                  <a:pt x="131" y="121"/>
                </a:lnTo>
                <a:lnTo>
                  <a:pt x="133" y="122"/>
                </a:lnTo>
                <a:lnTo>
                  <a:pt x="135" y="123"/>
                </a:lnTo>
                <a:lnTo>
                  <a:pt x="137" y="124"/>
                </a:lnTo>
                <a:lnTo>
                  <a:pt x="139" y="126"/>
                </a:lnTo>
                <a:lnTo>
                  <a:pt x="141" y="125"/>
                </a:lnTo>
                <a:lnTo>
                  <a:pt x="143" y="125"/>
                </a:lnTo>
                <a:lnTo>
                  <a:pt x="145" y="128"/>
                </a:lnTo>
                <a:lnTo>
                  <a:pt x="147" y="130"/>
                </a:lnTo>
                <a:lnTo>
                  <a:pt x="149" y="129"/>
                </a:lnTo>
                <a:lnTo>
                  <a:pt x="151" y="125"/>
                </a:lnTo>
                <a:lnTo>
                  <a:pt x="153" y="125"/>
                </a:lnTo>
                <a:lnTo>
                  <a:pt x="155" y="126"/>
                </a:lnTo>
                <a:lnTo>
                  <a:pt x="157" y="123"/>
                </a:lnTo>
                <a:lnTo>
                  <a:pt x="159" y="122"/>
                </a:lnTo>
                <a:lnTo>
                  <a:pt x="161" y="122"/>
                </a:lnTo>
                <a:lnTo>
                  <a:pt x="163" y="128"/>
                </a:lnTo>
                <a:lnTo>
                  <a:pt x="165" y="127"/>
                </a:lnTo>
                <a:lnTo>
                  <a:pt x="167" y="126"/>
                </a:lnTo>
                <a:lnTo>
                  <a:pt x="169" y="124"/>
                </a:lnTo>
                <a:lnTo>
                  <a:pt x="171" y="126"/>
                </a:lnTo>
                <a:lnTo>
                  <a:pt x="173" y="124"/>
                </a:lnTo>
                <a:lnTo>
                  <a:pt x="175" y="124"/>
                </a:lnTo>
                <a:lnTo>
                  <a:pt x="177" y="124"/>
                </a:lnTo>
                <a:lnTo>
                  <a:pt x="179" y="122"/>
                </a:lnTo>
                <a:lnTo>
                  <a:pt x="181" y="122"/>
                </a:lnTo>
                <a:lnTo>
                  <a:pt x="183" y="120"/>
                </a:lnTo>
                <a:lnTo>
                  <a:pt x="185" y="120"/>
                </a:lnTo>
                <a:lnTo>
                  <a:pt x="187" y="126"/>
                </a:lnTo>
                <a:lnTo>
                  <a:pt x="189" y="123"/>
                </a:lnTo>
                <a:lnTo>
                  <a:pt x="191" y="122"/>
                </a:lnTo>
                <a:lnTo>
                  <a:pt x="193" y="120"/>
                </a:lnTo>
                <a:lnTo>
                  <a:pt x="195" y="123"/>
                </a:lnTo>
                <a:lnTo>
                  <a:pt x="197" y="128"/>
                </a:lnTo>
                <a:lnTo>
                  <a:pt x="199" y="122"/>
                </a:lnTo>
                <a:lnTo>
                  <a:pt x="201" y="117"/>
                </a:lnTo>
                <a:lnTo>
                  <a:pt x="203" y="117"/>
                </a:lnTo>
                <a:lnTo>
                  <a:pt x="205" y="114"/>
                </a:lnTo>
                <a:lnTo>
                  <a:pt x="207" y="116"/>
                </a:lnTo>
                <a:lnTo>
                  <a:pt x="209" y="115"/>
                </a:lnTo>
                <a:lnTo>
                  <a:pt x="211" y="115"/>
                </a:lnTo>
                <a:lnTo>
                  <a:pt x="213" y="110"/>
                </a:lnTo>
                <a:lnTo>
                  <a:pt x="215" y="112"/>
                </a:lnTo>
                <a:lnTo>
                  <a:pt x="217" y="114"/>
                </a:lnTo>
                <a:lnTo>
                  <a:pt x="219" y="115"/>
                </a:lnTo>
                <a:lnTo>
                  <a:pt x="221" y="113"/>
                </a:lnTo>
                <a:lnTo>
                  <a:pt x="223" y="115"/>
                </a:lnTo>
                <a:lnTo>
                  <a:pt x="225" y="114"/>
                </a:lnTo>
                <a:lnTo>
                  <a:pt x="227" y="115"/>
                </a:lnTo>
                <a:lnTo>
                  <a:pt x="229" y="117"/>
                </a:lnTo>
                <a:lnTo>
                  <a:pt x="231" y="121"/>
                </a:lnTo>
                <a:lnTo>
                  <a:pt x="233" y="123"/>
                </a:lnTo>
                <a:lnTo>
                  <a:pt x="235" y="119"/>
                </a:lnTo>
                <a:lnTo>
                  <a:pt x="237" y="115"/>
                </a:lnTo>
                <a:lnTo>
                  <a:pt x="239" y="117"/>
                </a:lnTo>
                <a:lnTo>
                  <a:pt x="241" y="119"/>
                </a:lnTo>
                <a:lnTo>
                  <a:pt x="243" y="121"/>
                </a:lnTo>
                <a:lnTo>
                  <a:pt x="245" y="122"/>
                </a:lnTo>
                <a:lnTo>
                  <a:pt x="247" y="120"/>
                </a:lnTo>
                <a:lnTo>
                  <a:pt x="249" y="121"/>
                </a:lnTo>
                <a:lnTo>
                  <a:pt x="251" y="123"/>
                </a:lnTo>
                <a:lnTo>
                  <a:pt x="253" y="123"/>
                </a:lnTo>
                <a:lnTo>
                  <a:pt x="255" y="116"/>
                </a:lnTo>
                <a:lnTo>
                  <a:pt x="257" y="115"/>
                </a:lnTo>
                <a:lnTo>
                  <a:pt x="259" y="108"/>
                </a:lnTo>
                <a:lnTo>
                  <a:pt x="261" y="106"/>
                </a:lnTo>
                <a:lnTo>
                  <a:pt x="263" y="105"/>
                </a:lnTo>
                <a:lnTo>
                  <a:pt x="265" y="104"/>
                </a:lnTo>
                <a:lnTo>
                  <a:pt x="267" y="102"/>
                </a:lnTo>
                <a:lnTo>
                  <a:pt x="269" y="101"/>
                </a:lnTo>
                <a:lnTo>
                  <a:pt x="271" y="97"/>
                </a:lnTo>
                <a:lnTo>
                  <a:pt x="273" y="98"/>
                </a:lnTo>
                <a:lnTo>
                  <a:pt x="275" y="97"/>
                </a:lnTo>
                <a:lnTo>
                  <a:pt x="277" y="100"/>
                </a:lnTo>
                <a:lnTo>
                  <a:pt x="279" y="99"/>
                </a:lnTo>
                <a:lnTo>
                  <a:pt x="281" y="98"/>
                </a:lnTo>
                <a:lnTo>
                  <a:pt x="283" y="99"/>
                </a:lnTo>
                <a:lnTo>
                  <a:pt x="285" y="98"/>
                </a:lnTo>
                <a:lnTo>
                  <a:pt x="287" y="99"/>
                </a:lnTo>
                <a:lnTo>
                  <a:pt x="289" y="99"/>
                </a:lnTo>
                <a:lnTo>
                  <a:pt x="291" y="101"/>
                </a:lnTo>
                <a:lnTo>
                  <a:pt x="293" y="101"/>
                </a:lnTo>
                <a:lnTo>
                  <a:pt x="295" y="101"/>
                </a:lnTo>
                <a:lnTo>
                  <a:pt x="297" y="106"/>
                </a:lnTo>
                <a:lnTo>
                  <a:pt x="299" y="105"/>
                </a:lnTo>
                <a:lnTo>
                  <a:pt x="301" y="105"/>
                </a:lnTo>
                <a:lnTo>
                  <a:pt x="303" y="99"/>
                </a:lnTo>
                <a:lnTo>
                  <a:pt x="305" y="99"/>
                </a:lnTo>
                <a:lnTo>
                  <a:pt x="307" y="98"/>
                </a:lnTo>
                <a:lnTo>
                  <a:pt x="309" y="98"/>
                </a:lnTo>
                <a:lnTo>
                  <a:pt x="311" y="97"/>
                </a:lnTo>
                <a:lnTo>
                  <a:pt x="313" y="93"/>
                </a:lnTo>
                <a:lnTo>
                  <a:pt x="315" y="94"/>
                </a:lnTo>
                <a:lnTo>
                  <a:pt x="317" y="94"/>
                </a:lnTo>
                <a:lnTo>
                  <a:pt x="319" y="93"/>
                </a:lnTo>
                <a:lnTo>
                  <a:pt x="321" y="89"/>
                </a:lnTo>
                <a:lnTo>
                  <a:pt x="323" y="88"/>
                </a:lnTo>
                <a:lnTo>
                  <a:pt x="325" y="89"/>
                </a:lnTo>
                <a:lnTo>
                  <a:pt x="327" y="89"/>
                </a:lnTo>
                <a:lnTo>
                  <a:pt x="329" y="91"/>
                </a:lnTo>
                <a:lnTo>
                  <a:pt x="331" y="89"/>
                </a:lnTo>
                <a:lnTo>
                  <a:pt x="333" y="85"/>
                </a:lnTo>
                <a:lnTo>
                  <a:pt x="335" y="82"/>
                </a:lnTo>
                <a:lnTo>
                  <a:pt x="337" y="82"/>
                </a:lnTo>
                <a:lnTo>
                  <a:pt x="339" y="78"/>
                </a:lnTo>
                <a:lnTo>
                  <a:pt x="341" y="74"/>
                </a:lnTo>
                <a:lnTo>
                  <a:pt x="343" y="75"/>
                </a:lnTo>
                <a:lnTo>
                  <a:pt x="345" y="74"/>
                </a:lnTo>
                <a:lnTo>
                  <a:pt x="347" y="72"/>
                </a:lnTo>
                <a:lnTo>
                  <a:pt x="349" y="75"/>
                </a:lnTo>
                <a:lnTo>
                  <a:pt x="351" y="71"/>
                </a:lnTo>
                <a:lnTo>
                  <a:pt x="353" y="76"/>
                </a:lnTo>
                <a:lnTo>
                  <a:pt x="355" y="73"/>
                </a:lnTo>
                <a:lnTo>
                  <a:pt x="357" y="72"/>
                </a:lnTo>
                <a:lnTo>
                  <a:pt x="359" y="74"/>
                </a:lnTo>
                <a:lnTo>
                  <a:pt x="361" y="67"/>
                </a:lnTo>
                <a:lnTo>
                  <a:pt x="363" y="66"/>
                </a:lnTo>
                <a:lnTo>
                  <a:pt x="365" y="65"/>
                </a:lnTo>
                <a:lnTo>
                  <a:pt x="367" y="67"/>
                </a:lnTo>
                <a:lnTo>
                  <a:pt x="369" y="67"/>
                </a:lnTo>
                <a:lnTo>
                  <a:pt x="371" y="64"/>
                </a:lnTo>
                <a:lnTo>
                  <a:pt x="373" y="62"/>
                </a:lnTo>
                <a:lnTo>
                  <a:pt x="375" y="61"/>
                </a:lnTo>
                <a:lnTo>
                  <a:pt x="377" y="63"/>
                </a:lnTo>
                <a:lnTo>
                  <a:pt x="379" y="74"/>
                </a:lnTo>
                <a:lnTo>
                  <a:pt x="381" y="78"/>
                </a:lnTo>
                <a:lnTo>
                  <a:pt x="383" y="75"/>
                </a:lnTo>
                <a:lnTo>
                  <a:pt x="385" y="72"/>
                </a:lnTo>
                <a:lnTo>
                  <a:pt x="387" y="70"/>
                </a:lnTo>
                <a:lnTo>
                  <a:pt x="389" y="72"/>
                </a:lnTo>
                <a:lnTo>
                  <a:pt x="391" y="72"/>
                </a:lnTo>
                <a:lnTo>
                  <a:pt x="393" y="73"/>
                </a:lnTo>
                <a:lnTo>
                  <a:pt x="394" y="70"/>
                </a:lnTo>
                <a:lnTo>
                  <a:pt x="396" y="71"/>
                </a:lnTo>
                <a:lnTo>
                  <a:pt x="398" y="73"/>
                </a:lnTo>
                <a:lnTo>
                  <a:pt x="400" y="71"/>
                </a:lnTo>
                <a:lnTo>
                  <a:pt x="402" y="69"/>
                </a:lnTo>
                <a:lnTo>
                  <a:pt x="404" y="71"/>
                </a:lnTo>
                <a:lnTo>
                  <a:pt x="406" y="71"/>
                </a:lnTo>
                <a:lnTo>
                  <a:pt x="408" y="67"/>
                </a:lnTo>
                <a:lnTo>
                  <a:pt x="410" y="69"/>
                </a:lnTo>
                <a:lnTo>
                  <a:pt x="412" y="68"/>
                </a:lnTo>
                <a:lnTo>
                  <a:pt x="414" y="65"/>
                </a:lnTo>
                <a:lnTo>
                  <a:pt x="416" y="63"/>
                </a:lnTo>
                <a:lnTo>
                  <a:pt x="418" y="62"/>
                </a:lnTo>
                <a:lnTo>
                  <a:pt x="420" y="58"/>
                </a:lnTo>
                <a:lnTo>
                  <a:pt x="422" y="58"/>
                </a:lnTo>
                <a:lnTo>
                  <a:pt x="424" y="58"/>
                </a:lnTo>
                <a:lnTo>
                  <a:pt x="426" y="59"/>
                </a:lnTo>
                <a:lnTo>
                  <a:pt x="428" y="58"/>
                </a:lnTo>
                <a:lnTo>
                  <a:pt x="430" y="58"/>
                </a:lnTo>
                <a:lnTo>
                  <a:pt x="432" y="62"/>
                </a:lnTo>
                <a:lnTo>
                  <a:pt x="434" y="62"/>
                </a:lnTo>
                <a:lnTo>
                  <a:pt x="436" y="61"/>
                </a:lnTo>
                <a:lnTo>
                  <a:pt x="438" y="63"/>
                </a:lnTo>
                <a:lnTo>
                  <a:pt x="440" y="58"/>
                </a:lnTo>
                <a:lnTo>
                  <a:pt x="442" y="58"/>
                </a:lnTo>
                <a:lnTo>
                  <a:pt x="444" y="58"/>
                </a:lnTo>
                <a:lnTo>
                  <a:pt x="446" y="63"/>
                </a:lnTo>
                <a:lnTo>
                  <a:pt x="448" y="66"/>
                </a:lnTo>
                <a:lnTo>
                  <a:pt x="450" y="66"/>
                </a:lnTo>
                <a:lnTo>
                  <a:pt x="452" y="63"/>
                </a:lnTo>
                <a:lnTo>
                  <a:pt x="454" y="61"/>
                </a:lnTo>
                <a:lnTo>
                  <a:pt x="456" y="59"/>
                </a:lnTo>
                <a:lnTo>
                  <a:pt x="458" y="56"/>
                </a:lnTo>
                <a:lnTo>
                  <a:pt x="460" y="55"/>
                </a:lnTo>
                <a:lnTo>
                  <a:pt x="462" y="55"/>
                </a:lnTo>
                <a:lnTo>
                  <a:pt x="464" y="53"/>
                </a:lnTo>
                <a:lnTo>
                  <a:pt x="466" y="56"/>
                </a:lnTo>
                <a:lnTo>
                  <a:pt x="468" y="54"/>
                </a:lnTo>
                <a:lnTo>
                  <a:pt x="470" y="52"/>
                </a:lnTo>
                <a:lnTo>
                  <a:pt x="472" y="53"/>
                </a:lnTo>
                <a:lnTo>
                  <a:pt x="474" y="52"/>
                </a:lnTo>
                <a:lnTo>
                  <a:pt x="476" y="54"/>
                </a:lnTo>
                <a:lnTo>
                  <a:pt x="478" y="48"/>
                </a:lnTo>
                <a:lnTo>
                  <a:pt x="480" y="50"/>
                </a:lnTo>
                <a:lnTo>
                  <a:pt x="482" y="50"/>
                </a:lnTo>
                <a:lnTo>
                  <a:pt x="484" y="52"/>
                </a:lnTo>
                <a:lnTo>
                  <a:pt x="486" y="51"/>
                </a:lnTo>
                <a:lnTo>
                  <a:pt x="488" y="50"/>
                </a:lnTo>
                <a:lnTo>
                  <a:pt x="490" y="50"/>
                </a:lnTo>
                <a:lnTo>
                  <a:pt x="492" y="48"/>
                </a:lnTo>
                <a:lnTo>
                  <a:pt x="494" y="49"/>
                </a:lnTo>
                <a:lnTo>
                  <a:pt x="496" y="48"/>
                </a:lnTo>
                <a:lnTo>
                  <a:pt x="498" y="49"/>
                </a:lnTo>
                <a:lnTo>
                  <a:pt x="500" y="48"/>
                </a:lnTo>
                <a:lnTo>
                  <a:pt x="502" y="48"/>
                </a:lnTo>
                <a:lnTo>
                  <a:pt x="504" y="47"/>
                </a:lnTo>
                <a:lnTo>
                  <a:pt x="506" y="46"/>
                </a:lnTo>
                <a:lnTo>
                  <a:pt x="508" y="45"/>
                </a:lnTo>
                <a:lnTo>
                  <a:pt x="510" y="46"/>
                </a:lnTo>
                <a:lnTo>
                  <a:pt x="512" y="46"/>
                </a:lnTo>
                <a:lnTo>
                  <a:pt x="514" y="45"/>
                </a:lnTo>
                <a:lnTo>
                  <a:pt x="516" y="46"/>
                </a:lnTo>
                <a:lnTo>
                  <a:pt x="518" y="44"/>
                </a:lnTo>
                <a:lnTo>
                  <a:pt x="520" y="44"/>
                </a:lnTo>
                <a:lnTo>
                  <a:pt x="522" y="44"/>
                </a:lnTo>
                <a:lnTo>
                  <a:pt x="524" y="45"/>
                </a:lnTo>
                <a:lnTo>
                  <a:pt x="526" y="45"/>
                </a:lnTo>
                <a:lnTo>
                  <a:pt x="528" y="43"/>
                </a:lnTo>
                <a:lnTo>
                  <a:pt x="530" y="46"/>
                </a:lnTo>
                <a:lnTo>
                  <a:pt x="532" y="50"/>
                </a:lnTo>
                <a:lnTo>
                  <a:pt x="534" y="50"/>
                </a:lnTo>
                <a:lnTo>
                  <a:pt x="536" y="50"/>
                </a:lnTo>
                <a:lnTo>
                  <a:pt x="538" y="52"/>
                </a:lnTo>
                <a:lnTo>
                  <a:pt x="540" y="50"/>
                </a:lnTo>
                <a:lnTo>
                  <a:pt x="542" y="49"/>
                </a:lnTo>
                <a:lnTo>
                  <a:pt x="544" y="51"/>
                </a:lnTo>
                <a:lnTo>
                  <a:pt x="546" y="51"/>
                </a:lnTo>
                <a:lnTo>
                  <a:pt x="548" y="53"/>
                </a:lnTo>
                <a:lnTo>
                  <a:pt x="550" y="53"/>
                </a:lnTo>
                <a:lnTo>
                  <a:pt x="552" y="51"/>
                </a:lnTo>
                <a:lnTo>
                  <a:pt x="554" y="49"/>
                </a:lnTo>
                <a:lnTo>
                  <a:pt x="556" y="48"/>
                </a:lnTo>
                <a:lnTo>
                  <a:pt x="558" y="46"/>
                </a:lnTo>
                <a:lnTo>
                  <a:pt x="560" y="43"/>
                </a:lnTo>
                <a:lnTo>
                  <a:pt x="562" y="43"/>
                </a:lnTo>
                <a:lnTo>
                  <a:pt x="564" y="41"/>
                </a:lnTo>
                <a:lnTo>
                  <a:pt x="566" y="41"/>
                </a:lnTo>
                <a:lnTo>
                  <a:pt x="568" y="40"/>
                </a:lnTo>
                <a:lnTo>
                  <a:pt x="570" y="40"/>
                </a:lnTo>
                <a:lnTo>
                  <a:pt x="572" y="38"/>
                </a:lnTo>
                <a:lnTo>
                  <a:pt x="574" y="37"/>
                </a:lnTo>
                <a:lnTo>
                  <a:pt x="576" y="35"/>
                </a:lnTo>
                <a:lnTo>
                  <a:pt x="578" y="36"/>
                </a:lnTo>
                <a:lnTo>
                  <a:pt x="580" y="37"/>
                </a:lnTo>
                <a:lnTo>
                  <a:pt x="582" y="36"/>
                </a:lnTo>
                <a:lnTo>
                  <a:pt x="584" y="36"/>
                </a:lnTo>
                <a:lnTo>
                  <a:pt x="586" y="36"/>
                </a:lnTo>
                <a:lnTo>
                  <a:pt x="588" y="38"/>
                </a:lnTo>
                <a:lnTo>
                  <a:pt x="590" y="38"/>
                </a:lnTo>
                <a:lnTo>
                  <a:pt x="592" y="35"/>
                </a:lnTo>
                <a:lnTo>
                  <a:pt x="594" y="33"/>
                </a:lnTo>
                <a:lnTo>
                  <a:pt x="596" y="29"/>
                </a:lnTo>
                <a:lnTo>
                  <a:pt x="598" y="31"/>
                </a:lnTo>
                <a:lnTo>
                  <a:pt x="600" y="28"/>
                </a:lnTo>
                <a:lnTo>
                  <a:pt x="602" y="29"/>
                </a:lnTo>
                <a:lnTo>
                  <a:pt x="604" y="32"/>
                </a:lnTo>
                <a:lnTo>
                  <a:pt x="606" y="29"/>
                </a:lnTo>
                <a:lnTo>
                  <a:pt x="608" y="26"/>
                </a:lnTo>
                <a:lnTo>
                  <a:pt x="610" y="23"/>
                </a:lnTo>
                <a:lnTo>
                  <a:pt x="612" y="19"/>
                </a:lnTo>
                <a:lnTo>
                  <a:pt x="614" y="23"/>
                </a:lnTo>
                <a:lnTo>
                  <a:pt x="616" y="20"/>
                </a:lnTo>
                <a:lnTo>
                  <a:pt x="618" y="21"/>
                </a:lnTo>
                <a:lnTo>
                  <a:pt x="620" y="19"/>
                </a:lnTo>
                <a:lnTo>
                  <a:pt x="622" y="19"/>
                </a:lnTo>
                <a:lnTo>
                  <a:pt x="624" y="18"/>
                </a:lnTo>
                <a:lnTo>
                  <a:pt x="626" y="15"/>
                </a:lnTo>
                <a:lnTo>
                  <a:pt x="628" y="12"/>
                </a:lnTo>
                <a:lnTo>
                  <a:pt x="630" y="12"/>
                </a:lnTo>
                <a:lnTo>
                  <a:pt x="632" y="13"/>
                </a:lnTo>
                <a:lnTo>
                  <a:pt x="634" y="11"/>
                </a:lnTo>
                <a:lnTo>
                  <a:pt x="636" y="12"/>
                </a:lnTo>
                <a:lnTo>
                  <a:pt x="638" y="19"/>
                </a:lnTo>
                <a:lnTo>
                  <a:pt x="640" y="15"/>
                </a:lnTo>
                <a:lnTo>
                  <a:pt x="642" y="11"/>
                </a:lnTo>
                <a:lnTo>
                  <a:pt x="644" y="9"/>
                </a:lnTo>
                <a:lnTo>
                  <a:pt x="646" y="6"/>
                </a:lnTo>
                <a:lnTo>
                  <a:pt x="648" y="4"/>
                </a:lnTo>
                <a:lnTo>
                  <a:pt x="650" y="7"/>
                </a:lnTo>
                <a:lnTo>
                  <a:pt x="652" y="5"/>
                </a:lnTo>
                <a:lnTo>
                  <a:pt x="654" y="4"/>
                </a:lnTo>
                <a:lnTo>
                  <a:pt x="656" y="6"/>
                </a:lnTo>
                <a:lnTo>
                  <a:pt x="657" y="3"/>
                </a:lnTo>
                <a:lnTo>
                  <a:pt x="659" y="5"/>
                </a:lnTo>
                <a:lnTo>
                  <a:pt x="661" y="6"/>
                </a:lnTo>
                <a:lnTo>
                  <a:pt x="663" y="7"/>
                </a:lnTo>
                <a:lnTo>
                  <a:pt x="665" y="5"/>
                </a:lnTo>
                <a:lnTo>
                  <a:pt x="667" y="4"/>
                </a:lnTo>
                <a:lnTo>
                  <a:pt x="669" y="2"/>
                </a:lnTo>
                <a:lnTo>
                  <a:pt x="671" y="5"/>
                </a:lnTo>
                <a:lnTo>
                  <a:pt x="673" y="6"/>
                </a:lnTo>
                <a:lnTo>
                  <a:pt x="675" y="1"/>
                </a:lnTo>
                <a:lnTo>
                  <a:pt x="677" y="3"/>
                </a:lnTo>
                <a:lnTo>
                  <a:pt x="679" y="4"/>
                </a:lnTo>
                <a:lnTo>
                  <a:pt x="681" y="2"/>
                </a:lnTo>
                <a:lnTo>
                  <a:pt x="683" y="3"/>
                </a:lnTo>
                <a:lnTo>
                  <a:pt x="685" y="0"/>
                </a:lnTo>
                <a:lnTo>
                  <a:pt x="687" y="3"/>
                </a:lnTo>
                <a:lnTo>
                  <a:pt x="689" y="3"/>
                </a:lnTo>
                <a:lnTo>
                  <a:pt x="691" y="7"/>
                </a:lnTo>
                <a:lnTo>
                  <a:pt x="693" y="6"/>
                </a:lnTo>
                <a:lnTo>
                  <a:pt x="695" y="4"/>
                </a:lnTo>
                <a:lnTo>
                  <a:pt x="697" y="9"/>
                </a:lnTo>
                <a:lnTo>
                  <a:pt x="699" y="12"/>
                </a:lnTo>
                <a:lnTo>
                  <a:pt x="701" y="9"/>
                </a:lnTo>
                <a:lnTo>
                  <a:pt x="703" y="9"/>
                </a:lnTo>
                <a:lnTo>
                  <a:pt x="705" y="11"/>
                </a:lnTo>
                <a:lnTo>
                  <a:pt x="707" y="11"/>
                </a:lnTo>
                <a:lnTo>
                  <a:pt x="709" y="14"/>
                </a:lnTo>
                <a:lnTo>
                  <a:pt x="711" y="18"/>
                </a:lnTo>
                <a:lnTo>
                  <a:pt x="713" y="16"/>
                </a:lnTo>
                <a:lnTo>
                  <a:pt x="715" y="14"/>
                </a:lnTo>
                <a:lnTo>
                  <a:pt x="717" y="14"/>
                </a:lnTo>
                <a:lnTo>
                  <a:pt x="719" y="15"/>
                </a:lnTo>
                <a:lnTo>
                  <a:pt x="721" y="16"/>
                </a:lnTo>
                <a:lnTo>
                  <a:pt x="723" y="16"/>
                </a:lnTo>
                <a:lnTo>
                  <a:pt x="725" y="18"/>
                </a:lnTo>
                <a:lnTo>
                  <a:pt x="727" y="19"/>
                </a:lnTo>
                <a:lnTo>
                  <a:pt x="729" y="22"/>
                </a:lnTo>
                <a:lnTo>
                  <a:pt x="731" y="26"/>
                </a:lnTo>
                <a:lnTo>
                  <a:pt x="733" y="25"/>
                </a:lnTo>
                <a:lnTo>
                  <a:pt x="735" y="30"/>
                </a:lnTo>
                <a:lnTo>
                  <a:pt x="737" y="27"/>
                </a:lnTo>
                <a:lnTo>
                  <a:pt x="739" y="25"/>
                </a:lnTo>
                <a:lnTo>
                  <a:pt x="741" y="27"/>
                </a:lnTo>
                <a:lnTo>
                  <a:pt x="743" y="30"/>
                </a:lnTo>
                <a:lnTo>
                  <a:pt x="745" y="30"/>
                </a:lnTo>
                <a:lnTo>
                  <a:pt x="747" y="30"/>
                </a:lnTo>
                <a:lnTo>
                  <a:pt x="749" y="27"/>
                </a:lnTo>
                <a:lnTo>
                  <a:pt x="751" y="24"/>
                </a:lnTo>
                <a:lnTo>
                  <a:pt x="753" y="24"/>
                </a:lnTo>
                <a:lnTo>
                  <a:pt x="755" y="25"/>
                </a:lnTo>
                <a:lnTo>
                  <a:pt x="757" y="24"/>
                </a:lnTo>
                <a:lnTo>
                  <a:pt x="759" y="24"/>
                </a:lnTo>
                <a:lnTo>
                  <a:pt x="761" y="22"/>
                </a:lnTo>
                <a:lnTo>
                  <a:pt x="763" y="23"/>
                </a:lnTo>
                <a:lnTo>
                  <a:pt x="765" y="20"/>
                </a:lnTo>
                <a:lnTo>
                  <a:pt x="767" y="19"/>
                </a:lnTo>
                <a:lnTo>
                  <a:pt x="769" y="19"/>
                </a:lnTo>
                <a:lnTo>
                  <a:pt x="771" y="20"/>
                </a:lnTo>
                <a:lnTo>
                  <a:pt x="773" y="22"/>
                </a:lnTo>
                <a:lnTo>
                  <a:pt x="775" y="23"/>
                </a:lnTo>
                <a:lnTo>
                  <a:pt x="777" y="22"/>
                </a:lnTo>
                <a:lnTo>
                  <a:pt x="779" y="23"/>
                </a:lnTo>
                <a:lnTo>
                  <a:pt x="781" y="23"/>
                </a:lnTo>
                <a:lnTo>
                  <a:pt x="783" y="23"/>
                </a:lnTo>
                <a:lnTo>
                  <a:pt x="785" y="23"/>
                </a:lnTo>
                <a:lnTo>
                  <a:pt x="787" y="22"/>
                </a:lnTo>
              </a:path>
            </a:pathLst>
          </a:custGeom>
          <a:noFill/>
          <a:ln w="19050">
            <a:solidFill>
              <a:srgbClr val="FF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latin typeface="Century Gothic" panose="020B0502020202020204" pitchFamily="34" charset="0"/>
            </a:endParaRPr>
          </a:p>
        </p:txBody>
      </p:sp>
      <p:sp>
        <p:nvSpPr>
          <p:cNvPr id="47115" name="Freeform 10"/>
          <p:cNvSpPr>
            <a:spLocks noChangeAspect="1"/>
          </p:cNvSpPr>
          <p:nvPr/>
        </p:nvSpPr>
        <p:spPr bwMode="auto">
          <a:xfrm>
            <a:off x="3571876" y="3684586"/>
            <a:ext cx="3794125" cy="1141413"/>
          </a:xfrm>
          <a:custGeom>
            <a:avLst/>
            <a:gdLst>
              <a:gd name="T0" fmla="*/ 2147483647 w 582"/>
              <a:gd name="T1" fmla="*/ 2147483647 h 602"/>
              <a:gd name="T2" fmla="*/ 2147483647 w 582"/>
              <a:gd name="T3" fmla="*/ 2147483647 h 602"/>
              <a:gd name="T4" fmla="*/ 2147483647 w 582"/>
              <a:gd name="T5" fmla="*/ 2147483647 h 602"/>
              <a:gd name="T6" fmla="*/ 2147483647 w 582"/>
              <a:gd name="T7" fmla="*/ 2147483647 h 602"/>
              <a:gd name="T8" fmla="*/ 2147483647 w 582"/>
              <a:gd name="T9" fmla="*/ 2147483647 h 602"/>
              <a:gd name="T10" fmla="*/ 2147483647 w 582"/>
              <a:gd name="T11" fmla="*/ 2147483647 h 602"/>
              <a:gd name="T12" fmla="*/ 2147483647 w 582"/>
              <a:gd name="T13" fmla="*/ 2147483647 h 602"/>
              <a:gd name="T14" fmla="*/ 2147483647 w 582"/>
              <a:gd name="T15" fmla="*/ 2147483647 h 602"/>
              <a:gd name="T16" fmla="*/ 2147483647 w 582"/>
              <a:gd name="T17" fmla="*/ 2147483647 h 602"/>
              <a:gd name="T18" fmla="*/ 2147483647 w 582"/>
              <a:gd name="T19" fmla="*/ 2147483647 h 602"/>
              <a:gd name="T20" fmla="*/ 2147483647 w 582"/>
              <a:gd name="T21" fmla="*/ 2147483647 h 602"/>
              <a:gd name="T22" fmla="*/ 2147483647 w 582"/>
              <a:gd name="T23" fmla="*/ 2147483647 h 602"/>
              <a:gd name="T24" fmla="*/ 2147483647 w 582"/>
              <a:gd name="T25" fmla="*/ 2147483647 h 602"/>
              <a:gd name="T26" fmla="*/ 2147483647 w 582"/>
              <a:gd name="T27" fmla="*/ 2147483647 h 602"/>
              <a:gd name="T28" fmla="*/ 2147483647 w 582"/>
              <a:gd name="T29" fmla="*/ 2147483647 h 602"/>
              <a:gd name="T30" fmla="*/ 2147483647 w 582"/>
              <a:gd name="T31" fmla="*/ 2147483647 h 602"/>
              <a:gd name="T32" fmla="*/ 2147483647 w 582"/>
              <a:gd name="T33" fmla="*/ 2147483647 h 602"/>
              <a:gd name="T34" fmla="*/ 2147483647 w 582"/>
              <a:gd name="T35" fmla="*/ 2147483647 h 602"/>
              <a:gd name="T36" fmla="*/ 2147483647 w 582"/>
              <a:gd name="T37" fmla="*/ 2147483647 h 602"/>
              <a:gd name="T38" fmla="*/ 2147483647 w 582"/>
              <a:gd name="T39" fmla="*/ 2147483647 h 602"/>
              <a:gd name="T40" fmla="*/ 2147483647 w 582"/>
              <a:gd name="T41" fmla="*/ 2147483647 h 602"/>
              <a:gd name="T42" fmla="*/ 2147483647 w 582"/>
              <a:gd name="T43" fmla="*/ 2147483647 h 602"/>
              <a:gd name="T44" fmla="*/ 2147483647 w 582"/>
              <a:gd name="T45" fmla="*/ 2147483647 h 602"/>
              <a:gd name="T46" fmla="*/ 2147483647 w 582"/>
              <a:gd name="T47" fmla="*/ 2147483647 h 602"/>
              <a:gd name="T48" fmla="*/ 2147483647 w 582"/>
              <a:gd name="T49" fmla="*/ 2147483647 h 602"/>
              <a:gd name="T50" fmla="*/ 2147483647 w 582"/>
              <a:gd name="T51" fmla="*/ 2147483647 h 602"/>
              <a:gd name="T52" fmla="*/ 2147483647 w 582"/>
              <a:gd name="T53" fmla="*/ 2147483647 h 602"/>
              <a:gd name="T54" fmla="*/ 2147483647 w 582"/>
              <a:gd name="T55" fmla="*/ 2147483647 h 602"/>
              <a:gd name="T56" fmla="*/ 2147483647 w 582"/>
              <a:gd name="T57" fmla="*/ 2147483647 h 602"/>
              <a:gd name="T58" fmla="*/ 2147483647 w 582"/>
              <a:gd name="T59" fmla="*/ 2147483647 h 602"/>
              <a:gd name="T60" fmla="*/ 2147483647 w 582"/>
              <a:gd name="T61" fmla="*/ 2147483647 h 602"/>
              <a:gd name="T62" fmla="*/ 2147483647 w 582"/>
              <a:gd name="T63" fmla="*/ 2147483647 h 602"/>
              <a:gd name="T64" fmla="*/ 2147483647 w 582"/>
              <a:gd name="T65" fmla="*/ 2147483647 h 602"/>
              <a:gd name="T66" fmla="*/ 2147483647 w 582"/>
              <a:gd name="T67" fmla="*/ 2147483647 h 602"/>
              <a:gd name="T68" fmla="*/ 2147483647 w 582"/>
              <a:gd name="T69" fmla="*/ 2147483647 h 602"/>
              <a:gd name="T70" fmla="*/ 2147483647 w 582"/>
              <a:gd name="T71" fmla="*/ 2147483647 h 602"/>
              <a:gd name="T72" fmla="*/ 2147483647 w 582"/>
              <a:gd name="T73" fmla="*/ 2147483647 h 602"/>
              <a:gd name="T74" fmla="*/ 2147483647 w 582"/>
              <a:gd name="T75" fmla="*/ 2147483647 h 602"/>
              <a:gd name="T76" fmla="*/ 2147483647 w 582"/>
              <a:gd name="T77" fmla="*/ 2147483647 h 602"/>
              <a:gd name="T78" fmla="*/ 2147483647 w 582"/>
              <a:gd name="T79" fmla="*/ 2147483647 h 602"/>
              <a:gd name="T80" fmla="*/ 2147483647 w 582"/>
              <a:gd name="T81" fmla="*/ 2147483647 h 602"/>
              <a:gd name="T82" fmla="*/ 2147483647 w 582"/>
              <a:gd name="T83" fmla="*/ 2147483647 h 602"/>
              <a:gd name="T84" fmla="*/ 2147483647 w 582"/>
              <a:gd name="T85" fmla="*/ 2147483647 h 602"/>
              <a:gd name="T86" fmla="*/ 2147483647 w 582"/>
              <a:gd name="T87" fmla="*/ 2147483647 h 602"/>
              <a:gd name="T88" fmla="*/ 2147483647 w 582"/>
              <a:gd name="T89" fmla="*/ 2147483647 h 602"/>
              <a:gd name="T90" fmla="*/ 2147483647 w 582"/>
              <a:gd name="T91" fmla="*/ 2147483647 h 602"/>
              <a:gd name="T92" fmla="*/ 2147483647 w 582"/>
              <a:gd name="T93" fmla="*/ 2147483647 h 602"/>
              <a:gd name="T94" fmla="*/ 2147483647 w 582"/>
              <a:gd name="T95" fmla="*/ 2147483647 h 602"/>
              <a:gd name="T96" fmla="*/ 2147483647 w 582"/>
              <a:gd name="T97" fmla="*/ 2147483647 h 602"/>
              <a:gd name="T98" fmla="*/ 2147483647 w 582"/>
              <a:gd name="T99" fmla="*/ 2147483647 h 602"/>
              <a:gd name="T100" fmla="*/ 2147483647 w 582"/>
              <a:gd name="T101" fmla="*/ 2147483647 h 602"/>
              <a:gd name="T102" fmla="*/ 2147483647 w 582"/>
              <a:gd name="T103" fmla="*/ 2147483647 h 602"/>
              <a:gd name="T104" fmla="*/ 2147483647 w 582"/>
              <a:gd name="T105" fmla="*/ 2147483647 h 602"/>
              <a:gd name="T106" fmla="*/ 2147483647 w 582"/>
              <a:gd name="T107" fmla="*/ 2147483647 h 602"/>
              <a:gd name="T108" fmla="*/ 2147483647 w 582"/>
              <a:gd name="T109" fmla="*/ 2147483647 h 602"/>
              <a:gd name="T110" fmla="*/ 2147483647 w 582"/>
              <a:gd name="T111" fmla="*/ 2147483647 h 602"/>
              <a:gd name="T112" fmla="*/ 2147483647 w 582"/>
              <a:gd name="T113" fmla="*/ 2147483647 h 602"/>
              <a:gd name="T114" fmla="*/ 2147483647 w 582"/>
              <a:gd name="T115" fmla="*/ 2147483647 h 602"/>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582"/>
              <a:gd name="T175" fmla="*/ 0 h 602"/>
              <a:gd name="T176" fmla="*/ 582 w 582"/>
              <a:gd name="T177" fmla="*/ 602 h 602"/>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582" h="602">
                <a:moveTo>
                  <a:pt x="0" y="6"/>
                </a:moveTo>
                <a:lnTo>
                  <a:pt x="2" y="5"/>
                </a:lnTo>
                <a:lnTo>
                  <a:pt x="4" y="4"/>
                </a:lnTo>
                <a:lnTo>
                  <a:pt x="6" y="4"/>
                </a:lnTo>
                <a:lnTo>
                  <a:pt x="8" y="4"/>
                </a:lnTo>
                <a:lnTo>
                  <a:pt x="10" y="4"/>
                </a:lnTo>
                <a:lnTo>
                  <a:pt x="12" y="5"/>
                </a:lnTo>
                <a:lnTo>
                  <a:pt x="14" y="5"/>
                </a:lnTo>
                <a:lnTo>
                  <a:pt x="16" y="3"/>
                </a:lnTo>
                <a:lnTo>
                  <a:pt x="18" y="4"/>
                </a:lnTo>
                <a:lnTo>
                  <a:pt x="20" y="4"/>
                </a:lnTo>
                <a:lnTo>
                  <a:pt x="22" y="1"/>
                </a:lnTo>
                <a:lnTo>
                  <a:pt x="24" y="0"/>
                </a:lnTo>
                <a:lnTo>
                  <a:pt x="26" y="1"/>
                </a:lnTo>
                <a:lnTo>
                  <a:pt x="28" y="4"/>
                </a:lnTo>
                <a:lnTo>
                  <a:pt x="30" y="4"/>
                </a:lnTo>
                <a:lnTo>
                  <a:pt x="32" y="6"/>
                </a:lnTo>
                <a:lnTo>
                  <a:pt x="34" y="7"/>
                </a:lnTo>
                <a:lnTo>
                  <a:pt x="36" y="8"/>
                </a:lnTo>
                <a:lnTo>
                  <a:pt x="38" y="7"/>
                </a:lnTo>
                <a:lnTo>
                  <a:pt x="40" y="8"/>
                </a:lnTo>
                <a:lnTo>
                  <a:pt x="42" y="6"/>
                </a:lnTo>
                <a:lnTo>
                  <a:pt x="44" y="6"/>
                </a:lnTo>
                <a:lnTo>
                  <a:pt x="46" y="11"/>
                </a:lnTo>
                <a:lnTo>
                  <a:pt x="48" y="11"/>
                </a:lnTo>
                <a:lnTo>
                  <a:pt x="50" y="12"/>
                </a:lnTo>
                <a:lnTo>
                  <a:pt x="52" y="12"/>
                </a:lnTo>
                <a:lnTo>
                  <a:pt x="54" y="14"/>
                </a:lnTo>
                <a:lnTo>
                  <a:pt x="56" y="17"/>
                </a:lnTo>
                <a:lnTo>
                  <a:pt x="58" y="19"/>
                </a:lnTo>
                <a:lnTo>
                  <a:pt x="60" y="20"/>
                </a:lnTo>
                <a:lnTo>
                  <a:pt x="62" y="25"/>
                </a:lnTo>
                <a:lnTo>
                  <a:pt x="64" y="29"/>
                </a:lnTo>
                <a:lnTo>
                  <a:pt x="66" y="35"/>
                </a:lnTo>
                <a:lnTo>
                  <a:pt x="68" y="27"/>
                </a:lnTo>
                <a:lnTo>
                  <a:pt x="70" y="29"/>
                </a:lnTo>
                <a:lnTo>
                  <a:pt x="72" y="30"/>
                </a:lnTo>
                <a:lnTo>
                  <a:pt x="74" y="24"/>
                </a:lnTo>
                <a:lnTo>
                  <a:pt x="76" y="20"/>
                </a:lnTo>
                <a:lnTo>
                  <a:pt x="78" y="20"/>
                </a:lnTo>
                <a:lnTo>
                  <a:pt x="80" y="19"/>
                </a:lnTo>
                <a:lnTo>
                  <a:pt x="82" y="16"/>
                </a:lnTo>
                <a:lnTo>
                  <a:pt x="84" y="14"/>
                </a:lnTo>
                <a:lnTo>
                  <a:pt x="86" y="18"/>
                </a:lnTo>
                <a:lnTo>
                  <a:pt x="88" y="19"/>
                </a:lnTo>
                <a:lnTo>
                  <a:pt x="90" y="22"/>
                </a:lnTo>
                <a:lnTo>
                  <a:pt x="92" y="18"/>
                </a:lnTo>
                <a:lnTo>
                  <a:pt x="94" y="17"/>
                </a:lnTo>
                <a:lnTo>
                  <a:pt x="96" y="17"/>
                </a:lnTo>
                <a:lnTo>
                  <a:pt x="98" y="11"/>
                </a:lnTo>
                <a:lnTo>
                  <a:pt x="100" y="12"/>
                </a:lnTo>
                <a:lnTo>
                  <a:pt x="102" y="11"/>
                </a:lnTo>
                <a:lnTo>
                  <a:pt x="104" y="11"/>
                </a:lnTo>
                <a:lnTo>
                  <a:pt x="106" y="13"/>
                </a:lnTo>
                <a:lnTo>
                  <a:pt x="108" y="10"/>
                </a:lnTo>
                <a:lnTo>
                  <a:pt x="110" y="11"/>
                </a:lnTo>
                <a:lnTo>
                  <a:pt x="112" y="11"/>
                </a:lnTo>
                <a:lnTo>
                  <a:pt x="114" y="10"/>
                </a:lnTo>
                <a:lnTo>
                  <a:pt x="116" y="11"/>
                </a:lnTo>
                <a:lnTo>
                  <a:pt x="118" y="10"/>
                </a:lnTo>
                <a:lnTo>
                  <a:pt x="120" y="8"/>
                </a:lnTo>
                <a:lnTo>
                  <a:pt x="122" y="12"/>
                </a:lnTo>
                <a:lnTo>
                  <a:pt x="124" y="13"/>
                </a:lnTo>
                <a:lnTo>
                  <a:pt x="126" y="14"/>
                </a:lnTo>
                <a:lnTo>
                  <a:pt x="128" y="14"/>
                </a:lnTo>
                <a:lnTo>
                  <a:pt x="130" y="15"/>
                </a:lnTo>
                <a:lnTo>
                  <a:pt x="131" y="13"/>
                </a:lnTo>
                <a:lnTo>
                  <a:pt x="133" y="14"/>
                </a:lnTo>
                <a:lnTo>
                  <a:pt x="135" y="16"/>
                </a:lnTo>
                <a:lnTo>
                  <a:pt x="137" y="16"/>
                </a:lnTo>
                <a:lnTo>
                  <a:pt x="139" y="19"/>
                </a:lnTo>
                <a:lnTo>
                  <a:pt x="141" y="18"/>
                </a:lnTo>
                <a:lnTo>
                  <a:pt x="143" y="18"/>
                </a:lnTo>
                <a:lnTo>
                  <a:pt x="145" y="22"/>
                </a:lnTo>
                <a:lnTo>
                  <a:pt x="147" y="24"/>
                </a:lnTo>
                <a:lnTo>
                  <a:pt x="149" y="23"/>
                </a:lnTo>
                <a:lnTo>
                  <a:pt x="151" y="19"/>
                </a:lnTo>
                <a:lnTo>
                  <a:pt x="153" y="19"/>
                </a:lnTo>
                <a:lnTo>
                  <a:pt x="155" y="21"/>
                </a:lnTo>
                <a:lnTo>
                  <a:pt x="157" y="18"/>
                </a:lnTo>
                <a:lnTo>
                  <a:pt x="159" y="17"/>
                </a:lnTo>
                <a:lnTo>
                  <a:pt x="161" y="17"/>
                </a:lnTo>
                <a:lnTo>
                  <a:pt x="163" y="23"/>
                </a:lnTo>
                <a:lnTo>
                  <a:pt x="165" y="22"/>
                </a:lnTo>
                <a:lnTo>
                  <a:pt x="167" y="22"/>
                </a:lnTo>
                <a:lnTo>
                  <a:pt x="169" y="20"/>
                </a:lnTo>
                <a:lnTo>
                  <a:pt x="171" y="23"/>
                </a:lnTo>
                <a:lnTo>
                  <a:pt x="173" y="20"/>
                </a:lnTo>
                <a:lnTo>
                  <a:pt x="175" y="21"/>
                </a:lnTo>
                <a:lnTo>
                  <a:pt x="177" y="21"/>
                </a:lnTo>
                <a:lnTo>
                  <a:pt x="179" y="19"/>
                </a:lnTo>
                <a:lnTo>
                  <a:pt x="181" y="20"/>
                </a:lnTo>
                <a:lnTo>
                  <a:pt x="183" y="18"/>
                </a:lnTo>
                <a:lnTo>
                  <a:pt x="185" y="18"/>
                </a:lnTo>
                <a:lnTo>
                  <a:pt x="187" y="24"/>
                </a:lnTo>
                <a:lnTo>
                  <a:pt x="189" y="21"/>
                </a:lnTo>
                <a:lnTo>
                  <a:pt x="191" y="21"/>
                </a:lnTo>
                <a:lnTo>
                  <a:pt x="193" y="19"/>
                </a:lnTo>
                <a:lnTo>
                  <a:pt x="195" y="22"/>
                </a:lnTo>
                <a:lnTo>
                  <a:pt x="197" y="28"/>
                </a:lnTo>
                <a:lnTo>
                  <a:pt x="199" y="22"/>
                </a:lnTo>
                <a:lnTo>
                  <a:pt x="201" y="18"/>
                </a:lnTo>
                <a:lnTo>
                  <a:pt x="203" y="18"/>
                </a:lnTo>
                <a:lnTo>
                  <a:pt x="205" y="15"/>
                </a:lnTo>
                <a:lnTo>
                  <a:pt x="207" y="17"/>
                </a:lnTo>
                <a:lnTo>
                  <a:pt x="209" y="17"/>
                </a:lnTo>
                <a:lnTo>
                  <a:pt x="211" y="17"/>
                </a:lnTo>
                <a:lnTo>
                  <a:pt x="213" y="13"/>
                </a:lnTo>
                <a:lnTo>
                  <a:pt x="215" y="14"/>
                </a:lnTo>
                <a:lnTo>
                  <a:pt x="217" y="17"/>
                </a:lnTo>
                <a:lnTo>
                  <a:pt x="219" y="18"/>
                </a:lnTo>
                <a:lnTo>
                  <a:pt x="221" y="16"/>
                </a:lnTo>
                <a:lnTo>
                  <a:pt x="223" y="19"/>
                </a:lnTo>
                <a:lnTo>
                  <a:pt x="225" y="19"/>
                </a:lnTo>
                <a:lnTo>
                  <a:pt x="227" y="20"/>
                </a:lnTo>
                <a:lnTo>
                  <a:pt x="229" y="22"/>
                </a:lnTo>
                <a:lnTo>
                  <a:pt x="231" y="26"/>
                </a:lnTo>
                <a:lnTo>
                  <a:pt x="233" y="29"/>
                </a:lnTo>
                <a:lnTo>
                  <a:pt x="235" y="25"/>
                </a:lnTo>
                <a:lnTo>
                  <a:pt x="237" y="22"/>
                </a:lnTo>
                <a:lnTo>
                  <a:pt x="239" y="25"/>
                </a:lnTo>
                <a:lnTo>
                  <a:pt x="241" y="26"/>
                </a:lnTo>
                <a:lnTo>
                  <a:pt x="243" y="29"/>
                </a:lnTo>
                <a:lnTo>
                  <a:pt x="245" y="31"/>
                </a:lnTo>
                <a:lnTo>
                  <a:pt x="247" y="28"/>
                </a:lnTo>
                <a:lnTo>
                  <a:pt x="249" y="30"/>
                </a:lnTo>
                <a:lnTo>
                  <a:pt x="251" y="33"/>
                </a:lnTo>
                <a:lnTo>
                  <a:pt x="253" y="33"/>
                </a:lnTo>
                <a:lnTo>
                  <a:pt x="255" y="27"/>
                </a:lnTo>
                <a:lnTo>
                  <a:pt x="257" y="26"/>
                </a:lnTo>
                <a:lnTo>
                  <a:pt x="259" y="19"/>
                </a:lnTo>
                <a:lnTo>
                  <a:pt x="261" y="18"/>
                </a:lnTo>
                <a:lnTo>
                  <a:pt x="263" y="17"/>
                </a:lnTo>
                <a:lnTo>
                  <a:pt x="265" y="17"/>
                </a:lnTo>
                <a:lnTo>
                  <a:pt x="267" y="15"/>
                </a:lnTo>
                <a:lnTo>
                  <a:pt x="269" y="15"/>
                </a:lnTo>
                <a:lnTo>
                  <a:pt x="271" y="11"/>
                </a:lnTo>
                <a:lnTo>
                  <a:pt x="273" y="13"/>
                </a:lnTo>
                <a:lnTo>
                  <a:pt x="275" y="12"/>
                </a:lnTo>
                <a:lnTo>
                  <a:pt x="277" y="15"/>
                </a:lnTo>
                <a:lnTo>
                  <a:pt x="279" y="15"/>
                </a:lnTo>
                <a:lnTo>
                  <a:pt x="281" y="14"/>
                </a:lnTo>
                <a:lnTo>
                  <a:pt x="283" y="16"/>
                </a:lnTo>
                <a:lnTo>
                  <a:pt x="285" y="15"/>
                </a:lnTo>
                <a:lnTo>
                  <a:pt x="287" y="17"/>
                </a:lnTo>
                <a:lnTo>
                  <a:pt x="289" y="17"/>
                </a:lnTo>
                <a:lnTo>
                  <a:pt x="291" y="20"/>
                </a:lnTo>
                <a:lnTo>
                  <a:pt x="293" y="21"/>
                </a:lnTo>
                <a:lnTo>
                  <a:pt x="295" y="21"/>
                </a:lnTo>
                <a:lnTo>
                  <a:pt x="297" y="26"/>
                </a:lnTo>
                <a:lnTo>
                  <a:pt x="299" y="26"/>
                </a:lnTo>
                <a:lnTo>
                  <a:pt x="301" y="26"/>
                </a:lnTo>
                <a:lnTo>
                  <a:pt x="303" y="22"/>
                </a:lnTo>
                <a:lnTo>
                  <a:pt x="305" y="22"/>
                </a:lnTo>
                <a:lnTo>
                  <a:pt x="307" y="22"/>
                </a:lnTo>
                <a:lnTo>
                  <a:pt x="309" y="22"/>
                </a:lnTo>
                <a:lnTo>
                  <a:pt x="311" y="22"/>
                </a:lnTo>
                <a:lnTo>
                  <a:pt x="313" y="18"/>
                </a:lnTo>
                <a:lnTo>
                  <a:pt x="315" y="20"/>
                </a:lnTo>
                <a:lnTo>
                  <a:pt x="317" y="20"/>
                </a:lnTo>
                <a:lnTo>
                  <a:pt x="319" y="20"/>
                </a:lnTo>
                <a:lnTo>
                  <a:pt x="321" y="16"/>
                </a:lnTo>
                <a:lnTo>
                  <a:pt x="323" y="16"/>
                </a:lnTo>
                <a:lnTo>
                  <a:pt x="325" y="18"/>
                </a:lnTo>
                <a:lnTo>
                  <a:pt x="327" y="19"/>
                </a:lnTo>
                <a:lnTo>
                  <a:pt x="329" y="21"/>
                </a:lnTo>
                <a:lnTo>
                  <a:pt x="331" y="19"/>
                </a:lnTo>
                <a:lnTo>
                  <a:pt x="333" y="16"/>
                </a:lnTo>
                <a:lnTo>
                  <a:pt x="335" y="14"/>
                </a:lnTo>
                <a:lnTo>
                  <a:pt x="337" y="15"/>
                </a:lnTo>
                <a:lnTo>
                  <a:pt x="339" y="11"/>
                </a:lnTo>
                <a:lnTo>
                  <a:pt x="341" y="8"/>
                </a:lnTo>
                <a:lnTo>
                  <a:pt x="343" y="9"/>
                </a:lnTo>
                <a:lnTo>
                  <a:pt x="345" y="8"/>
                </a:lnTo>
                <a:lnTo>
                  <a:pt x="347" y="8"/>
                </a:lnTo>
                <a:lnTo>
                  <a:pt x="349" y="11"/>
                </a:lnTo>
                <a:lnTo>
                  <a:pt x="351" y="7"/>
                </a:lnTo>
                <a:lnTo>
                  <a:pt x="353" y="13"/>
                </a:lnTo>
                <a:lnTo>
                  <a:pt x="355" y="11"/>
                </a:lnTo>
                <a:lnTo>
                  <a:pt x="357" y="10"/>
                </a:lnTo>
                <a:lnTo>
                  <a:pt x="359" y="13"/>
                </a:lnTo>
                <a:lnTo>
                  <a:pt x="361" y="7"/>
                </a:lnTo>
                <a:lnTo>
                  <a:pt x="363" y="6"/>
                </a:lnTo>
                <a:lnTo>
                  <a:pt x="365" y="5"/>
                </a:lnTo>
                <a:lnTo>
                  <a:pt x="367" y="8"/>
                </a:lnTo>
                <a:lnTo>
                  <a:pt x="369" y="9"/>
                </a:lnTo>
                <a:lnTo>
                  <a:pt x="371" y="7"/>
                </a:lnTo>
                <a:lnTo>
                  <a:pt x="373" y="5"/>
                </a:lnTo>
                <a:lnTo>
                  <a:pt x="375" y="5"/>
                </a:lnTo>
                <a:lnTo>
                  <a:pt x="377" y="8"/>
                </a:lnTo>
                <a:lnTo>
                  <a:pt x="379" y="19"/>
                </a:lnTo>
                <a:lnTo>
                  <a:pt x="381" y="24"/>
                </a:lnTo>
                <a:lnTo>
                  <a:pt x="383" y="22"/>
                </a:lnTo>
                <a:lnTo>
                  <a:pt x="385" y="19"/>
                </a:lnTo>
                <a:lnTo>
                  <a:pt x="387" y="18"/>
                </a:lnTo>
                <a:lnTo>
                  <a:pt x="389" y="21"/>
                </a:lnTo>
                <a:lnTo>
                  <a:pt x="391" y="22"/>
                </a:lnTo>
                <a:lnTo>
                  <a:pt x="393" y="23"/>
                </a:lnTo>
                <a:lnTo>
                  <a:pt x="394" y="22"/>
                </a:lnTo>
                <a:lnTo>
                  <a:pt x="396" y="23"/>
                </a:lnTo>
                <a:lnTo>
                  <a:pt x="398" y="26"/>
                </a:lnTo>
                <a:lnTo>
                  <a:pt x="400" y="25"/>
                </a:lnTo>
                <a:lnTo>
                  <a:pt x="402" y="24"/>
                </a:lnTo>
                <a:lnTo>
                  <a:pt x="404" y="27"/>
                </a:lnTo>
                <a:lnTo>
                  <a:pt x="406" y="28"/>
                </a:lnTo>
                <a:lnTo>
                  <a:pt x="408" y="25"/>
                </a:lnTo>
                <a:lnTo>
                  <a:pt x="410" y="28"/>
                </a:lnTo>
                <a:lnTo>
                  <a:pt x="412" y="28"/>
                </a:lnTo>
                <a:lnTo>
                  <a:pt x="414" y="26"/>
                </a:lnTo>
                <a:lnTo>
                  <a:pt x="416" y="25"/>
                </a:lnTo>
                <a:lnTo>
                  <a:pt x="418" y="25"/>
                </a:lnTo>
                <a:lnTo>
                  <a:pt x="420" y="21"/>
                </a:lnTo>
                <a:lnTo>
                  <a:pt x="422" y="22"/>
                </a:lnTo>
                <a:lnTo>
                  <a:pt x="424" y="24"/>
                </a:lnTo>
                <a:lnTo>
                  <a:pt x="426" y="25"/>
                </a:lnTo>
                <a:lnTo>
                  <a:pt x="428" y="26"/>
                </a:lnTo>
                <a:lnTo>
                  <a:pt x="430" y="26"/>
                </a:lnTo>
                <a:lnTo>
                  <a:pt x="432" y="31"/>
                </a:lnTo>
                <a:lnTo>
                  <a:pt x="434" y="32"/>
                </a:lnTo>
                <a:lnTo>
                  <a:pt x="436" y="33"/>
                </a:lnTo>
                <a:lnTo>
                  <a:pt x="438" y="36"/>
                </a:lnTo>
                <a:lnTo>
                  <a:pt x="440" y="32"/>
                </a:lnTo>
                <a:lnTo>
                  <a:pt x="442" y="33"/>
                </a:lnTo>
                <a:lnTo>
                  <a:pt x="444" y="34"/>
                </a:lnTo>
                <a:lnTo>
                  <a:pt x="446" y="41"/>
                </a:lnTo>
                <a:lnTo>
                  <a:pt x="448" y="45"/>
                </a:lnTo>
                <a:lnTo>
                  <a:pt x="450" y="46"/>
                </a:lnTo>
                <a:lnTo>
                  <a:pt x="452" y="44"/>
                </a:lnTo>
                <a:lnTo>
                  <a:pt x="454" y="44"/>
                </a:lnTo>
                <a:lnTo>
                  <a:pt x="456" y="43"/>
                </a:lnTo>
                <a:lnTo>
                  <a:pt x="458" y="42"/>
                </a:lnTo>
                <a:lnTo>
                  <a:pt x="460" y="42"/>
                </a:lnTo>
                <a:lnTo>
                  <a:pt x="462" y="44"/>
                </a:lnTo>
                <a:lnTo>
                  <a:pt x="464" y="43"/>
                </a:lnTo>
                <a:lnTo>
                  <a:pt x="466" y="48"/>
                </a:lnTo>
                <a:lnTo>
                  <a:pt x="468" y="47"/>
                </a:lnTo>
                <a:lnTo>
                  <a:pt x="470" y="47"/>
                </a:lnTo>
                <a:lnTo>
                  <a:pt x="472" y="49"/>
                </a:lnTo>
                <a:lnTo>
                  <a:pt x="474" y="49"/>
                </a:lnTo>
                <a:lnTo>
                  <a:pt x="476" y="53"/>
                </a:lnTo>
                <a:lnTo>
                  <a:pt x="478" y="49"/>
                </a:lnTo>
                <a:lnTo>
                  <a:pt x="480" y="53"/>
                </a:lnTo>
                <a:lnTo>
                  <a:pt x="482" y="54"/>
                </a:lnTo>
                <a:lnTo>
                  <a:pt x="484" y="58"/>
                </a:lnTo>
                <a:lnTo>
                  <a:pt x="486" y="58"/>
                </a:lnTo>
                <a:lnTo>
                  <a:pt x="488" y="59"/>
                </a:lnTo>
                <a:lnTo>
                  <a:pt x="490" y="62"/>
                </a:lnTo>
                <a:lnTo>
                  <a:pt x="492" y="61"/>
                </a:lnTo>
                <a:lnTo>
                  <a:pt x="494" y="64"/>
                </a:lnTo>
                <a:lnTo>
                  <a:pt x="496" y="65"/>
                </a:lnTo>
                <a:lnTo>
                  <a:pt x="498" y="68"/>
                </a:lnTo>
                <a:lnTo>
                  <a:pt x="500" y="70"/>
                </a:lnTo>
                <a:lnTo>
                  <a:pt x="502" y="71"/>
                </a:lnTo>
                <a:lnTo>
                  <a:pt x="504" y="72"/>
                </a:lnTo>
                <a:lnTo>
                  <a:pt x="506" y="74"/>
                </a:lnTo>
                <a:lnTo>
                  <a:pt x="508" y="75"/>
                </a:lnTo>
                <a:lnTo>
                  <a:pt x="510" y="79"/>
                </a:lnTo>
                <a:lnTo>
                  <a:pt x="512" y="81"/>
                </a:lnTo>
                <a:lnTo>
                  <a:pt x="514" y="83"/>
                </a:lnTo>
                <a:lnTo>
                  <a:pt x="516" y="86"/>
                </a:lnTo>
                <a:lnTo>
                  <a:pt x="518" y="87"/>
                </a:lnTo>
                <a:lnTo>
                  <a:pt x="520" y="90"/>
                </a:lnTo>
                <a:lnTo>
                  <a:pt x="522" y="92"/>
                </a:lnTo>
                <a:lnTo>
                  <a:pt x="524" y="97"/>
                </a:lnTo>
                <a:lnTo>
                  <a:pt x="526" y="100"/>
                </a:lnTo>
                <a:lnTo>
                  <a:pt x="528" y="101"/>
                </a:lnTo>
                <a:lnTo>
                  <a:pt x="530" y="108"/>
                </a:lnTo>
                <a:lnTo>
                  <a:pt x="532" y="115"/>
                </a:lnTo>
                <a:lnTo>
                  <a:pt x="534" y="119"/>
                </a:lnTo>
                <a:lnTo>
                  <a:pt x="536" y="123"/>
                </a:lnTo>
                <a:lnTo>
                  <a:pt x="538" y="129"/>
                </a:lnTo>
                <a:lnTo>
                  <a:pt x="540" y="132"/>
                </a:lnTo>
                <a:lnTo>
                  <a:pt x="542" y="135"/>
                </a:lnTo>
                <a:lnTo>
                  <a:pt x="544" y="143"/>
                </a:lnTo>
                <a:lnTo>
                  <a:pt x="546" y="148"/>
                </a:lnTo>
                <a:lnTo>
                  <a:pt x="548" y="157"/>
                </a:lnTo>
                <a:lnTo>
                  <a:pt x="550" y="163"/>
                </a:lnTo>
                <a:lnTo>
                  <a:pt x="552" y="168"/>
                </a:lnTo>
                <a:lnTo>
                  <a:pt x="554" y="173"/>
                </a:lnTo>
                <a:lnTo>
                  <a:pt x="556" y="179"/>
                </a:lnTo>
                <a:lnTo>
                  <a:pt x="558" y="186"/>
                </a:lnTo>
                <a:lnTo>
                  <a:pt x="560" y="191"/>
                </a:lnTo>
                <a:lnTo>
                  <a:pt x="562" y="200"/>
                </a:lnTo>
                <a:lnTo>
                  <a:pt x="564" y="209"/>
                </a:lnTo>
                <a:lnTo>
                  <a:pt x="566" y="221"/>
                </a:lnTo>
                <a:lnTo>
                  <a:pt x="568" y="232"/>
                </a:lnTo>
                <a:lnTo>
                  <a:pt x="570" y="248"/>
                </a:lnTo>
                <a:lnTo>
                  <a:pt x="572" y="263"/>
                </a:lnTo>
                <a:lnTo>
                  <a:pt x="574" y="284"/>
                </a:lnTo>
                <a:lnTo>
                  <a:pt x="576" y="309"/>
                </a:lnTo>
                <a:lnTo>
                  <a:pt x="578" y="348"/>
                </a:lnTo>
                <a:lnTo>
                  <a:pt x="580" y="410"/>
                </a:lnTo>
                <a:lnTo>
                  <a:pt x="582" y="602"/>
                </a:lnTo>
              </a:path>
            </a:pathLst>
          </a:custGeom>
          <a:noFill/>
          <a:ln w="19050">
            <a:solidFill>
              <a:srgbClr val="00008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latin typeface="Century Gothic" panose="020B0502020202020204" pitchFamily="34" charset="0"/>
            </a:endParaRPr>
          </a:p>
        </p:txBody>
      </p:sp>
      <p:sp>
        <p:nvSpPr>
          <p:cNvPr id="47116" name="Freeform 11"/>
          <p:cNvSpPr>
            <a:spLocks noChangeAspect="1"/>
          </p:cNvSpPr>
          <p:nvPr/>
        </p:nvSpPr>
        <p:spPr bwMode="auto">
          <a:xfrm>
            <a:off x="3576639" y="3738560"/>
            <a:ext cx="2535237" cy="1092200"/>
          </a:xfrm>
          <a:custGeom>
            <a:avLst/>
            <a:gdLst>
              <a:gd name="T0" fmla="*/ 2147483647 w 398"/>
              <a:gd name="T1" fmla="*/ 2147483647 h 456"/>
              <a:gd name="T2" fmla="*/ 2147483647 w 398"/>
              <a:gd name="T3" fmla="*/ 2147483647 h 456"/>
              <a:gd name="T4" fmla="*/ 2147483647 w 398"/>
              <a:gd name="T5" fmla="*/ 2147483647 h 456"/>
              <a:gd name="T6" fmla="*/ 2147483647 w 398"/>
              <a:gd name="T7" fmla="*/ 2147483647 h 456"/>
              <a:gd name="T8" fmla="*/ 2147483647 w 398"/>
              <a:gd name="T9" fmla="*/ 2147483647 h 456"/>
              <a:gd name="T10" fmla="*/ 2147483647 w 398"/>
              <a:gd name="T11" fmla="*/ 2147483647 h 456"/>
              <a:gd name="T12" fmla="*/ 2147483647 w 398"/>
              <a:gd name="T13" fmla="*/ 2147483647 h 456"/>
              <a:gd name="T14" fmla="*/ 2147483647 w 398"/>
              <a:gd name="T15" fmla="*/ 2147483647 h 456"/>
              <a:gd name="T16" fmla="*/ 2147483647 w 398"/>
              <a:gd name="T17" fmla="*/ 2147483647 h 456"/>
              <a:gd name="T18" fmla="*/ 2147483647 w 398"/>
              <a:gd name="T19" fmla="*/ 2147483647 h 456"/>
              <a:gd name="T20" fmla="*/ 2147483647 w 398"/>
              <a:gd name="T21" fmla="*/ 2147483647 h 456"/>
              <a:gd name="T22" fmla="*/ 2147483647 w 398"/>
              <a:gd name="T23" fmla="*/ 2147483647 h 456"/>
              <a:gd name="T24" fmla="*/ 2147483647 w 398"/>
              <a:gd name="T25" fmla="*/ 2147483647 h 456"/>
              <a:gd name="T26" fmla="*/ 2147483647 w 398"/>
              <a:gd name="T27" fmla="*/ 2147483647 h 456"/>
              <a:gd name="T28" fmla="*/ 2147483647 w 398"/>
              <a:gd name="T29" fmla="*/ 2147483647 h 456"/>
              <a:gd name="T30" fmla="*/ 2147483647 w 398"/>
              <a:gd name="T31" fmla="*/ 2147483647 h 456"/>
              <a:gd name="T32" fmla="*/ 2147483647 w 398"/>
              <a:gd name="T33" fmla="*/ 2147483647 h 456"/>
              <a:gd name="T34" fmla="*/ 2147483647 w 398"/>
              <a:gd name="T35" fmla="*/ 2147483647 h 456"/>
              <a:gd name="T36" fmla="*/ 2147483647 w 398"/>
              <a:gd name="T37" fmla="*/ 2147483647 h 456"/>
              <a:gd name="T38" fmla="*/ 2147483647 w 398"/>
              <a:gd name="T39" fmla="*/ 2147483647 h 456"/>
              <a:gd name="T40" fmla="*/ 2147483647 w 398"/>
              <a:gd name="T41" fmla="*/ 2147483647 h 456"/>
              <a:gd name="T42" fmla="*/ 2147483647 w 398"/>
              <a:gd name="T43" fmla="*/ 2147483647 h 456"/>
              <a:gd name="T44" fmla="*/ 2147483647 w 398"/>
              <a:gd name="T45" fmla="*/ 2147483647 h 456"/>
              <a:gd name="T46" fmla="*/ 2147483647 w 398"/>
              <a:gd name="T47" fmla="*/ 2147483647 h 456"/>
              <a:gd name="T48" fmla="*/ 2147483647 w 398"/>
              <a:gd name="T49" fmla="*/ 2147483647 h 456"/>
              <a:gd name="T50" fmla="*/ 2147483647 w 398"/>
              <a:gd name="T51" fmla="*/ 2147483647 h 456"/>
              <a:gd name="T52" fmla="*/ 2147483647 w 398"/>
              <a:gd name="T53" fmla="*/ 2147483647 h 456"/>
              <a:gd name="T54" fmla="*/ 2147483647 w 398"/>
              <a:gd name="T55" fmla="*/ 2147483647 h 456"/>
              <a:gd name="T56" fmla="*/ 2147483647 w 398"/>
              <a:gd name="T57" fmla="*/ 2147483647 h 456"/>
              <a:gd name="T58" fmla="*/ 2147483647 w 398"/>
              <a:gd name="T59" fmla="*/ 2147483647 h 456"/>
              <a:gd name="T60" fmla="*/ 2147483647 w 398"/>
              <a:gd name="T61" fmla="*/ 2147483647 h 456"/>
              <a:gd name="T62" fmla="*/ 2147483647 w 398"/>
              <a:gd name="T63" fmla="*/ 2147483647 h 456"/>
              <a:gd name="T64" fmla="*/ 2147483647 w 398"/>
              <a:gd name="T65" fmla="*/ 2147483647 h 456"/>
              <a:gd name="T66" fmla="*/ 2147483647 w 398"/>
              <a:gd name="T67" fmla="*/ 2147483647 h 456"/>
              <a:gd name="T68" fmla="*/ 2147483647 w 398"/>
              <a:gd name="T69" fmla="*/ 2147483647 h 456"/>
              <a:gd name="T70" fmla="*/ 2147483647 w 398"/>
              <a:gd name="T71" fmla="*/ 2147483647 h 456"/>
              <a:gd name="T72" fmla="*/ 2147483647 w 398"/>
              <a:gd name="T73" fmla="*/ 2147483647 h 456"/>
              <a:gd name="T74" fmla="*/ 2147483647 w 398"/>
              <a:gd name="T75" fmla="*/ 2147483647 h 456"/>
              <a:gd name="T76" fmla="*/ 2147483647 w 398"/>
              <a:gd name="T77" fmla="*/ 2147483647 h 456"/>
              <a:gd name="T78" fmla="*/ 2147483647 w 398"/>
              <a:gd name="T79" fmla="*/ 2147483647 h 456"/>
              <a:gd name="T80" fmla="*/ 2147483647 w 398"/>
              <a:gd name="T81" fmla="*/ 2147483647 h 456"/>
              <a:gd name="T82" fmla="*/ 2147483647 w 398"/>
              <a:gd name="T83" fmla="*/ 2147483647 h 456"/>
              <a:gd name="T84" fmla="*/ 2147483647 w 398"/>
              <a:gd name="T85" fmla="*/ 2147483647 h 456"/>
              <a:gd name="T86" fmla="*/ 2147483647 w 398"/>
              <a:gd name="T87" fmla="*/ 2147483647 h 456"/>
              <a:gd name="T88" fmla="*/ 2147483647 w 398"/>
              <a:gd name="T89" fmla="*/ 2147483647 h 456"/>
              <a:gd name="T90" fmla="*/ 2147483647 w 398"/>
              <a:gd name="T91" fmla="*/ 2147483647 h 456"/>
              <a:gd name="T92" fmla="*/ 2147483647 w 398"/>
              <a:gd name="T93" fmla="*/ 2147483647 h 456"/>
              <a:gd name="T94" fmla="*/ 2147483647 w 398"/>
              <a:gd name="T95" fmla="*/ 2147483647 h 456"/>
              <a:gd name="T96" fmla="*/ 2147483647 w 398"/>
              <a:gd name="T97" fmla="*/ 2147483647 h 456"/>
              <a:gd name="T98" fmla="*/ 2147483647 w 398"/>
              <a:gd name="T99" fmla="*/ 2147483647 h 45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398"/>
              <a:gd name="T151" fmla="*/ 0 h 456"/>
              <a:gd name="T152" fmla="*/ 398 w 398"/>
              <a:gd name="T153" fmla="*/ 456 h 456"/>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398" h="456">
                <a:moveTo>
                  <a:pt x="0" y="5"/>
                </a:moveTo>
                <a:lnTo>
                  <a:pt x="2" y="5"/>
                </a:lnTo>
                <a:lnTo>
                  <a:pt x="4" y="3"/>
                </a:lnTo>
                <a:lnTo>
                  <a:pt x="6" y="4"/>
                </a:lnTo>
                <a:lnTo>
                  <a:pt x="8" y="4"/>
                </a:lnTo>
                <a:lnTo>
                  <a:pt x="10" y="3"/>
                </a:lnTo>
                <a:lnTo>
                  <a:pt x="12" y="4"/>
                </a:lnTo>
                <a:lnTo>
                  <a:pt x="14" y="5"/>
                </a:lnTo>
                <a:lnTo>
                  <a:pt x="16" y="3"/>
                </a:lnTo>
                <a:lnTo>
                  <a:pt x="18" y="4"/>
                </a:lnTo>
                <a:lnTo>
                  <a:pt x="20" y="3"/>
                </a:lnTo>
                <a:lnTo>
                  <a:pt x="22" y="1"/>
                </a:lnTo>
                <a:lnTo>
                  <a:pt x="24" y="0"/>
                </a:lnTo>
                <a:lnTo>
                  <a:pt x="26" y="2"/>
                </a:lnTo>
                <a:lnTo>
                  <a:pt x="28" y="4"/>
                </a:lnTo>
                <a:lnTo>
                  <a:pt x="30" y="4"/>
                </a:lnTo>
                <a:lnTo>
                  <a:pt x="32" y="7"/>
                </a:lnTo>
                <a:lnTo>
                  <a:pt x="34" y="7"/>
                </a:lnTo>
                <a:lnTo>
                  <a:pt x="36" y="8"/>
                </a:lnTo>
                <a:lnTo>
                  <a:pt x="38" y="8"/>
                </a:lnTo>
                <a:lnTo>
                  <a:pt x="40" y="9"/>
                </a:lnTo>
                <a:lnTo>
                  <a:pt x="42" y="6"/>
                </a:lnTo>
                <a:lnTo>
                  <a:pt x="44" y="7"/>
                </a:lnTo>
                <a:lnTo>
                  <a:pt x="46" y="13"/>
                </a:lnTo>
                <a:lnTo>
                  <a:pt x="48" y="12"/>
                </a:lnTo>
                <a:lnTo>
                  <a:pt x="50" y="13"/>
                </a:lnTo>
                <a:lnTo>
                  <a:pt x="52" y="13"/>
                </a:lnTo>
                <a:lnTo>
                  <a:pt x="54" y="16"/>
                </a:lnTo>
                <a:lnTo>
                  <a:pt x="56" y="19"/>
                </a:lnTo>
                <a:lnTo>
                  <a:pt x="58" y="20"/>
                </a:lnTo>
                <a:lnTo>
                  <a:pt x="60" y="22"/>
                </a:lnTo>
                <a:lnTo>
                  <a:pt x="62" y="27"/>
                </a:lnTo>
                <a:lnTo>
                  <a:pt x="64" y="32"/>
                </a:lnTo>
                <a:lnTo>
                  <a:pt x="66" y="37"/>
                </a:lnTo>
                <a:lnTo>
                  <a:pt x="68" y="29"/>
                </a:lnTo>
                <a:lnTo>
                  <a:pt x="70" y="31"/>
                </a:lnTo>
                <a:lnTo>
                  <a:pt x="72" y="32"/>
                </a:lnTo>
                <a:lnTo>
                  <a:pt x="74" y="27"/>
                </a:lnTo>
                <a:lnTo>
                  <a:pt x="76" y="24"/>
                </a:lnTo>
                <a:lnTo>
                  <a:pt x="78" y="23"/>
                </a:lnTo>
                <a:lnTo>
                  <a:pt x="80" y="22"/>
                </a:lnTo>
                <a:lnTo>
                  <a:pt x="82" y="19"/>
                </a:lnTo>
                <a:lnTo>
                  <a:pt x="84" y="18"/>
                </a:lnTo>
                <a:lnTo>
                  <a:pt x="86" y="22"/>
                </a:lnTo>
                <a:lnTo>
                  <a:pt x="88" y="24"/>
                </a:lnTo>
                <a:lnTo>
                  <a:pt x="90" y="26"/>
                </a:lnTo>
                <a:lnTo>
                  <a:pt x="92" y="22"/>
                </a:lnTo>
                <a:lnTo>
                  <a:pt x="94" y="21"/>
                </a:lnTo>
                <a:lnTo>
                  <a:pt x="96" y="22"/>
                </a:lnTo>
                <a:lnTo>
                  <a:pt x="98" y="16"/>
                </a:lnTo>
                <a:lnTo>
                  <a:pt x="100" y="17"/>
                </a:lnTo>
                <a:lnTo>
                  <a:pt x="102" y="16"/>
                </a:lnTo>
                <a:lnTo>
                  <a:pt x="104" y="17"/>
                </a:lnTo>
                <a:lnTo>
                  <a:pt x="106" y="18"/>
                </a:lnTo>
                <a:lnTo>
                  <a:pt x="108" y="16"/>
                </a:lnTo>
                <a:lnTo>
                  <a:pt x="110" y="17"/>
                </a:lnTo>
                <a:lnTo>
                  <a:pt x="112" y="17"/>
                </a:lnTo>
                <a:lnTo>
                  <a:pt x="114" y="16"/>
                </a:lnTo>
                <a:lnTo>
                  <a:pt x="116" y="17"/>
                </a:lnTo>
                <a:lnTo>
                  <a:pt x="118" y="17"/>
                </a:lnTo>
                <a:lnTo>
                  <a:pt x="120" y="15"/>
                </a:lnTo>
                <a:lnTo>
                  <a:pt x="122" y="19"/>
                </a:lnTo>
                <a:lnTo>
                  <a:pt x="124" y="20"/>
                </a:lnTo>
                <a:lnTo>
                  <a:pt x="126" y="21"/>
                </a:lnTo>
                <a:lnTo>
                  <a:pt x="128" y="22"/>
                </a:lnTo>
                <a:lnTo>
                  <a:pt x="130" y="23"/>
                </a:lnTo>
                <a:lnTo>
                  <a:pt x="131" y="21"/>
                </a:lnTo>
                <a:lnTo>
                  <a:pt x="133" y="23"/>
                </a:lnTo>
                <a:lnTo>
                  <a:pt x="135" y="24"/>
                </a:lnTo>
                <a:lnTo>
                  <a:pt x="137" y="25"/>
                </a:lnTo>
                <a:lnTo>
                  <a:pt x="139" y="28"/>
                </a:lnTo>
                <a:lnTo>
                  <a:pt x="141" y="27"/>
                </a:lnTo>
                <a:lnTo>
                  <a:pt x="143" y="28"/>
                </a:lnTo>
                <a:lnTo>
                  <a:pt x="145" y="32"/>
                </a:lnTo>
                <a:lnTo>
                  <a:pt x="147" y="33"/>
                </a:lnTo>
                <a:lnTo>
                  <a:pt x="149" y="33"/>
                </a:lnTo>
                <a:lnTo>
                  <a:pt x="151" y="29"/>
                </a:lnTo>
                <a:lnTo>
                  <a:pt x="153" y="30"/>
                </a:lnTo>
                <a:lnTo>
                  <a:pt x="155" y="31"/>
                </a:lnTo>
                <a:lnTo>
                  <a:pt x="157" y="29"/>
                </a:lnTo>
                <a:lnTo>
                  <a:pt x="159" y="28"/>
                </a:lnTo>
                <a:lnTo>
                  <a:pt x="161" y="29"/>
                </a:lnTo>
                <a:lnTo>
                  <a:pt x="163" y="35"/>
                </a:lnTo>
                <a:lnTo>
                  <a:pt x="165" y="35"/>
                </a:lnTo>
                <a:lnTo>
                  <a:pt x="167" y="34"/>
                </a:lnTo>
                <a:lnTo>
                  <a:pt x="169" y="33"/>
                </a:lnTo>
                <a:lnTo>
                  <a:pt x="171" y="36"/>
                </a:lnTo>
                <a:lnTo>
                  <a:pt x="173" y="34"/>
                </a:lnTo>
                <a:lnTo>
                  <a:pt x="175" y="34"/>
                </a:lnTo>
                <a:lnTo>
                  <a:pt x="177" y="36"/>
                </a:lnTo>
                <a:lnTo>
                  <a:pt x="179" y="34"/>
                </a:lnTo>
                <a:lnTo>
                  <a:pt x="181" y="34"/>
                </a:lnTo>
                <a:lnTo>
                  <a:pt x="183" y="33"/>
                </a:lnTo>
                <a:lnTo>
                  <a:pt x="185" y="34"/>
                </a:lnTo>
                <a:lnTo>
                  <a:pt x="187" y="40"/>
                </a:lnTo>
                <a:lnTo>
                  <a:pt x="189" y="37"/>
                </a:lnTo>
                <a:lnTo>
                  <a:pt x="191" y="37"/>
                </a:lnTo>
                <a:lnTo>
                  <a:pt x="193" y="36"/>
                </a:lnTo>
                <a:lnTo>
                  <a:pt x="195" y="40"/>
                </a:lnTo>
                <a:lnTo>
                  <a:pt x="197" y="45"/>
                </a:lnTo>
                <a:lnTo>
                  <a:pt x="199" y="40"/>
                </a:lnTo>
                <a:lnTo>
                  <a:pt x="201" y="36"/>
                </a:lnTo>
                <a:lnTo>
                  <a:pt x="203" y="37"/>
                </a:lnTo>
                <a:lnTo>
                  <a:pt x="205" y="35"/>
                </a:lnTo>
                <a:lnTo>
                  <a:pt x="207" y="37"/>
                </a:lnTo>
                <a:lnTo>
                  <a:pt x="209" y="37"/>
                </a:lnTo>
                <a:lnTo>
                  <a:pt x="211" y="38"/>
                </a:lnTo>
                <a:lnTo>
                  <a:pt x="213" y="34"/>
                </a:lnTo>
                <a:lnTo>
                  <a:pt x="215" y="36"/>
                </a:lnTo>
                <a:lnTo>
                  <a:pt x="217" y="40"/>
                </a:lnTo>
                <a:lnTo>
                  <a:pt x="219" y="41"/>
                </a:lnTo>
                <a:lnTo>
                  <a:pt x="221" y="39"/>
                </a:lnTo>
                <a:lnTo>
                  <a:pt x="223" y="43"/>
                </a:lnTo>
                <a:lnTo>
                  <a:pt x="225" y="43"/>
                </a:lnTo>
                <a:lnTo>
                  <a:pt x="227" y="45"/>
                </a:lnTo>
                <a:lnTo>
                  <a:pt x="229" y="47"/>
                </a:lnTo>
                <a:lnTo>
                  <a:pt x="231" y="52"/>
                </a:lnTo>
                <a:lnTo>
                  <a:pt x="233" y="56"/>
                </a:lnTo>
                <a:lnTo>
                  <a:pt x="235" y="53"/>
                </a:lnTo>
                <a:lnTo>
                  <a:pt x="237" y="50"/>
                </a:lnTo>
                <a:lnTo>
                  <a:pt x="239" y="53"/>
                </a:lnTo>
                <a:lnTo>
                  <a:pt x="241" y="56"/>
                </a:lnTo>
                <a:lnTo>
                  <a:pt x="243" y="60"/>
                </a:lnTo>
                <a:lnTo>
                  <a:pt x="245" y="62"/>
                </a:lnTo>
                <a:lnTo>
                  <a:pt x="247" y="60"/>
                </a:lnTo>
                <a:lnTo>
                  <a:pt x="249" y="63"/>
                </a:lnTo>
                <a:lnTo>
                  <a:pt x="251" y="67"/>
                </a:lnTo>
                <a:lnTo>
                  <a:pt x="253" y="68"/>
                </a:lnTo>
                <a:lnTo>
                  <a:pt x="255" y="62"/>
                </a:lnTo>
                <a:lnTo>
                  <a:pt x="257" y="62"/>
                </a:lnTo>
                <a:lnTo>
                  <a:pt x="259" y="57"/>
                </a:lnTo>
                <a:lnTo>
                  <a:pt x="261" y="56"/>
                </a:lnTo>
                <a:lnTo>
                  <a:pt x="263" y="56"/>
                </a:lnTo>
                <a:lnTo>
                  <a:pt x="265" y="56"/>
                </a:lnTo>
                <a:lnTo>
                  <a:pt x="267" y="56"/>
                </a:lnTo>
                <a:lnTo>
                  <a:pt x="269" y="56"/>
                </a:lnTo>
                <a:lnTo>
                  <a:pt x="271" y="53"/>
                </a:lnTo>
                <a:lnTo>
                  <a:pt x="273" y="56"/>
                </a:lnTo>
                <a:lnTo>
                  <a:pt x="275" y="56"/>
                </a:lnTo>
                <a:lnTo>
                  <a:pt x="277" y="60"/>
                </a:lnTo>
                <a:lnTo>
                  <a:pt x="279" y="61"/>
                </a:lnTo>
                <a:lnTo>
                  <a:pt x="281" y="61"/>
                </a:lnTo>
                <a:lnTo>
                  <a:pt x="283" y="64"/>
                </a:lnTo>
                <a:lnTo>
                  <a:pt x="285" y="65"/>
                </a:lnTo>
                <a:lnTo>
                  <a:pt x="287" y="67"/>
                </a:lnTo>
                <a:lnTo>
                  <a:pt x="289" y="69"/>
                </a:lnTo>
                <a:lnTo>
                  <a:pt x="291" y="73"/>
                </a:lnTo>
                <a:lnTo>
                  <a:pt x="293" y="75"/>
                </a:lnTo>
                <a:lnTo>
                  <a:pt x="295" y="77"/>
                </a:lnTo>
                <a:lnTo>
                  <a:pt x="297" y="83"/>
                </a:lnTo>
                <a:lnTo>
                  <a:pt x="299" y="84"/>
                </a:lnTo>
                <a:lnTo>
                  <a:pt x="301" y="86"/>
                </a:lnTo>
                <a:lnTo>
                  <a:pt x="303" y="83"/>
                </a:lnTo>
                <a:lnTo>
                  <a:pt x="305" y="85"/>
                </a:lnTo>
                <a:lnTo>
                  <a:pt x="307" y="86"/>
                </a:lnTo>
                <a:lnTo>
                  <a:pt x="309" y="89"/>
                </a:lnTo>
                <a:lnTo>
                  <a:pt x="311" y="90"/>
                </a:lnTo>
                <a:lnTo>
                  <a:pt x="313" y="88"/>
                </a:lnTo>
                <a:lnTo>
                  <a:pt x="315" y="91"/>
                </a:lnTo>
                <a:lnTo>
                  <a:pt x="317" y="93"/>
                </a:lnTo>
                <a:lnTo>
                  <a:pt x="319" y="95"/>
                </a:lnTo>
                <a:lnTo>
                  <a:pt x="321" y="93"/>
                </a:lnTo>
                <a:lnTo>
                  <a:pt x="323" y="95"/>
                </a:lnTo>
                <a:lnTo>
                  <a:pt x="325" y="99"/>
                </a:lnTo>
                <a:lnTo>
                  <a:pt x="327" y="102"/>
                </a:lnTo>
                <a:lnTo>
                  <a:pt x="329" y="106"/>
                </a:lnTo>
                <a:lnTo>
                  <a:pt x="331" y="107"/>
                </a:lnTo>
                <a:lnTo>
                  <a:pt x="333" y="106"/>
                </a:lnTo>
                <a:lnTo>
                  <a:pt x="335" y="106"/>
                </a:lnTo>
                <a:lnTo>
                  <a:pt x="337" y="109"/>
                </a:lnTo>
                <a:lnTo>
                  <a:pt x="339" y="108"/>
                </a:lnTo>
                <a:lnTo>
                  <a:pt x="341" y="108"/>
                </a:lnTo>
                <a:lnTo>
                  <a:pt x="343" y="112"/>
                </a:lnTo>
                <a:lnTo>
                  <a:pt x="345" y="113"/>
                </a:lnTo>
                <a:lnTo>
                  <a:pt x="347" y="115"/>
                </a:lnTo>
                <a:lnTo>
                  <a:pt x="349" y="122"/>
                </a:lnTo>
                <a:lnTo>
                  <a:pt x="351" y="121"/>
                </a:lnTo>
                <a:lnTo>
                  <a:pt x="353" y="130"/>
                </a:lnTo>
                <a:lnTo>
                  <a:pt x="355" y="131"/>
                </a:lnTo>
                <a:lnTo>
                  <a:pt x="357" y="134"/>
                </a:lnTo>
                <a:lnTo>
                  <a:pt x="359" y="141"/>
                </a:lnTo>
                <a:lnTo>
                  <a:pt x="361" y="139"/>
                </a:lnTo>
                <a:lnTo>
                  <a:pt x="363" y="141"/>
                </a:lnTo>
                <a:lnTo>
                  <a:pt x="365" y="146"/>
                </a:lnTo>
                <a:lnTo>
                  <a:pt x="367" y="153"/>
                </a:lnTo>
                <a:lnTo>
                  <a:pt x="369" y="158"/>
                </a:lnTo>
                <a:lnTo>
                  <a:pt x="371" y="162"/>
                </a:lnTo>
                <a:lnTo>
                  <a:pt x="373" y="166"/>
                </a:lnTo>
                <a:lnTo>
                  <a:pt x="375" y="171"/>
                </a:lnTo>
                <a:lnTo>
                  <a:pt x="377" y="180"/>
                </a:lnTo>
                <a:lnTo>
                  <a:pt x="379" y="199"/>
                </a:lnTo>
                <a:lnTo>
                  <a:pt x="381" y="214"/>
                </a:lnTo>
                <a:lnTo>
                  <a:pt x="383" y="221"/>
                </a:lnTo>
                <a:lnTo>
                  <a:pt x="385" y="230"/>
                </a:lnTo>
                <a:lnTo>
                  <a:pt x="387" y="241"/>
                </a:lnTo>
                <a:lnTo>
                  <a:pt x="389" y="259"/>
                </a:lnTo>
                <a:lnTo>
                  <a:pt x="391" y="277"/>
                </a:lnTo>
                <a:lnTo>
                  <a:pt x="393" y="301"/>
                </a:lnTo>
                <a:lnTo>
                  <a:pt x="394" y="328"/>
                </a:lnTo>
                <a:lnTo>
                  <a:pt x="396" y="372"/>
                </a:lnTo>
                <a:lnTo>
                  <a:pt x="398" y="456"/>
                </a:lnTo>
              </a:path>
            </a:pathLst>
          </a:custGeom>
          <a:noFill/>
          <a:ln w="19050">
            <a:solidFill>
              <a:srgbClr val="CC99FF"/>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latin typeface="Century Gothic" panose="020B0502020202020204" pitchFamily="34" charset="0"/>
            </a:endParaRPr>
          </a:p>
        </p:txBody>
      </p:sp>
      <p:sp>
        <p:nvSpPr>
          <p:cNvPr id="47117" name="Freeform 12"/>
          <p:cNvSpPr>
            <a:spLocks noChangeAspect="1"/>
          </p:cNvSpPr>
          <p:nvPr/>
        </p:nvSpPr>
        <p:spPr bwMode="auto">
          <a:xfrm>
            <a:off x="3576638" y="3719511"/>
            <a:ext cx="1979612" cy="1106487"/>
          </a:xfrm>
          <a:custGeom>
            <a:avLst/>
            <a:gdLst>
              <a:gd name="T0" fmla="*/ 2147483647 w 311"/>
              <a:gd name="T1" fmla="*/ 2147483647 h 468"/>
              <a:gd name="T2" fmla="*/ 2147483647 w 311"/>
              <a:gd name="T3" fmla="*/ 2147483647 h 468"/>
              <a:gd name="T4" fmla="*/ 2147483647 w 311"/>
              <a:gd name="T5" fmla="*/ 2147483647 h 468"/>
              <a:gd name="T6" fmla="*/ 2147483647 w 311"/>
              <a:gd name="T7" fmla="*/ 2147483647 h 468"/>
              <a:gd name="T8" fmla="*/ 2147483647 w 311"/>
              <a:gd name="T9" fmla="*/ 2147483647 h 468"/>
              <a:gd name="T10" fmla="*/ 2147483647 w 311"/>
              <a:gd name="T11" fmla="*/ 2147483647 h 468"/>
              <a:gd name="T12" fmla="*/ 2147483647 w 311"/>
              <a:gd name="T13" fmla="*/ 2147483647 h 468"/>
              <a:gd name="T14" fmla="*/ 2147483647 w 311"/>
              <a:gd name="T15" fmla="*/ 2147483647 h 468"/>
              <a:gd name="T16" fmla="*/ 2147483647 w 311"/>
              <a:gd name="T17" fmla="*/ 2147483647 h 468"/>
              <a:gd name="T18" fmla="*/ 2147483647 w 311"/>
              <a:gd name="T19" fmla="*/ 2147483647 h 468"/>
              <a:gd name="T20" fmla="*/ 2147483647 w 311"/>
              <a:gd name="T21" fmla="*/ 2147483647 h 468"/>
              <a:gd name="T22" fmla="*/ 2147483647 w 311"/>
              <a:gd name="T23" fmla="*/ 2147483647 h 468"/>
              <a:gd name="T24" fmla="*/ 2147483647 w 311"/>
              <a:gd name="T25" fmla="*/ 2147483647 h 468"/>
              <a:gd name="T26" fmla="*/ 2147483647 w 311"/>
              <a:gd name="T27" fmla="*/ 2147483647 h 468"/>
              <a:gd name="T28" fmla="*/ 2147483647 w 311"/>
              <a:gd name="T29" fmla="*/ 2147483647 h 468"/>
              <a:gd name="T30" fmla="*/ 2147483647 w 311"/>
              <a:gd name="T31" fmla="*/ 2147483647 h 468"/>
              <a:gd name="T32" fmla="*/ 2147483647 w 311"/>
              <a:gd name="T33" fmla="*/ 2147483647 h 468"/>
              <a:gd name="T34" fmla="*/ 2147483647 w 311"/>
              <a:gd name="T35" fmla="*/ 2147483647 h 468"/>
              <a:gd name="T36" fmla="*/ 2147483647 w 311"/>
              <a:gd name="T37" fmla="*/ 2147483647 h 468"/>
              <a:gd name="T38" fmla="*/ 2147483647 w 311"/>
              <a:gd name="T39" fmla="*/ 2147483647 h 468"/>
              <a:gd name="T40" fmla="*/ 2147483647 w 311"/>
              <a:gd name="T41" fmla="*/ 2147483647 h 468"/>
              <a:gd name="T42" fmla="*/ 2147483647 w 311"/>
              <a:gd name="T43" fmla="*/ 2147483647 h 468"/>
              <a:gd name="T44" fmla="*/ 2147483647 w 311"/>
              <a:gd name="T45" fmla="*/ 2147483647 h 468"/>
              <a:gd name="T46" fmla="*/ 2147483647 w 311"/>
              <a:gd name="T47" fmla="*/ 2147483647 h 468"/>
              <a:gd name="T48" fmla="*/ 2147483647 w 311"/>
              <a:gd name="T49" fmla="*/ 2147483647 h 468"/>
              <a:gd name="T50" fmla="*/ 2147483647 w 311"/>
              <a:gd name="T51" fmla="*/ 2147483647 h 468"/>
              <a:gd name="T52" fmla="*/ 2147483647 w 311"/>
              <a:gd name="T53" fmla="*/ 2147483647 h 468"/>
              <a:gd name="T54" fmla="*/ 2147483647 w 311"/>
              <a:gd name="T55" fmla="*/ 2147483647 h 468"/>
              <a:gd name="T56" fmla="*/ 2147483647 w 311"/>
              <a:gd name="T57" fmla="*/ 2147483647 h 468"/>
              <a:gd name="T58" fmla="*/ 2147483647 w 311"/>
              <a:gd name="T59" fmla="*/ 2147483647 h 468"/>
              <a:gd name="T60" fmla="*/ 2147483647 w 311"/>
              <a:gd name="T61" fmla="*/ 2147483647 h 468"/>
              <a:gd name="T62" fmla="*/ 2147483647 w 311"/>
              <a:gd name="T63" fmla="*/ 2147483647 h 468"/>
              <a:gd name="T64" fmla="*/ 2147483647 w 311"/>
              <a:gd name="T65" fmla="*/ 2147483647 h 468"/>
              <a:gd name="T66" fmla="*/ 2147483647 w 311"/>
              <a:gd name="T67" fmla="*/ 2147483647 h 468"/>
              <a:gd name="T68" fmla="*/ 2147483647 w 311"/>
              <a:gd name="T69" fmla="*/ 2147483647 h 468"/>
              <a:gd name="T70" fmla="*/ 2147483647 w 311"/>
              <a:gd name="T71" fmla="*/ 2147483647 h 468"/>
              <a:gd name="T72" fmla="*/ 2147483647 w 311"/>
              <a:gd name="T73" fmla="*/ 2147483647 h 468"/>
              <a:gd name="T74" fmla="*/ 2147483647 w 311"/>
              <a:gd name="T75" fmla="*/ 2147483647 h 468"/>
              <a:gd name="T76" fmla="*/ 2147483647 w 311"/>
              <a:gd name="T77" fmla="*/ 2147483647 h 468"/>
              <a:gd name="T78" fmla="*/ 2147483647 w 311"/>
              <a:gd name="T79" fmla="*/ 2147483647 h 468"/>
              <a:gd name="T80" fmla="*/ 2147483647 w 311"/>
              <a:gd name="T81" fmla="*/ 2147483647 h 468"/>
              <a:gd name="T82" fmla="*/ 2147483647 w 311"/>
              <a:gd name="T83" fmla="*/ 2147483647 h 468"/>
              <a:gd name="T84" fmla="*/ 2147483647 w 311"/>
              <a:gd name="T85" fmla="*/ 2147483647 h 468"/>
              <a:gd name="T86" fmla="*/ 2147483647 w 311"/>
              <a:gd name="T87" fmla="*/ 2147483647 h 468"/>
              <a:gd name="T88" fmla="*/ 2147483647 w 311"/>
              <a:gd name="T89" fmla="*/ 2147483647 h 468"/>
              <a:gd name="T90" fmla="*/ 2147483647 w 311"/>
              <a:gd name="T91" fmla="*/ 2147483647 h 468"/>
              <a:gd name="T92" fmla="*/ 2147483647 w 311"/>
              <a:gd name="T93" fmla="*/ 2147483647 h 468"/>
              <a:gd name="T94" fmla="*/ 2147483647 w 311"/>
              <a:gd name="T95" fmla="*/ 2147483647 h 468"/>
              <a:gd name="T96" fmla="*/ 2147483647 w 311"/>
              <a:gd name="T97" fmla="*/ 2147483647 h 468"/>
              <a:gd name="T98" fmla="*/ 2147483647 w 311"/>
              <a:gd name="T99" fmla="*/ 2147483647 h 468"/>
              <a:gd name="T100" fmla="*/ 2147483647 w 311"/>
              <a:gd name="T101" fmla="*/ 2147483647 h 468"/>
              <a:gd name="T102" fmla="*/ 2147483647 w 311"/>
              <a:gd name="T103" fmla="*/ 2147483647 h 468"/>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311"/>
              <a:gd name="T157" fmla="*/ 0 h 468"/>
              <a:gd name="T158" fmla="*/ 311 w 311"/>
              <a:gd name="T159" fmla="*/ 468 h 468"/>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311" h="468">
                <a:moveTo>
                  <a:pt x="0" y="4"/>
                </a:moveTo>
                <a:lnTo>
                  <a:pt x="2" y="4"/>
                </a:lnTo>
                <a:lnTo>
                  <a:pt x="4" y="3"/>
                </a:lnTo>
                <a:lnTo>
                  <a:pt x="6" y="3"/>
                </a:lnTo>
                <a:lnTo>
                  <a:pt x="8" y="3"/>
                </a:lnTo>
                <a:lnTo>
                  <a:pt x="10" y="2"/>
                </a:lnTo>
                <a:lnTo>
                  <a:pt x="12" y="4"/>
                </a:lnTo>
                <a:lnTo>
                  <a:pt x="14" y="4"/>
                </a:lnTo>
                <a:lnTo>
                  <a:pt x="16" y="3"/>
                </a:lnTo>
                <a:lnTo>
                  <a:pt x="18" y="3"/>
                </a:lnTo>
                <a:lnTo>
                  <a:pt x="20" y="3"/>
                </a:lnTo>
                <a:lnTo>
                  <a:pt x="22" y="1"/>
                </a:lnTo>
                <a:lnTo>
                  <a:pt x="24" y="0"/>
                </a:lnTo>
                <a:lnTo>
                  <a:pt x="26" y="2"/>
                </a:lnTo>
                <a:lnTo>
                  <a:pt x="28" y="4"/>
                </a:lnTo>
                <a:lnTo>
                  <a:pt x="30" y="5"/>
                </a:lnTo>
                <a:lnTo>
                  <a:pt x="32" y="7"/>
                </a:lnTo>
                <a:lnTo>
                  <a:pt x="34" y="8"/>
                </a:lnTo>
                <a:lnTo>
                  <a:pt x="36" y="9"/>
                </a:lnTo>
                <a:lnTo>
                  <a:pt x="38" y="9"/>
                </a:lnTo>
                <a:lnTo>
                  <a:pt x="40" y="10"/>
                </a:lnTo>
                <a:lnTo>
                  <a:pt x="42" y="7"/>
                </a:lnTo>
                <a:lnTo>
                  <a:pt x="44" y="8"/>
                </a:lnTo>
                <a:lnTo>
                  <a:pt x="46" y="14"/>
                </a:lnTo>
                <a:lnTo>
                  <a:pt x="48" y="13"/>
                </a:lnTo>
                <a:lnTo>
                  <a:pt x="50" y="14"/>
                </a:lnTo>
                <a:lnTo>
                  <a:pt x="52" y="15"/>
                </a:lnTo>
                <a:lnTo>
                  <a:pt x="54" y="17"/>
                </a:lnTo>
                <a:lnTo>
                  <a:pt x="56" y="21"/>
                </a:lnTo>
                <a:lnTo>
                  <a:pt x="58" y="22"/>
                </a:lnTo>
                <a:lnTo>
                  <a:pt x="60" y="24"/>
                </a:lnTo>
                <a:lnTo>
                  <a:pt x="62" y="29"/>
                </a:lnTo>
                <a:lnTo>
                  <a:pt x="64" y="34"/>
                </a:lnTo>
                <a:lnTo>
                  <a:pt x="66" y="40"/>
                </a:lnTo>
                <a:lnTo>
                  <a:pt x="68" y="32"/>
                </a:lnTo>
                <a:lnTo>
                  <a:pt x="70" y="34"/>
                </a:lnTo>
                <a:lnTo>
                  <a:pt x="72" y="35"/>
                </a:lnTo>
                <a:lnTo>
                  <a:pt x="74" y="30"/>
                </a:lnTo>
                <a:lnTo>
                  <a:pt x="76" y="27"/>
                </a:lnTo>
                <a:lnTo>
                  <a:pt x="78" y="27"/>
                </a:lnTo>
                <a:lnTo>
                  <a:pt x="80" y="26"/>
                </a:lnTo>
                <a:lnTo>
                  <a:pt x="82" y="23"/>
                </a:lnTo>
                <a:lnTo>
                  <a:pt x="84" y="22"/>
                </a:lnTo>
                <a:lnTo>
                  <a:pt x="86" y="26"/>
                </a:lnTo>
                <a:lnTo>
                  <a:pt x="88" y="28"/>
                </a:lnTo>
                <a:lnTo>
                  <a:pt x="90" y="30"/>
                </a:lnTo>
                <a:lnTo>
                  <a:pt x="92" y="27"/>
                </a:lnTo>
                <a:lnTo>
                  <a:pt x="94" y="26"/>
                </a:lnTo>
                <a:lnTo>
                  <a:pt x="96" y="27"/>
                </a:lnTo>
                <a:lnTo>
                  <a:pt x="98" y="22"/>
                </a:lnTo>
                <a:lnTo>
                  <a:pt x="100" y="23"/>
                </a:lnTo>
                <a:lnTo>
                  <a:pt x="102" y="21"/>
                </a:lnTo>
                <a:lnTo>
                  <a:pt x="104" y="22"/>
                </a:lnTo>
                <a:lnTo>
                  <a:pt x="106" y="24"/>
                </a:lnTo>
                <a:lnTo>
                  <a:pt x="108" y="22"/>
                </a:lnTo>
                <a:lnTo>
                  <a:pt x="110" y="23"/>
                </a:lnTo>
                <a:lnTo>
                  <a:pt x="112" y="23"/>
                </a:lnTo>
                <a:lnTo>
                  <a:pt x="114" y="23"/>
                </a:lnTo>
                <a:lnTo>
                  <a:pt x="116" y="24"/>
                </a:lnTo>
                <a:lnTo>
                  <a:pt x="118" y="24"/>
                </a:lnTo>
                <a:lnTo>
                  <a:pt x="120" y="22"/>
                </a:lnTo>
                <a:lnTo>
                  <a:pt x="122" y="26"/>
                </a:lnTo>
                <a:lnTo>
                  <a:pt x="124" y="28"/>
                </a:lnTo>
                <a:lnTo>
                  <a:pt x="126" y="29"/>
                </a:lnTo>
                <a:lnTo>
                  <a:pt x="128" y="30"/>
                </a:lnTo>
                <a:lnTo>
                  <a:pt x="130" y="32"/>
                </a:lnTo>
                <a:lnTo>
                  <a:pt x="131" y="30"/>
                </a:lnTo>
                <a:lnTo>
                  <a:pt x="133" y="32"/>
                </a:lnTo>
                <a:lnTo>
                  <a:pt x="135" y="34"/>
                </a:lnTo>
                <a:lnTo>
                  <a:pt x="137" y="35"/>
                </a:lnTo>
                <a:lnTo>
                  <a:pt x="139" y="38"/>
                </a:lnTo>
                <a:lnTo>
                  <a:pt x="141" y="37"/>
                </a:lnTo>
                <a:lnTo>
                  <a:pt x="143" y="38"/>
                </a:lnTo>
                <a:lnTo>
                  <a:pt x="145" y="43"/>
                </a:lnTo>
                <a:lnTo>
                  <a:pt x="147" y="45"/>
                </a:lnTo>
                <a:lnTo>
                  <a:pt x="149" y="44"/>
                </a:lnTo>
                <a:lnTo>
                  <a:pt x="151" y="41"/>
                </a:lnTo>
                <a:lnTo>
                  <a:pt x="153" y="42"/>
                </a:lnTo>
                <a:lnTo>
                  <a:pt x="155" y="44"/>
                </a:lnTo>
                <a:lnTo>
                  <a:pt x="157" y="42"/>
                </a:lnTo>
                <a:lnTo>
                  <a:pt x="159" y="41"/>
                </a:lnTo>
                <a:lnTo>
                  <a:pt x="161" y="43"/>
                </a:lnTo>
                <a:lnTo>
                  <a:pt x="163" y="49"/>
                </a:lnTo>
                <a:lnTo>
                  <a:pt x="165" y="49"/>
                </a:lnTo>
                <a:lnTo>
                  <a:pt x="167" y="49"/>
                </a:lnTo>
                <a:lnTo>
                  <a:pt x="169" y="48"/>
                </a:lnTo>
                <a:lnTo>
                  <a:pt x="171" y="51"/>
                </a:lnTo>
                <a:lnTo>
                  <a:pt x="173" y="50"/>
                </a:lnTo>
                <a:lnTo>
                  <a:pt x="175" y="51"/>
                </a:lnTo>
                <a:lnTo>
                  <a:pt x="177" y="52"/>
                </a:lnTo>
                <a:lnTo>
                  <a:pt x="179" y="51"/>
                </a:lnTo>
                <a:lnTo>
                  <a:pt x="181" y="52"/>
                </a:lnTo>
                <a:lnTo>
                  <a:pt x="183" y="51"/>
                </a:lnTo>
                <a:lnTo>
                  <a:pt x="185" y="52"/>
                </a:lnTo>
                <a:lnTo>
                  <a:pt x="187" y="59"/>
                </a:lnTo>
                <a:lnTo>
                  <a:pt x="189" y="57"/>
                </a:lnTo>
                <a:lnTo>
                  <a:pt x="191" y="58"/>
                </a:lnTo>
                <a:lnTo>
                  <a:pt x="193" y="57"/>
                </a:lnTo>
                <a:lnTo>
                  <a:pt x="195" y="61"/>
                </a:lnTo>
                <a:lnTo>
                  <a:pt x="197" y="68"/>
                </a:lnTo>
                <a:lnTo>
                  <a:pt x="199" y="63"/>
                </a:lnTo>
                <a:lnTo>
                  <a:pt x="201" y="60"/>
                </a:lnTo>
                <a:lnTo>
                  <a:pt x="203" y="61"/>
                </a:lnTo>
                <a:lnTo>
                  <a:pt x="205" y="60"/>
                </a:lnTo>
                <a:lnTo>
                  <a:pt x="207" y="63"/>
                </a:lnTo>
                <a:lnTo>
                  <a:pt x="209" y="63"/>
                </a:lnTo>
                <a:lnTo>
                  <a:pt x="211" y="65"/>
                </a:lnTo>
                <a:lnTo>
                  <a:pt x="213" y="62"/>
                </a:lnTo>
                <a:lnTo>
                  <a:pt x="215" y="65"/>
                </a:lnTo>
                <a:lnTo>
                  <a:pt x="217" y="69"/>
                </a:lnTo>
                <a:lnTo>
                  <a:pt x="219" y="71"/>
                </a:lnTo>
                <a:lnTo>
                  <a:pt x="221" y="71"/>
                </a:lnTo>
                <a:lnTo>
                  <a:pt x="223" y="75"/>
                </a:lnTo>
                <a:lnTo>
                  <a:pt x="225" y="76"/>
                </a:lnTo>
                <a:lnTo>
                  <a:pt x="227" y="79"/>
                </a:lnTo>
                <a:lnTo>
                  <a:pt x="229" y="82"/>
                </a:lnTo>
                <a:lnTo>
                  <a:pt x="231" y="89"/>
                </a:lnTo>
                <a:lnTo>
                  <a:pt x="233" y="94"/>
                </a:lnTo>
                <a:lnTo>
                  <a:pt x="235" y="92"/>
                </a:lnTo>
                <a:lnTo>
                  <a:pt x="237" y="90"/>
                </a:lnTo>
                <a:lnTo>
                  <a:pt x="239" y="95"/>
                </a:lnTo>
                <a:lnTo>
                  <a:pt x="241" y="99"/>
                </a:lnTo>
                <a:lnTo>
                  <a:pt x="243" y="105"/>
                </a:lnTo>
                <a:lnTo>
                  <a:pt x="245" y="108"/>
                </a:lnTo>
                <a:lnTo>
                  <a:pt x="247" y="109"/>
                </a:lnTo>
                <a:lnTo>
                  <a:pt x="249" y="113"/>
                </a:lnTo>
                <a:lnTo>
                  <a:pt x="251" y="119"/>
                </a:lnTo>
                <a:lnTo>
                  <a:pt x="253" y="122"/>
                </a:lnTo>
                <a:lnTo>
                  <a:pt x="255" y="119"/>
                </a:lnTo>
                <a:lnTo>
                  <a:pt x="257" y="121"/>
                </a:lnTo>
                <a:lnTo>
                  <a:pt x="259" y="118"/>
                </a:lnTo>
                <a:lnTo>
                  <a:pt x="261" y="119"/>
                </a:lnTo>
                <a:lnTo>
                  <a:pt x="263" y="122"/>
                </a:lnTo>
                <a:lnTo>
                  <a:pt x="265" y="125"/>
                </a:lnTo>
                <a:lnTo>
                  <a:pt x="267" y="127"/>
                </a:lnTo>
                <a:lnTo>
                  <a:pt x="269" y="130"/>
                </a:lnTo>
                <a:lnTo>
                  <a:pt x="271" y="130"/>
                </a:lnTo>
                <a:lnTo>
                  <a:pt x="273" y="136"/>
                </a:lnTo>
                <a:lnTo>
                  <a:pt x="275" y="139"/>
                </a:lnTo>
                <a:lnTo>
                  <a:pt x="277" y="147"/>
                </a:lnTo>
                <a:lnTo>
                  <a:pt x="279" y="152"/>
                </a:lnTo>
                <a:lnTo>
                  <a:pt x="281" y="156"/>
                </a:lnTo>
                <a:lnTo>
                  <a:pt x="283" y="163"/>
                </a:lnTo>
                <a:lnTo>
                  <a:pt x="285" y="169"/>
                </a:lnTo>
                <a:lnTo>
                  <a:pt x="287" y="176"/>
                </a:lnTo>
                <a:lnTo>
                  <a:pt x="289" y="184"/>
                </a:lnTo>
                <a:lnTo>
                  <a:pt x="291" y="195"/>
                </a:lnTo>
                <a:lnTo>
                  <a:pt x="293" y="205"/>
                </a:lnTo>
                <a:lnTo>
                  <a:pt x="295" y="216"/>
                </a:lnTo>
                <a:lnTo>
                  <a:pt x="297" y="232"/>
                </a:lnTo>
                <a:lnTo>
                  <a:pt x="299" y="246"/>
                </a:lnTo>
                <a:lnTo>
                  <a:pt x="301" y="263"/>
                </a:lnTo>
                <a:lnTo>
                  <a:pt x="303" y="276"/>
                </a:lnTo>
                <a:lnTo>
                  <a:pt x="305" y="300"/>
                </a:lnTo>
                <a:lnTo>
                  <a:pt x="307" y="331"/>
                </a:lnTo>
                <a:lnTo>
                  <a:pt x="309" y="378"/>
                </a:lnTo>
                <a:lnTo>
                  <a:pt x="311" y="468"/>
                </a:lnTo>
              </a:path>
            </a:pathLst>
          </a:custGeom>
          <a:noFill/>
          <a:ln w="19050">
            <a:solidFill>
              <a:srgbClr val="339966"/>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latin typeface="Century Gothic" panose="020B0502020202020204" pitchFamily="34" charset="0"/>
            </a:endParaRPr>
          </a:p>
        </p:txBody>
      </p:sp>
      <p:sp>
        <p:nvSpPr>
          <p:cNvPr id="47118" name="Freeform 13"/>
          <p:cNvSpPr>
            <a:spLocks noChangeAspect="1"/>
          </p:cNvSpPr>
          <p:nvPr/>
        </p:nvSpPr>
        <p:spPr bwMode="auto">
          <a:xfrm>
            <a:off x="3576638" y="3689349"/>
            <a:ext cx="1681162" cy="1133475"/>
          </a:xfrm>
          <a:custGeom>
            <a:avLst/>
            <a:gdLst>
              <a:gd name="T0" fmla="*/ 2147483647 w 265"/>
              <a:gd name="T1" fmla="*/ 2147483647 h 573"/>
              <a:gd name="T2" fmla="*/ 2147483647 w 265"/>
              <a:gd name="T3" fmla="*/ 2147483647 h 573"/>
              <a:gd name="T4" fmla="*/ 2147483647 w 265"/>
              <a:gd name="T5" fmla="*/ 2147483647 h 573"/>
              <a:gd name="T6" fmla="*/ 2147483647 w 265"/>
              <a:gd name="T7" fmla="*/ 2147483647 h 573"/>
              <a:gd name="T8" fmla="*/ 2147483647 w 265"/>
              <a:gd name="T9" fmla="*/ 2147483647 h 573"/>
              <a:gd name="T10" fmla="*/ 2147483647 w 265"/>
              <a:gd name="T11" fmla="*/ 2147483647 h 573"/>
              <a:gd name="T12" fmla="*/ 2147483647 w 265"/>
              <a:gd name="T13" fmla="*/ 2147483647 h 573"/>
              <a:gd name="T14" fmla="*/ 2147483647 w 265"/>
              <a:gd name="T15" fmla="*/ 2147483647 h 573"/>
              <a:gd name="T16" fmla="*/ 2147483647 w 265"/>
              <a:gd name="T17" fmla="*/ 2147483647 h 573"/>
              <a:gd name="T18" fmla="*/ 2147483647 w 265"/>
              <a:gd name="T19" fmla="*/ 2147483647 h 573"/>
              <a:gd name="T20" fmla="*/ 2147483647 w 265"/>
              <a:gd name="T21" fmla="*/ 2147483647 h 573"/>
              <a:gd name="T22" fmla="*/ 2147483647 w 265"/>
              <a:gd name="T23" fmla="*/ 2147483647 h 573"/>
              <a:gd name="T24" fmla="*/ 2147483647 w 265"/>
              <a:gd name="T25" fmla="*/ 2147483647 h 573"/>
              <a:gd name="T26" fmla="*/ 2147483647 w 265"/>
              <a:gd name="T27" fmla="*/ 2147483647 h 573"/>
              <a:gd name="T28" fmla="*/ 2147483647 w 265"/>
              <a:gd name="T29" fmla="*/ 2147483647 h 573"/>
              <a:gd name="T30" fmla="*/ 2147483647 w 265"/>
              <a:gd name="T31" fmla="*/ 2147483647 h 573"/>
              <a:gd name="T32" fmla="*/ 2147483647 w 265"/>
              <a:gd name="T33" fmla="*/ 2147483647 h 573"/>
              <a:gd name="T34" fmla="*/ 2147483647 w 265"/>
              <a:gd name="T35" fmla="*/ 2147483647 h 573"/>
              <a:gd name="T36" fmla="*/ 2147483647 w 265"/>
              <a:gd name="T37" fmla="*/ 2147483647 h 573"/>
              <a:gd name="T38" fmla="*/ 2147483647 w 265"/>
              <a:gd name="T39" fmla="*/ 2147483647 h 573"/>
              <a:gd name="T40" fmla="*/ 2147483647 w 265"/>
              <a:gd name="T41" fmla="*/ 2147483647 h 573"/>
              <a:gd name="T42" fmla="*/ 2147483647 w 265"/>
              <a:gd name="T43" fmla="*/ 2147483647 h 573"/>
              <a:gd name="T44" fmla="*/ 2147483647 w 265"/>
              <a:gd name="T45" fmla="*/ 2147483647 h 573"/>
              <a:gd name="T46" fmla="*/ 2147483647 w 265"/>
              <a:gd name="T47" fmla="*/ 2147483647 h 573"/>
              <a:gd name="T48" fmla="*/ 2147483647 w 265"/>
              <a:gd name="T49" fmla="*/ 2147483647 h 573"/>
              <a:gd name="T50" fmla="*/ 2147483647 w 265"/>
              <a:gd name="T51" fmla="*/ 2147483647 h 573"/>
              <a:gd name="T52" fmla="*/ 2147483647 w 265"/>
              <a:gd name="T53" fmla="*/ 2147483647 h 573"/>
              <a:gd name="T54" fmla="*/ 2147483647 w 265"/>
              <a:gd name="T55" fmla="*/ 2147483647 h 573"/>
              <a:gd name="T56" fmla="*/ 2147483647 w 265"/>
              <a:gd name="T57" fmla="*/ 2147483647 h 573"/>
              <a:gd name="T58" fmla="*/ 2147483647 w 265"/>
              <a:gd name="T59" fmla="*/ 2147483647 h 573"/>
              <a:gd name="T60" fmla="*/ 2147483647 w 265"/>
              <a:gd name="T61" fmla="*/ 2147483647 h 573"/>
              <a:gd name="T62" fmla="*/ 2147483647 w 265"/>
              <a:gd name="T63" fmla="*/ 2147483647 h 573"/>
              <a:gd name="T64" fmla="*/ 2147483647 w 265"/>
              <a:gd name="T65" fmla="*/ 2147483647 h 573"/>
              <a:gd name="T66" fmla="*/ 2147483647 w 265"/>
              <a:gd name="T67" fmla="*/ 2147483647 h 573"/>
              <a:gd name="T68" fmla="*/ 2147483647 w 265"/>
              <a:gd name="T69" fmla="*/ 2147483647 h 573"/>
              <a:gd name="T70" fmla="*/ 2147483647 w 265"/>
              <a:gd name="T71" fmla="*/ 2147483647 h 573"/>
              <a:gd name="T72" fmla="*/ 2147483647 w 265"/>
              <a:gd name="T73" fmla="*/ 2147483647 h 573"/>
              <a:gd name="T74" fmla="*/ 2147483647 w 265"/>
              <a:gd name="T75" fmla="*/ 2147483647 h 573"/>
              <a:gd name="T76" fmla="*/ 2147483647 w 265"/>
              <a:gd name="T77" fmla="*/ 2147483647 h 573"/>
              <a:gd name="T78" fmla="*/ 2147483647 w 265"/>
              <a:gd name="T79" fmla="*/ 2147483647 h 573"/>
              <a:gd name="T80" fmla="*/ 2147483647 w 265"/>
              <a:gd name="T81" fmla="*/ 2147483647 h 573"/>
              <a:gd name="T82" fmla="*/ 2147483647 w 265"/>
              <a:gd name="T83" fmla="*/ 2147483647 h 573"/>
              <a:gd name="T84" fmla="*/ 2147483647 w 265"/>
              <a:gd name="T85" fmla="*/ 2147483647 h 573"/>
              <a:gd name="T86" fmla="*/ 2147483647 w 265"/>
              <a:gd name="T87" fmla="*/ 2147483647 h 573"/>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265"/>
              <a:gd name="T133" fmla="*/ 0 h 573"/>
              <a:gd name="T134" fmla="*/ 265 w 265"/>
              <a:gd name="T135" fmla="*/ 573 h 573"/>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265" h="573">
                <a:moveTo>
                  <a:pt x="0" y="3"/>
                </a:moveTo>
                <a:lnTo>
                  <a:pt x="2" y="3"/>
                </a:lnTo>
                <a:lnTo>
                  <a:pt x="4" y="2"/>
                </a:lnTo>
                <a:lnTo>
                  <a:pt x="6" y="2"/>
                </a:lnTo>
                <a:lnTo>
                  <a:pt x="8" y="2"/>
                </a:lnTo>
                <a:lnTo>
                  <a:pt x="10" y="2"/>
                </a:lnTo>
                <a:lnTo>
                  <a:pt x="12" y="3"/>
                </a:lnTo>
                <a:lnTo>
                  <a:pt x="14" y="4"/>
                </a:lnTo>
                <a:lnTo>
                  <a:pt x="16" y="2"/>
                </a:lnTo>
                <a:lnTo>
                  <a:pt x="18" y="3"/>
                </a:lnTo>
                <a:lnTo>
                  <a:pt x="20" y="3"/>
                </a:lnTo>
                <a:lnTo>
                  <a:pt x="22" y="1"/>
                </a:lnTo>
                <a:lnTo>
                  <a:pt x="24" y="0"/>
                </a:lnTo>
                <a:lnTo>
                  <a:pt x="26" y="2"/>
                </a:lnTo>
                <a:lnTo>
                  <a:pt x="28" y="4"/>
                </a:lnTo>
                <a:lnTo>
                  <a:pt x="30" y="5"/>
                </a:lnTo>
                <a:lnTo>
                  <a:pt x="32" y="7"/>
                </a:lnTo>
                <a:lnTo>
                  <a:pt x="34" y="9"/>
                </a:lnTo>
                <a:lnTo>
                  <a:pt x="36" y="10"/>
                </a:lnTo>
                <a:lnTo>
                  <a:pt x="38" y="9"/>
                </a:lnTo>
                <a:lnTo>
                  <a:pt x="40" y="11"/>
                </a:lnTo>
                <a:lnTo>
                  <a:pt x="42" y="8"/>
                </a:lnTo>
                <a:lnTo>
                  <a:pt x="44" y="9"/>
                </a:lnTo>
                <a:lnTo>
                  <a:pt x="46" y="15"/>
                </a:lnTo>
                <a:lnTo>
                  <a:pt x="48" y="15"/>
                </a:lnTo>
                <a:lnTo>
                  <a:pt x="50" y="16"/>
                </a:lnTo>
                <a:lnTo>
                  <a:pt x="52" y="16"/>
                </a:lnTo>
                <a:lnTo>
                  <a:pt x="54" y="19"/>
                </a:lnTo>
                <a:lnTo>
                  <a:pt x="56" y="23"/>
                </a:lnTo>
                <a:lnTo>
                  <a:pt x="58" y="24"/>
                </a:lnTo>
                <a:lnTo>
                  <a:pt x="60" y="26"/>
                </a:lnTo>
                <a:lnTo>
                  <a:pt x="62" y="31"/>
                </a:lnTo>
                <a:lnTo>
                  <a:pt x="64" y="36"/>
                </a:lnTo>
                <a:lnTo>
                  <a:pt x="66" y="42"/>
                </a:lnTo>
                <a:lnTo>
                  <a:pt x="68" y="35"/>
                </a:lnTo>
                <a:lnTo>
                  <a:pt x="70" y="37"/>
                </a:lnTo>
                <a:lnTo>
                  <a:pt x="72" y="39"/>
                </a:lnTo>
                <a:lnTo>
                  <a:pt x="74" y="33"/>
                </a:lnTo>
                <a:lnTo>
                  <a:pt x="76" y="31"/>
                </a:lnTo>
                <a:lnTo>
                  <a:pt x="78" y="31"/>
                </a:lnTo>
                <a:lnTo>
                  <a:pt x="80" y="30"/>
                </a:lnTo>
                <a:lnTo>
                  <a:pt x="82" y="27"/>
                </a:lnTo>
                <a:lnTo>
                  <a:pt x="84" y="26"/>
                </a:lnTo>
                <a:lnTo>
                  <a:pt x="86" y="31"/>
                </a:lnTo>
                <a:lnTo>
                  <a:pt x="88" y="33"/>
                </a:lnTo>
                <a:lnTo>
                  <a:pt x="90" y="35"/>
                </a:lnTo>
                <a:lnTo>
                  <a:pt x="92" y="32"/>
                </a:lnTo>
                <a:lnTo>
                  <a:pt x="94" y="32"/>
                </a:lnTo>
                <a:lnTo>
                  <a:pt x="96" y="32"/>
                </a:lnTo>
                <a:lnTo>
                  <a:pt x="98" y="27"/>
                </a:lnTo>
                <a:lnTo>
                  <a:pt x="100" y="28"/>
                </a:lnTo>
                <a:lnTo>
                  <a:pt x="102" y="28"/>
                </a:lnTo>
                <a:lnTo>
                  <a:pt x="104" y="29"/>
                </a:lnTo>
                <a:lnTo>
                  <a:pt x="106" y="31"/>
                </a:lnTo>
                <a:lnTo>
                  <a:pt x="108" y="29"/>
                </a:lnTo>
                <a:lnTo>
                  <a:pt x="110" y="30"/>
                </a:lnTo>
                <a:lnTo>
                  <a:pt x="112" y="31"/>
                </a:lnTo>
                <a:lnTo>
                  <a:pt x="114" y="30"/>
                </a:lnTo>
                <a:lnTo>
                  <a:pt x="116" y="32"/>
                </a:lnTo>
                <a:lnTo>
                  <a:pt x="118" y="32"/>
                </a:lnTo>
                <a:lnTo>
                  <a:pt x="120" y="30"/>
                </a:lnTo>
                <a:lnTo>
                  <a:pt x="122" y="35"/>
                </a:lnTo>
                <a:lnTo>
                  <a:pt x="124" y="37"/>
                </a:lnTo>
                <a:lnTo>
                  <a:pt x="126" y="38"/>
                </a:lnTo>
                <a:lnTo>
                  <a:pt x="128" y="40"/>
                </a:lnTo>
                <a:lnTo>
                  <a:pt x="130" y="41"/>
                </a:lnTo>
                <a:lnTo>
                  <a:pt x="131" y="40"/>
                </a:lnTo>
                <a:lnTo>
                  <a:pt x="133" y="42"/>
                </a:lnTo>
                <a:lnTo>
                  <a:pt x="135" y="44"/>
                </a:lnTo>
                <a:lnTo>
                  <a:pt x="137" y="46"/>
                </a:lnTo>
                <a:lnTo>
                  <a:pt x="139" y="50"/>
                </a:lnTo>
                <a:lnTo>
                  <a:pt x="141" y="49"/>
                </a:lnTo>
                <a:lnTo>
                  <a:pt x="143" y="50"/>
                </a:lnTo>
                <a:lnTo>
                  <a:pt x="145" y="55"/>
                </a:lnTo>
                <a:lnTo>
                  <a:pt x="147" y="57"/>
                </a:lnTo>
                <a:lnTo>
                  <a:pt x="149" y="58"/>
                </a:lnTo>
                <a:lnTo>
                  <a:pt x="151" y="55"/>
                </a:lnTo>
                <a:lnTo>
                  <a:pt x="153" y="56"/>
                </a:lnTo>
                <a:lnTo>
                  <a:pt x="155" y="58"/>
                </a:lnTo>
                <a:lnTo>
                  <a:pt x="157" y="57"/>
                </a:lnTo>
                <a:lnTo>
                  <a:pt x="159" y="57"/>
                </a:lnTo>
                <a:lnTo>
                  <a:pt x="161" y="59"/>
                </a:lnTo>
                <a:lnTo>
                  <a:pt x="163" y="66"/>
                </a:lnTo>
                <a:lnTo>
                  <a:pt x="165" y="66"/>
                </a:lnTo>
                <a:lnTo>
                  <a:pt x="167" y="67"/>
                </a:lnTo>
                <a:lnTo>
                  <a:pt x="169" y="66"/>
                </a:lnTo>
                <a:lnTo>
                  <a:pt x="171" y="70"/>
                </a:lnTo>
                <a:lnTo>
                  <a:pt x="173" y="69"/>
                </a:lnTo>
                <a:lnTo>
                  <a:pt x="175" y="71"/>
                </a:lnTo>
                <a:lnTo>
                  <a:pt x="177" y="73"/>
                </a:lnTo>
                <a:lnTo>
                  <a:pt x="179" y="72"/>
                </a:lnTo>
                <a:lnTo>
                  <a:pt x="181" y="74"/>
                </a:lnTo>
                <a:lnTo>
                  <a:pt x="183" y="74"/>
                </a:lnTo>
                <a:lnTo>
                  <a:pt x="185" y="76"/>
                </a:lnTo>
                <a:lnTo>
                  <a:pt x="187" y="84"/>
                </a:lnTo>
                <a:lnTo>
                  <a:pt x="189" y="82"/>
                </a:lnTo>
                <a:lnTo>
                  <a:pt x="191" y="84"/>
                </a:lnTo>
                <a:lnTo>
                  <a:pt x="193" y="84"/>
                </a:lnTo>
                <a:lnTo>
                  <a:pt x="195" y="89"/>
                </a:lnTo>
                <a:lnTo>
                  <a:pt x="197" y="97"/>
                </a:lnTo>
                <a:lnTo>
                  <a:pt x="199" y="93"/>
                </a:lnTo>
                <a:lnTo>
                  <a:pt x="201" y="91"/>
                </a:lnTo>
                <a:lnTo>
                  <a:pt x="203" y="93"/>
                </a:lnTo>
                <a:lnTo>
                  <a:pt x="205" y="93"/>
                </a:lnTo>
                <a:lnTo>
                  <a:pt x="207" y="98"/>
                </a:lnTo>
                <a:lnTo>
                  <a:pt x="209" y="100"/>
                </a:lnTo>
                <a:lnTo>
                  <a:pt x="211" y="103"/>
                </a:lnTo>
                <a:lnTo>
                  <a:pt x="213" y="101"/>
                </a:lnTo>
                <a:lnTo>
                  <a:pt x="215" y="106"/>
                </a:lnTo>
                <a:lnTo>
                  <a:pt x="217" y="112"/>
                </a:lnTo>
                <a:lnTo>
                  <a:pt x="219" y="116"/>
                </a:lnTo>
                <a:lnTo>
                  <a:pt x="221" y="117"/>
                </a:lnTo>
                <a:lnTo>
                  <a:pt x="223" y="123"/>
                </a:lnTo>
                <a:lnTo>
                  <a:pt x="225" y="127"/>
                </a:lnTo>
                <a:lnTo>
                  <a:pt x="227" y="132"/>
                </a:lnTo>
                <a:lnTo>
                  <a:pt x="229" y="138"/>
                </a:lnTo>
                <a:lnTo>
                  <a:pt x="231" y="148"/>
                </a:lnTo>
                <a:lnTo>
                  <a:pt x="233" y="156"/>
                </a:lnTo>
                <a:lnTo>
                  <a:pt x="235" y="158"/>
                </a:lnTo>
                <a:lnTo>
                  <a:pt x="237" y="160"/>
                </a:lnTo>
                <a:lnTo>
                  <a:pt x="239" y="170"/>
                </a:lnTo>
                <a:lnTo>
                  <a:pt x="241" y="179"/>
                </a:lnTo>
                <a:lnTo>
                  <a:pt x="243" y="190"/>
                </a:lnTo>
                <a:lnTo>
                  <a:pt x="245" y="200"/>
                </a:lnTo>
                <a:lnTo>
                  <a:pt x="247" y="208"/>
                </a:lnTo>
                <a:lnTo>
                  <a:pt x="249" y="221"/>
                </a:lnTo>
                <a:lnTo>
                  <a:pt x="251" y="238"/>
                </a:lnTo>
                <a:lnTo>
                  <a:pt x="253" y="254"/>
                </a:lnTo>
                <a:lnTo>
                  <a:pt x="255" y="265"/>
                </a:lnTo>
                <a:lnTo>
                  <a:pt x="257" y="287"/>
                </a:lnTo>
                <a:lnTo>
                  <a:pt x="259" y="308"/>
                </a:lnTo>
                <a:lnTo>
                  <a:pt x="261" y="344"/>
                </a:lnTo>
                <a:lnTo>
                  <a:pt x="263" y="403"/>
                </a:lnTo>
                <a:lnTo>
                  <a:pt x="265" y="573"/>
                </a:lnTo>
              </a:path>
            </a:pathLst>
          </a:custGeom>
          <a:noFill/>
          <a:ln w="19050">
            <a:solidFill>
              <a:srgbClr val="80008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latin typeface="Century Gothic" panose="020B0502020202020204" pitchFamily="34" charset="0"/>
            </a:endParaRPr>
          </a:p>
        </p:txBody>
      </p:sp>
      <p:sp>
        <p:nvSpPr>
          <p:cNvPr id="47119" name="Freeform 14"/>
          <p:cNvSpPr>
            <a:spLocks noChangeAspect="1"/>
          </p:cNvSpPr>
          <p:nvPr/>
        </p:nvSpPr>
        <p:spPr bwMode="auto">
          <a:xfrm>
            <a:off x="3559176" y="3752849"/>
            <a:ext cx="1425575" cy="1081087"/>
          </a:xfrm>
          <a:custGeom>
            <a:avLst/>
            <a:gdLst>
              <a:gd name="T0" fmla="*/ 2147483647 w 235"/>
              <a:gd name="T1" fmla="*/ 2147483647 h 452"/>
              <a:gd name="T2" fmla="*/ 2147483647 w 235"/>
              <a:gd name="T3" fmla="*/ 2147483647 h 452"/>
              <a:gd name="T4" fmla="*/ 2147483647 w 235"/>
              <a:gd name="T5" fmla="*/ 2147483647 h 452"/>
              <a:gd name="T6" fmla="*/ 2147483647 w 235"/>
              <a:gd name="T7" fmla="*/ 2147483647 h 452"/>
              <a:gd name="T8" fmla="*/ 2147483647 w 235"/>
              <a:gd name="T9" fmla="*/ 2147483647 h 452"/>
              <a:gd name="T10" fmla="*/ 2147483647 w 235"/>
              <a:gd name="T11" fmla="*/ 2147483647 h 452"/>
              <a:gd name="T12" fmla="*/ 2147483647 w 235"/>
              <a:gd name="T13" fmla="*/ 2147483647 h 452"/>
              <a:gd name="T14" fmla="*/ 2147483647 w 235"/>
              <a:gd name="T15" fmla="*/ 2147483647 h 452"/>
              <a:gd name="T16" fmla="*/ 2147483647 w 235"/>
              <a:gd name="T17" fmla="*/ 2147483647 h 452"/>
              <a:gd name="T18" fmla="*/ 2147483647 w 235"/>
              <a:gd name="T19" fmla="*/ 2147483647 h 452"/>
              <a:gd name="T20" fmla="*/ 2147483647 w 235"/>
              <a:gd name="T21" fmla="*/ 2147483647 h 452"/>
              <a:gd name="T22" fmla="*/ 2147483647 w 235"/>
              <a:gd name="T23" fmla="*/ 2147483647 h 452"/>
              <a:gd name="T24" fmla="*/ 2147483647 w 235"/>
              <a:gd name="T25" fmla="*/ 2147483647 h 452"/>
              <a:gd name="T26" fmla="*/ 2147483647 w 235"/>
              <a:gd name="T27" fmla="*/ 2147483647 h 452"/>
              <a:gd name="T28" fmla="*/ 2147483647 w 235"/>
              <a:gd name="T29" fmla="*/ 2147483647 h 452"/>
              <a:gd name="T30" fmla="*/ 2147483647 w 235"/>
              <a:gd name="T31" fmla="*/ 2147483647 h 452"/>
              <a:gd name="T32" fmla="*/ 2147483647 w 235"/>
              <a:gd name="T33" fmla="*/ 2147483647 h 452"/>
              <a:gd name="T34" fmla="*/ 2147483647 w 235"/>
              <a:gd name="T35" fmla="*/ 2147483647 h 452"/>
              <a:gd name="T36" fmla="*/ 2147483647 w 235"/>
              <a:gd name="T37" fmla="*/ 2147483647 h 452"/>
              <a:gd name="T38" fmla="*/ 2147483647 w 235"/>
              <a:gd name="T39" fmla="*/ 2147483647 h 452"/>
              <a:gd name="T40" fmla="*/ 2147483647 w 235"/>
              <a:gd name="T41" fmla="*/ 2147483647 h 452"/>
              <a:gd name="T42" fmla="*/ 2147483647 w 235"/>
              <a:gd name="T43" fmla="*/ 2147483647 h 452"/>
              <a:gd name="T44" fmla="*/ 2147483647 w 235"/>
              <a:gd name="T45" fmla="*/ 2147483647 h 452"/>
              <a:gd name="T46" fmla="*/ 2147483647 w 235"/>
              <a:gd name="T47" fmla="*/ 2147483647 h 452"/>
              <a:gd name="T48" fmla="*/ 2147483647 w 235"/>
              <a:gd name="T49" fmla="*/ 2147483647 h 452"/>
              <a:gd name="T50" fmla="*/ 2147483647 w 235"/>
              <a:gd name="T51" fmla="*/ 2147483647 h 452"/>
              <a:gd name="T52" fmla="*/ 2147483647 w 235"/>
              <a:gd name="T53" fmla="*/ 2147483647 h 452"/>
              <a:gd name="T54" fmla="*/ 2147483647 w 235"/>
              <a:gd name="T55" fmla="*/ 2147483647 h 452"/>
              <a:gd name="T56" fmla="*/ 2147483647 w 235"/>
              <a:gd name="T57" fmla="*/ 2147483647 h 452"/>
              <a:gd name="T58" fmla="*/ 2147483647 w 235"/>
              <a:gd name="T59" fmla="*/ 2147483647 h 452"/>
              <a:gd name="T60" fmla="*/ 2147483647 w 235"/>
              <a:gd name="T61" fmla="*/ 2147483647 h 452"/>
              <a:gd name="T62" fmla="*/ 2147483647 w 235"/>
              <a:gd name="T63" fmla="*/ 2147483647 h 452"/>
              <a:gd name="T64" fmla="*/ 2147483647 w 235"/>
              <a:gd name="T65" fmla="*/ 2147483647 h 452"/>
              <a:gd name="T66" fmla="*/ 2147483647 w 235"/>
              <a:gd name="T67" fmla="*/ 2147483647 h 452"/>
              <a:gd name="T68" fmla="*/ 2147483647 w 235"/>
              <a:gd name="T69" fmla="*/ 2147483647 h 452"/>
              <a:gd name="T70" fmla="*/ 2147483647 w 235"/>
              <a:gd name="T71" fmla="*/ 2147483647 h 452"/>
              <a:gd name="T72" fmla="*/ 2147483647 w 235"/>
              <a:gd name="T73" fmla="*/ 2147483647 h 452"/>
              <a:gd name="T74" fmla="*/ 2147483647 w 235"/>
              <a:gd name="T75" fmla="*/ 2147483647 h 452"/>
              <a:gd name="T76" fmla="*/ 2147483647 w 235"/>
              <a:gd name="T77" fmla="*/ 2147483647 h 452"/>
              <a:gd name="T78" fmla="*/ 2147483647 w 235"/>
              <a:gd name="T79" fmla="*/ 2147483647 h 452"/>
              <a:gd name="T80" fmla="*/ 2147483647 w 235"/>
              <a:gd name="T81" fmla="*/ 2147483647 h 452"/>
              <a:gd name="T82" fmla="*/ 2147483647 w 235"/>
              <a:gd name="T83" fmla="*/ 2147483647 h 452"/>
              <a:gd name="T84" fmla="*/ 2147483647 w 235"/>
              <a:gd name="T85" fmla="*/ 2147483647 h 452"/>
              <a:gd name="T86" fmla="*/ 2147483647 w 235"/>
              <a:gd name="T87" fmla="*/ 2147483647 h 452"/>
              <a:gd name="T88" fmla="*/ 2147483647 w 235"/>
              <a:gd name="T89" fmla="*/ 2147483647 h 452"/>
              <a:gd name="T90" fmla="*/ 2147483647 w 235"/>
              <a:gd name="T91" fmla="*/ 2147483647 h 452"/>
              <a:gd name="T92" fmla="*/ 2147483647 w 235"/>
              <a:gd name="T93" fmla="*/ 2147483647 h 452"/>
              <a:gd name="T94" fmla="*/ 2147483647 w 235"/>
              <a:gd name="T95" fmla="*/ 2147483647 h 452"/>
              <a:gd name="T96" fmla="*/ 2147483647 w 235"/>
              <a:gd name="T97" fmla="*/ 2147483647 h 452"/>
              <a:gd name="T98" fmla="*/ 2147483647 w 235"/>
              <a:gd name="T99" fmla="*/ 2147483647 h 452"/>
              <a:gd name="T100" fmla="*/ 2147483647 w 235"/>
              <a:gd name="T101" fmla="*/ 2147483647 h 452"/>
              <a:gd name="T102" fmla="*/ 2147483647 w 235"/>
              <a:gd name="T103" fmla="*/ 2147483647 h 452"/>
              <a:gd name="T104" fmla="*/ 2147483647 w 235"/>
              <a:gd name="T105" fmla="*/ 2147483647 h 452"/>
              <a:gd name="T106" fmla="*/ 2147483647 w 235"/>
              <a:gd name="T107" fmla="*/ 2147483647 h 452"/>
              <a:gd name="T108" fmla="*/ 2147483647 w 235"/>
              <a:gd name="T109" fmla="*/ 2147483647 h 452"/>
              <a:gd name="T110" fmla="*/ 2147483647 w 235"/>
              <a:gd name="T111" fmla="*/ 2147483647 h 452"/>
              <a:gd name="T112" fmla="*/ 2147483647 w 235"/>
              <a:gd name="T113" fmla="*/ 2147483647 h 452"/>
              <a:gd name="T114" fmla="*/ 2147483647 w 235"/>
              <a:gd name="T115" fmla="*/ 2147483647 h 452"/>
              <a:gd name="T116" fmla="*/ 2147483647 w 235"/>
              <a:gd name="T117" fmla="*/ 2147483647 h 452"/>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235"/>
              <a:gd name="T178" fmla="*/ 0 h 452"/>
              <a:gd name="T179" fmla="*/ 235 w 235"/>
              <a:gd name="T180" fmla="*/ 452 h 452"/>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235" h="452">
                <a:moveTo>
                  <a:pt x="0" y="2"/>
                </a:moveTo>
                <a:lnTo>
                  <a:pt x="2" y="2"/>
                </a:lnTo>
                <a:lnTo>
                  <a:pt x="4" y="1"/>
                </a:lnTo>
                <a:lnTo>
                  <a:pt x="6" y="1"/>
                </a:lnTo>
                <a:lnTo>
                  <a:pt x="8" y="2"/>
                </a:lnTo>
                <a:lnTo>
                  <a:pt x="10" y="1"/>
                </a:lnTo>
                <a:lnTo>
                  <a:pt x="12" y="3"/>
                </a:lnTo>
                <a:lnTo>
                  <a:pt x="14" y="3"/>
                </a:lnTo>
                <a:lnTo>
                  <a:pt x="16" y="2"/>
                </a:lnTo>
                <a:lnTo>
                  <a:pt x="18" y="3"/>
                </a:lnTo>
                <a:lnTo>
                  <a:pt x="20" y="3"/>
                </a:lnTo>
                <a:lnTo>
                  <a:pt x="22" y="1"/>
                </a:lnTo>
                <a:lnTo>
                  <a:pt x="24" y="0"/>
                </a:lnTo>
                <a:lnTo>
                  <a:pt x="26" y="2"/>
                </a:lnTo>
                <a:lnTo>
                  <a:pt x="28" y="5"/>
                </a:lnTo>
                <a:lnTo>
                  <a:pt x="30" y="5"/>
                </a:lnTo>
                <a:lnTo>
                  <a:pt x="32" y="8"/>
                </a:lnTo>
                <a:lnTo>
                  <a:pt x="34" y="9"/>
                </a:lnTo>
                <a:lnTo>
                  <a:pt x="36" y="10"/>
                </a:lnTo>
                <a:lnTo>
                  <a:pt x="38" y="10"/>
                </a:lnTo>
                <a:lnTo>
                  <a:pt x="40" y="12"/>
                </a:lnTo>
                <a:lnTo>
                  <a:pt x="42" y="9"/>
                </a:lnTo>
                <a:lnTo>
                  <a:pt x="44" y="10"/>
                </a:lnTo>
                <a:lnTo>
                  <a:pt x="46" y="16"/>
                </a:lnTo>
                <a:lnTo>
                  <a:pt x="48" y="16"/>
                </a:lnTo>
                <a:lnTo>
                  <a:pt x="50" y="17"/>
                </a:lnTo>
                <a:lnTo>
                  <a:pt x="52" y="18"/>
                </a:lnTo>
                <a:lnTo>
                  <a:pt x="54" y="21"/>
                </a:lnTo>
                <a:lnTo>
                  <a:pt x="56" y="24"/>
                </a:lnTo>
                <a:lnTo>
                  <a:pt x="58" y="26"/>
                </a:lnTo>
                <a:lnTo>
                  <a:pt x="60" y="28"/>
                </a:lnTo>
                <a:lnTo>
                  <a:pt x="62" y="33"/>
                </a:lnTo>
                <a:lnTo>
                  <a:pt x="64" y="39"/>
                </a:lnTo>
                <a:lnTo>
                  <a:pt x="66" y="45"/>
                </a:lnTo>
                <a:lnTo>
                  <a:pt x="68" y="38"/>
                </a:lnTo>
                <a:lnTo>
                  <a:pt x="70" y="41"/>
                </a:lnTo>
                <a:lnTo>
                  <a:pt x="72" y="42"/>
                </a:lnTo>
                <a:lnTo>
                  <a:pt x="74" y="37"/>
                </a:lnTo>
                <a:lnTo>
                  <a:pt x="76" y="34"/>
                </a:lnTo>
                <a:lnTo>
                  <a:pt x="78" y="35"/>
                </a:lnTo>
                <a:lnTo>
                  <a:pt x="80" y="34"/>
                </a:lnTo>
                <a:lnTo>
                  <a:pt x="82" y="32"/>
                </a:lnTo>
                <a:lnTo>
                  <a:pt x="84" y="31"/>
                </a:lnTo>
                <a:lnTo>
                  <a:pt x="86" y="36"/>
                </a:lnTo>
                <a:lnTo>
                  <a:pt x="88" y="38"/>
                </a:lnTo>
                <a:lnTo>
                  <a:pt x="90" y="41"/>
                </a:lnTo>
                <a:lnTo>
                  <a:pt x="92" y="37"/>
                </a:lnTo>
                <a:lnTo>
                  <a:pt x="94" y="37"/>
                </a:lnTo>
                <a:lnTo>
                  <a:pt x="96" y="38"/>
                </a:lnTo>
                <a:lnTo>
                  <a:pt x="98" y="34"/>
                </a:lnTo>
                <a:lnTo>
                  <a:pt x="100" y="35"/>
                </a:lnTo>
                <a:lnTo>
                  <a:pt x="102" y="34"/>
                </a:lnTo>
                <a:lnTo>
                  <a:pt x="104" y="36"/>
                </a:lnTo>
                <a:lnTo>
                  <a:pt x="106" y="38"/>
                </a:lnTo>
                <a:lnTo>
                  <a:pt x="108" y="37"/>
                </a:lnTo>
                <a:lnTo>
                  <a:pt x="110" y="38"/>
                </a:lnTo>
                <a:lnTo>
                  <a:pt x="112" y="39"/>
                </a:lnTo>
                <a:lnTo>
                  <a:pt x="114" y="39"/>
                </a:lnTo>
                <a:lnTo>
                  <a:pt x="116" y="41"/>
                </a:lnTo>
                <a:lnTo>
                  <a:pt x="118" y="41"/>
                </a:lnTo>
                <a:lnTo>
                  <a:pt x="120" y="40"/>
                </a:lnTo>
                <a:lnTo>
                  <a:pt x="122" y="44"/>
                </a:lnTo>
                <a:lnTo>
                  <a:pt x="124" y="47"/>
                </a:lnTo>
                <a:lnTo>
                  <a:pt x="126" y="49"/>
                </a:lnTo>
                <a:lnTo>
                  <a:pt x="128" y="50"/>
                </a:lnTo>
                <a:lnTo>
                  <a:pt x="130" y="52"/>
                </a:lnTo>
                <a:lnTo>
                  <a:pt x="131" y="51"/>
                </a:lnTo>
                <a:lnTo>
                  <a:pt x="133" y="54"/>
                </a:lnTo>
                <a:lnTo>
                  <a:pt x="135" y="56"/>
                </a:lnTo>
                <a:lnTo>
                  <a:pt x="137" y="58"/>
                </a:lnTo>
                <a:lnTo>
                  <a:pt x="139" y="63"/>
                </a:lnTo>
                <a:lnTo>
                  <a:pt x="141" y="62"/>
                </a:lnTo>
                <a:lnTo>
                  <a:pt x="143" y="64"/>
                </a:lnTo>
                <a:lnTo>
                  <a:pt x="145" y="69"/>
                </a:lnTo>
                <a:lnTo>
                  <a:pt x="147" y="72"/>
                </a:lnTo>
                <a:lnTo>
                  <a:pt x="149" y="73"/>
                </a:lnTo>
                <a:lnTo>
                  <a:pt x="151" y="71"/>
                </a:lnTo>
                <a:lnTo>
                  <a:pt x="153" y="73"/>
                </a:lnTo>
                <a:lnTo>
                  <a:pt x="155" y="76"/>
                </a:lnTo>
                <a:lnTo>
                  <a:pt x="157" y="75"/>
                </a:lnTo>
                <a:lnTo>
                  <a:pt x="159" y="75"/>
                </a:lnTo>
                <a:lnTo>
                  <a:pt x="161" y="78"/>
                </a:lnTo>
                <a:lnTo>
                  <a:pt x="163" y="86"/>
                </a:lnTo>
                <a:lnTo>
                  <a:pt x="165" y="87"/>
                </a:lnTo>
                <a:lnTo>
                  <a:pt x="167" y="88"/>
                </a:lnTo>
                <a:lnTo>
                  <a:pt x="169" y="89"/>
                </a:lnTo>
                <a:lnTo>
                  <a:pt x="171" y="94"/>
                </a:lnTo>
                <a:lnTo>
                  <a:pt x="173" y="93"/>
                </a:lnTo>
                <a:lnTo>
                  <a:pt x="175" y="96"/>
                </a:lnTo>
                <a:lnTo>
                  <a:pt x="177" y="99"/>
                </a:lnTo>
                <a:lnTo>
                  <a:pt x="179" y="100"/>
                </a:lnTo>
                <a:lnTo>
                  <a:pt x="181" y="103"/>
                </a:lnTo>
                <a:lnTo>
                  <a:pt x="183" y="104"/>
                </a:lnTo>
                <a:lnTo>
                  <a:pt x="185" y="107"/>
                </a:lnTo>
                <a:lnTo>
                  <a:pt x="187" y="117"/>
                </a:lnTo>
                <a:lnTo>
                  <a:pt x="189" y="117"/>
                </a:lnTo>
                <a:lnTo>
                  <a:pt x="191" y="120"/>
                </a:lnTo>
                <a:lnTo>
                  <a:pt x="193" y="122"/>
                </a:lnTo>
                <a:lnTo>
                  <a:pt x="195" y="129"/>
                </a:lnTo>
                <a:lnTo>
                  <a:pt x="197" y="139"/>
                </a:lnTo>
                <a:lnTo>
                  <a:pt x="199" y="137"/>
                </a:lnTo>
                <a:lnTo>
                  <a:pt x="201" y="138"/>
                </a:lnTo>
                <a:lnTo>
                  <a:pt x="203" y="143"/>
                </a:lnTo>
                <a:lnTo>
                  <a:pt x="205" y="146"/>
                </a:lnTo>
                <a:lnTo>
                  <a:pt x="207" y="153"/>
                </a:lnTo>
                <a:lnTo>
                  <a:pt x="209" y="159"/>
                </a:lnTo>
                <a:lnTo>
                  <a:pt x="211" y="166"/>
                </a:lnTo>
                <a:lnTo>
                  <a:pt x="213" y="168"/>
                </a:lnTo>
                <a:lnTo>
                  <a:pt x="215" y="177"/>
                </a:lnTo>
                <a:lnTo>
                  <a:pt x="217" y="189"/>
                </a:lnTo>
                <a:lnTo>
                  <a:pt x="219" y="199"/>
                </a:lnTo>
                <a:lnTo>
                  <a:pt x="221" y="208"/>
                </a:lnTo>
                <a:lnTo>
                  <a:pt x="223" y="223"/>
                </a:lnTo>
                <a:lnTo>
                  <a:pt x="225" y="238"/>
                </a:lnTo>
                <a:lnTo>
                  <a:pt x="227" y="256"/>
                </a:lnTo>
                <a:lnTo>
                  <a:pt x="229" y="280"/>
                </a:lnTo>
                <a:lnTo>
                  <a:pt x="231" y="316"/>
                </a:lnTo>
                <a:lnTo>
                  <a:pt x="233" y="366"/>
                </a:lnTo>
                <a:lnTo>
                  <a:pt x="235" y="452"/>
                </a:lnTo>
              </a:path>
            </a:pathLst>
          </a:custGeom>
          <a:noFill/>
          <a:ln w="19050">
            <a:solidFill>
              <a:srgbClr val="00FF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latin typeface="Century Gothic" panose="020B0502020202020204" pitchFamily="34" charset="0"/>
            </a:endParaRPr>
          </a:p>
        </p:txBody>
      </p:sp>
      <p:sp>
        <p:nvSpPr>
          <p:cNvPr id="47120" name="Freeform 15"/>
          <p:cNvSpPr>
            <a:spLocks noChangeAspect="1"/>
          </p:cNvSpPr>
          <p:nvPr/>
        </p:nvSpPr>
        <p:spPr bwMode="auto">
          <a:xfrm>
            <a:off x="3576639" y="3765548"/>
            <a:ext cx="1195387" cy="1058862"/>
          </a:xfrm>
          <a:custGeom>
            <a:avLst/>
            <a:gdLst>
              <a:gd name="T0" fmla="*/ 2147483647 w 213"/>
              <a:gd name="T1" fmla="*/ 2147483647 h 493"/>
              <a:gd name="T2" fmla="*/ 2147483647 w 213"/>
              <a:gd name="T3" fmla="*/ 2147483647 h 493"/>
              <a:gd name="T4" fmla="*/ 2147483647 w 213"/>
              <a:gd name="T5" fmla="*/ 2147483647 h 493"/>
              <a:gd name="T6" fmla="*/ 2147483647 w 213"/>
              <a:gd name="T7" fmla="*/ 2147483647 h 493"/>
              <a:gd name="T8" fmla="*/ 2147483647 w 213"/>
              <a:gd name="T9" fmla="*/ 2147483647 h 493"/>
              <a:gd name="T10" fmla="*/ 2147483647 w 213"/>
              <a:gd name="T11" fmla="*/ 2147483647 h 493"/>
              <a:gd name="T12" fmla="*/ 2147483647 w 213"/>
              <a:gd name="T13" fmla="*/ 2147483647 h 493"/>
              <a:gd name="T14" fmla="*/ 2147483647 w 213"/>
              <a:gd name="T15" fmla="*/ 2147483647 h 493"/>
              <a:gd name="T16" fmla="*/ 2147483647 w 213"/>
              <a:gd name="T17" fmla="*/ 2147483647 h 493"/>
              <a:gd name="T18" fmla="*/ 2147483647 w 213"/>
              <a:gd name="T19" fmla="*/ 2147483647 h 493"/>
              <a:gd name="T20" fmla="*/ 2147483647 w 213"/>
              <a:gd name="T21" fmla="*/ 2147483647 h 493"/>
              <a:gd name="T22" fmla="*/ 2147483647 w 213"/>
              <a:gd name="T23" fmla="*/ 2147483647 h 493"/>
              <a:gd name="T24" fmla="*/ 2147483647 w 213"/>
              <a:gd name="T25" fmla="*/ 2147483647 h 493"/>
              <a:gd name="T26" fmla="*/ 2147483647 w 213"/>
              <a:gd name="T27" fmla="*/ 2147483647 h 493"/>
              <a:gd name="T28" fmla="*/ 2147483647 w 213"/>
              <a:gd name="T29" fmla="*/ 2147483647 h 493"/>
              <a:gd name="T30" fmla="*/ 2147483647 w 213"/>
              <a:gd name="T31" fmla="*/ 2147483647 h 493"/>
              <a:gd name="T32" fmla="*/ 2147483647 w 213"/>
              <a:gd name="T33" fmla="*/ 2147483647 h 493"/>
              <a:gd name="T34" fmla="*/ 2147483647 w 213"/>
              <a:gd name="T35" fmla="*/ 2147483647 h 493"/>
              <a:gd name="T36" fmla="*/ 2147483647 w 213"/>
              <a:gd name="T37" fmla="*/ 2147483647 h 493"/>
              <a:gd name="T38" fmla="*/ 2147483647 w 213"/>
              <a:gd name="T39" fmla="*/ 2147483647 h 493"/>
              <a:gd name="T40" fmla="*/ 2147483647 w 213"/>
              <a:gd name="T41" fmla="*/ 2147483647 h 493"/>
              <a:gd name="T42" fmla="*/ 2147483647 w 213"/>
              <a:gd name="T43" fmla="*/ 2147483647 h 493"/>
              <a:gd name="T44" fmla="*/ 2147483647 w 213"/>
              <a:gd name="T45" fmla="*/ 2147483647 h 493"/>
              <a:gd name="T46" fmla="*/ 2147483647 w 213"/>
              <a:gd name="T47" fmla="*/ 2147483647 h 493"/>
              <a:gd name="T48" fmla="*/ 2147483647 w 213"/>
              <a:gd name="T49" fmla="*/ 2147483647 h 493"/>
              <a:gd name="T50" fmla="*/ 2147483647 w 213"/>
              <a:gd name="T51" fmla="*/ 2147483647 h 493"/>
              <a:gd name="T52" fmla="*/ 2147483647 w 213"/>
              <a:gd name="T53" fmla="*/ 2147483647 h 493"/>
              <a:gd name="T54" fmla="*/ 2147483647 w 213"/>
              <a:gd name="T55" fmla="*/ 2147483647 h 493"/>
              <a:gd name="T56" fmla="*/ 2147483647 w 213"/>
              <a:gd name="T57" fmla="*/ 2147483647 h 493"/>
              <a:gd name="T58" fmla="*/ 2147483647 w 213"/>
              <a:gd name="T59" fmla="*/ 2147483647 h 493"/>
              <a:gd name="T60" fmla="*/ 2147483647 w 213"/>
              <a:gd name="T61" fmla="*/ 2147483647 h 493"/>
              <a:gd name="T62" fmla="*/ 2147483647 w 213"/>
              <a:gd name="T63" fmla="*/ 2147483647 h 493"/>
              <a:gd name="T64" fmla="*/ 2147483647 w 213"/>
              <a:gd name="T65" fmla="*/ 2147483647 h 493"/>
              <a:gd name="T66" fmla="*/ 2147483647 w 213"/>
              <a:gd name="T67" fmla="*/ 2147483647 h 493"/>
              <a:gd name="T68" fmla="*/ 2147483647 w 213"/>
              <a:gd name="T69" fmla="*/ 2147483647 h 493"/>
              <a:gd name="T70" fmla="*/ 2147483647 w 213"/>
              <a:gd name="T71" fmla="*/ 2147483647 h 493"/>
              <a:gd name="T72" fmla="*/ 2147483647 w 213"/>
              <a:gd name="T73" fmla="*/ 2147483647 h 493"/>
              <a:gd name="T74" fmla="*/ 2147483647 w 213"/>
              <a:gd name="T75" fmla="*/ 2147483647 h 493"/>
              <a:gd name="T76" fmla="*/ 2147483647 w 213"/>
              <a:gd name="T77" fmla="*/ 2147483647 h 493"/>
              <a:gd name="T78" fmla="*/ 2147483647 w 213"/>
              <a:gd name="T79" fmla="*/ 2147483647 h 493"/>
              <a:gd name="T80" fmla="*/ 2147483647 w 213"/>
              <a:gd name="T81" fmla="*/ 2147483647 h 493"/>
              <a:gd name="T82" fmla="*/ 2147483647 w 213"/>
              <a:gd name="T83" fmla="*/ 2147483647 h 493"/>
              <a:gd name="T84" fmla="*/ 2147483647 w 213"/>
              <a:gd name="T85" fmla="*/ 2147483647 h 493"/>
              <a:gd name="T86" fmla="*/ 2147483647 w 213"/>
              <a:gd name="T87" fmla="*/ 2147483647 h 493"/>
              <a:gd name="T88" fmla="*/ 2147483647 w 213"/>
              <a:gd name="T89" fmla="*/ 2147483647 h 493"/>
              <a:gd name="T90" fmla="*/ 2147483647 w 213"/>
              <a:gd name="T91" fmla="*/ 2147483647 h 493"/>
              <a:gd name="T92" fmla="*/ 2147483647 w 213"/>
              <a:gd name="T93" fmla="*/ 2147483647 h 493"/>
              <a:gd name="T94" fmla="*/ 2147483647 w 213"/>
              <a:gd name="T95" fmla="*/ 2147483647 h 493"/>
              <a:gd name="T96" fmla="*/ 2147483647 w 213"/>
              <a:gd name="T97" fmla="*/ 2147483647 h 493"/>
              <a:gd name="T98" fmla="*/ 2147483647 w 213"/>
              <a:gd name="T99" fmla="*/ 2147483647 h 493"/>
              <a:gd name="T100" fmla="*/ 2147483647 w 213"/>
              <a:gd name="T101" fmla="*/ 2147483647 h 493"/>
              <a:gd name="T102" fmla="*/ 2147483647 w 213"/>
              <a:gd name="T103" fmla="*/ 2147483647 h 493"/>
              <a:gd name="T104" fmla="*/ 2147483647 w 213"/>
              <a:gd name="T105" fmla="*/ 2147483647 h 493"/>
              <a:gd name="T106" fmla="*/ 2147483647 w 213"/>
              <a:gd name="T107" fmla="*/ 2147483647 h 493"/>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213"/>
              <a:gd name="T163" fmla="*/ 0 h 493"/>
              <a:gd name="T164" fmla="*/ 213 w 213"/>
              <a:gd name="T165" fmla="*/ 493 h 493"/>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213" h="493">
                <a:moveTo>
                  <a:pt x="0" y="1"/>
                </a:moveTo>
                <a:lnTo>
                  <a:pt x="2" y="1"/>
                </a:lnTo>
                <a:lnTo>
                  <a:pt x="4" y="0"/>
                </a:lnTo>
                <a:lnTo>
                  <a:pt x="6" y="1"/>
                </a:lnTo>
                <a:lnTo>
                  <a:pt x="8" y="1"/>
                </a:lnTo>
                <a:lnTo>
                  <a:pt x="10" y="1"/>
                </a:lnTo>
                <a:lnTo>
                  <a:pt x="12" y="2"/>
                </a:lnTo>
                <a:lnTo>
                  <a:pt x="14" y="3"/>
                </a:lnTo>
                <a:lnTo>
                  <a:pt x="16" y="2"/>
                </a:lnTo>
                <a:lnTo>
                  <a:pt x="18" y="3"/>
                </a:lnTo>
                <a:lnTo>
                  <a:pt x="20" y="3"/>
                </a:lnTo>
                <a:lnTo>
                  <a:pt x="22" y="1"/>
                </a:lnTo>
                <a:lnTo>
                  <a:pt x="24" y="0"/>
                </a:lnTo>
                <a:lnTo>
                  <a:pt x="26" y="2"/>
                </a:lnTo>
                <a:lnTo>
                  <a:pt x="28" y="5"/>
                </a:lnTo>
                <a:lnTo>
                  <a:pt x="30" y="6"/>
                </a:lnTo>
                <a:lnTo>
                  <a:pt x="32" y="8"/>
                </a:lnTo>
                <a:lnTo>
                  <a:pt x="34" y="10"/>
                </a:lnTo>
                <a:lnTo>
                  <a:pt x="36" y="11"/>
                </a:lnTo>
                <a:lnTo>
                  <a:pt x="38" y="11"/>
                </a:lnTo>
                <a:lnTo>
                  <a:pt x="40" y="12"/>
                </a:lnTo>
                <a:lnTo>
                  <a:pt x="42" y="10"/>
                </a:lnTo>
                <a:lnTo>
                  <a:pt x="44" y="11"/>
                </a:lnTo>
                <a:lnTo>
                  <a:pt x="46" y="17"/>
                </a:lnTo>
                <a:lnTo>
                  <a:pt x="48" y="17"/>
                </a:lnTo>
                <a:lnTo>
                  <a:pt x="50" y="19"/>
                </a:lnTo>
                <a:lnTo>
                  <a:pt x="52" y="20"/>
                </a:lnTo>
                <a:lnTo>
                  <a:pt x="54" y="23"/>
                </a:lnTo>
                <a:lnTo>
                  <a:pt x="56" y="26"/>
                </a:lnTo>
                <a:lnTo>
                  <a:pt x="58" y="29"/>
                </a:lnTo>
                <a:lnTo>
                  <a:pt x="60" y="31"/>
                </a:lnTo>
                <a:lnTo>
                  <a:pt x="62" y="36"/>
                </a:lnTo>
                <a:lnTo>
                  <a:pt x="64" y="42"/>
                </a:lnTo>
                <a:lnTo>
                  <a:pt x="66" y="48"/>
                </a:lnTo>
                <a:lnTo>
                  <a:pt x="68" y="41"/>
                </a:lnTo>
                <a:lnTo>
                  <a:pt x="70" y="44"/>
                </a:lnTo>
                <a:lnTo>
                  <a:pt x="72" y="46"/>
                </a:lnTo>
                <a:lnTo>
                  <a:pt x="74" y="41"/>
                </a:lnTo>
                <a:lnTo>
                  <a:pt x="76" y="38"/>
                </a:lnTo>
                <a:lnTo>
                  <a:pt x="78" y="39"/>
                </a:lnTo>
                <a:lnTo>
                  <a:pt x="80" y="39"/>
                </a:lnTo>
                <a:lnTo>
                  <a:pt x="82" y="37"/>
                </a:lnTo>
                <a:lnTo>
                  <a:pt x="84" y="36"/>
                </a:lnTo>
                <a:lnTo>
                  <a:pt x="86" y="41"/>
                </a:lnTo>
                <a:lnTo>
                  <a:pt x="88" y="43"/>
                </a:lnTo>
                <a:lnTo>
                  <a:pt x="90" y="46"/>
                </a:lnTo>
                <a:lnTo>
                  <a:pt x="92" y="43"/>
                </a:lnTo>
                <a:lnTo>
                  <a:pt x="94" y="44"/>
                </a:lnTo>
                <a:lnTo>
                  <a:pt x="96" y="45"/>
                </a:lnTo>
                <a:lnTo>
                  <a:pt x="98" y="40"/>
                </a:lnTo>
                <a:lnTo>
                  <a:pt x="100" y="42"/>
                </a:lnTo>
                <a:lnTo>
                  <a:pt x="102" y="42"/>
                </a:lnTo>
                <a:lnTo>
                  <a:pt x="104" y="43"/>
                </a:lnTo>
                <a:lnTo>
                  <a:pt x="106" y="46"/>
                </a:lnTo>
                <a:lnTo>
                  <a:pt x="108" y="45"/>
                </a:lnTo>
                <a:lnTo>
                  <a:pt x="110" y="47"/>
                </a:lnTo>
                <a:lnTo>
                  <a:pt x="112" y="48"/>
                </a:lnTo>
                <a:lnTo>
                  <a:pt x="114" y="48"/>
                </a:lnTo>
                <a:lnTo>
                  <a:pt x="116" y="50"/>
                </a:lnTo>
                <a:lnTo>
                  <a:pt x="118" y="51"/>
                </a:lnTo>
                <a:lnTo>
                  <a:pt x="120" y="50"/>
                </a:lnTo>
                <a:lnTo>
                  <a:pt x="122" y="55"/>
                </a:lnTo>
                <a:lnTo>
                  <a:pt x="124" y="58"/>
                </a:lnTo>
                <a:lnTo>
                  <a:pt x="126" y="60"/>
                </a:lnTo>
                <a:lnTo>
                  <a:pt x="128" y="62"/>
                </a:lnTo>
                <a:lnTo>
                  <a:pt x="130" y="65"/>
                </a:lnTo>
                <a:lnTo>
                  <a:pt x="131" y="64"/>
                </a:lnTo>
                <a:lnTo>
                  <a:pt x="133" y="67"/>
                </a:lnTo>
                <a:lnTo>
                  <a:pt x="135" y="71"/>
                </a:lnTo>
                <a:lnTo>
                  <a:pt x="137" y="73"/>
                </a:lnTo>
                <a:lnTo>
                  <a:pt x="139" y="78"/>
                </a:lnTo>
                <a:lnTo>
                  <a:pt x="141" y="78"/>
                </a:lnTo>
                <a:lnTo>
                  <a:pt x="143" y="81"/>
                </a:lnTo>
                <a:lnTo>
                  <a:pt x="145" y="87"/>
                </a:lnTo>
                <a:lnTo>
                  <a:pt x="147" y="90"/>
                </a:lnTo>
                <a:lnTo>
                  <a:pt x="149" y="92"/>
                </a:lnTo>
                <a:lnTo>
                  <a:pt x="151" y="91"/>
                </a:lnTo>
                <a:lnTo>
                  <a:pt x="153" y="93"/>
                </a:lnTo>
                <a:lnTo>
                  <a:pt x="155" y="97"/>
                </a:lnTo>
                <a:lnTo>
                  <a:pt x="157" y="97"/>
                </a:lnTo>
                <a:lnTo>
                  <a:pt x="159" y="99"/>
                </a:lnTo>
                <a:lnTo>
                  <a:pt x="161" y="102"/>
                </a:lnTo>
                <a:lnTo>
                  <a:pt x="163" y="111"/>
                </a:lnTo>
                <a:lnTo>
                  <a:pt x="165" y="114"/>
                </a:lnTo>
                <a:lnTo>
                  <a:pt x="167" y="117"/>
                </a:lnTo>
                <a:lnTo>
                  <a:pt x="169" y="119"/>
                </a:lnTo>
                <a:lnTo>
                  <a:pt x="171" y="125"/>
                </a:lnTo>
                <a:lnTo>
                  <a:pt x="173" y="126"/>
                </a:lnTo>
                <a:lnTo>
                  <a:pt x="175" y="131"/>
                </a:lnTo>
                <a:lnTo>
                  <a:pt x="177" y="136"/>
                </a:lnTo>
                <a:lnTo>
                  <a:pt x="179" y="139"/>
                </a:lnTo>
                <a:lnTo>
                  <a:pt x="181" y="144"/>
                </a:lnTo>
                <a:lnTo>
                  <a:pt x="183" y="148"/>
                </a:lnTo>
                <a:lnTo>
                  <a:pt x="185" y="154"/>
                </a:lnTo>
                <a:lnTo>
                  <a:pt x="187" y="167"/>
                </a:lnTo>
                <a:lnTo>
                  <a:pt x="189" y="171"/>
                </a:lnTo>
                <a:lnTo>
                  <a:pt x="191" y="178"/>
                </a:lnTo>
                <a:lnTo>
                  <a:pt x="193" y="184"/>
                </a:lnTo>
                <a:lnTo>
                  <a:pt x="195" y="197"/>
                </a:lnTo>
                <a:lnTo>
                  <a:pt x="197" y="214"/>
                </a:lnTo>
                <a:lnTo>
                  <a:pt x="199" y="221"/>
                </a:lnTo>
                <a:lnTo>
                  <a:pt x="201" y="231"/>
                </a:lnTo>
                <a:lnTo>
                  <a:pt x="203" y="247"/>
                </a:lnTo>
                <a:lnTo>
                  <a:pt x="205" y="265"/>
                </a:lnTo>
                <a:lnTo>
                  <a:pt x="207" y="292"/>
                </a:lnTo>
                <a:lnTo>
                  <a:pt x="209" y="326"/>
                </a:lnTo>
                <a:lnTo>
                  <a:pt x="211" y="380"/>
                </a:lnTo>
                <a:lnTo>
                  <a:pt x="213" y="493"/>
                </a:lnTo>
              </a:path>
            </a:pathLst>
          </a:custGeom>
          <a:noFill/>
          <a:ln w="19050">
            <a:solidFill>
              <a:srgbClr val="8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latin typeface="Century Gothic" panose="020B0502020202020204" pitchFamily="34" charset="0"/>
            </a:endParaRPr>
          </a:p>
        </p:txBody>
      </p:sp>
      <p:sp>
        <p:nvSpPr>
          <p:cNvPr id="47121" name="Rectangle 16"/>
          <p:cNvSpPr>
            <a:spLocks noChangeAspect="1" noChangeArrowheads="1"/>
          </p:cNvSpPr>
          <p:nvPr/>
        </p:nvSpPr>
        <p:spPr bwMode="auto">
          <a:xfrm>
            <a:off x="7418389" y="2670170"/>
            <a:ext cx="1468351"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200" b="1" dirty="0">
                <a:solidFill>
                  <a:schemeClr val="accent1">
                    <a:lumMod val="50000"/>
                    <a:lumOff val="50000"/>
                  </a:schemeClr>
                </a:solidFill>
                <a:latin typeface="Century Gothic" panose="020B0502020202020204" pitchFamily="34" charset="0"/>
              </a:rPr>
              <a:t>4% Withdrawal Rate</a:t>
            </a:r>
          </a:p>
        </p:txBody>
      </p:sp>
      <p:sp>
        <p:nvSpPr>
          <p:cNvPr id="47122" name="Rectangle 17"/>
          <p:cNvSpPr>
            <a:spLocks noChangeAspect="1" noChangeArrowheads="1"/>
          </p:cNvSpPr>
          <p:nvPr/>
        </p:nvSpPr>
        <p:spPr bwMode="auto">
          <a:xfrm>
            <a:off x="7509978" y="4581521"/>
            <a:ext cx="1468351"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200" b="1" dirty="0">
                <a:solidFill>
                  <a:srgbClr val="002060"/>
                </a:solidFill>
                <a:latin typeface="Century Gothic" panose="020B0502020202020204" pitchFamily="34" charset="0"/>
              </a:rPr>
              <a:t>5% Withdrawal Rate</a:t>
            </a:r>
          </a:p>
        </p:txBody>
      </p:sp>
      <p:sp>
        <p:nvSpPr>
          <p:cNvPr id="47123" name="Rectangle 18"/>
          <p:cNvSpPr>
            <a:spLocks noChangeAspect="1" noChangeArrowheads="1"/>
          </p:cNvSpPr>
          <p:nvPr/>
        </p:nvSpPr>
        <p:spPr bwMode="auto">
          <a:xfrm>
            <a:off x="6232526" y="4568823"/>
            <a:ext cx="219612"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200" b="1" dirty="0">
                <a:solidFill>
                  <a:srgbClr val="F49EEE"/>
                </a:solidFill>
                <a:latin typeface="Century Gothic" panose="020B0502020202020204" pitchFamily="34" charset="0"/>
              </a:rPr>
              <a:t>6%</a:t>
            </a:r>
          </a:p>
        </p:txBody>
      </p:sp>
      <p:sp>
        <p:nvSpPr>
          <p:cNvPr id="47124" name="Rectangle 19"/>
          <p:cNvSpPr>
            <a:spLocks noChangeAspect="1" noChangeArrowheads="1"/>
          </p:cNvSpPr>
          <p:nvPr/>
        </p:nvSpPr>
        <p:spPr bwMode="auto">
          <a:xfrm>
            <a:off x="5300663" y="4629146"/>
            <a:ext cx="219612"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200" b="1" dirty="0">
                <a:solidFill>
                  <a:srgbClr val="00B050"/>
                </a:solidFill>
                <a:latin typeface="Century Gothic" panose="020B0502020202020204" pitchFamily="34" charset="0"/>
              </a:rPr>
              <a:t>7%</a:t>
            </a:r>
          </a:p>
        </p:txBody>
      </p:sp>
      <p:sp>
        <p:nvSpPr>
          <p:cNvPr id="47125" name="Rectangle 20"/>
          <p:cNvSpPr>
            <a:spLocks noChangeAspect="1" noChangeArrowheads="1"/>
          </p:cNvSpPr>
          <p:nvPr/>
        </p:nvSpPr>
        <p:spPr bwMode="auto">
          <a:xfrm>
            <a:off x="4997449" y="4322750"/>
            <a:ext cx="219612"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200" b="1" dirty="0">
                <a:solidFill>
                  <a:srgbClr val="7030A0"/>
                </a:solidFill>
                <a:latin typeface="Century Gothic" panose="020B0502020202020204" pitchFamily="34" charset="0"/>
              </a:rPr>
              <a:t>8%</a:t>
            </a:r>
          </a:p>
        </p:txBody>
      </p:sp>
      <p:sp>
        <p:nvSpPr>
          <p:cNvPr id="47126" name="Rectangle 21"/>
          <p:cNvSpPr>
            <a:spLocks noChangeAspect="1" noChangeArrowheads="1"/>
          </p:cNvSpPr>
          <p:nvPr/>
        </p:nvSpPr>
        <p:spPr bwMode="auto">
          <a:xfrm>
            <a:off x="4778373" y="4614858"/>
            <a:ext cx="219612"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200" b="1" dirty="0">
                <a:solidFill>
                  <a:srgbClr val="00FF00"/>
                </a:solidFill>
                <a:latin typeface="Century Gothic" panose="020B0502020202020204" pitchFamily="34" charset="0"/>
              </a:rPr>
              <a:t>9%</a:t>
            </a:r>
          </a:p>
        </p:txBody>
      </p:sp>
      <p:sp>
        <p:nvSpPr>
          <p:cNvPr id="47127" name="Rectangle 22"/>
          <p:cNvSpPr>
            <a:spLocks noChangeAspect="1" noChangeArrowheads="1"/>
          </p:cNvSpPr>
          <p:nvPr/>
        </p:nvSpPr>
        <p:spPr bwMode="auto">
          <a:xfrm>
            <a:off x="4419595" y="4271951"/>
            <a:ext cx="283732"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200" b="1" dirty="0">
                <a:solidFill>
                  <a:srgbClr val="FF0000"/>
                </a:solidFill>
                <a:latin typeface="Century Gothic" panose="020B0502020202020204" pitchFamily="34" charset="0"/>
              </a:rPr>
              <a:t>10</a:t>
            </a:r>
            <a:r>
              <a:rPr lang="en-US" sz="1000" b="1" dirty="0">
                <a:solidFill>
                  <a:schemeClr val="accent2"/>
                </a:solidFill>
                <a:latin typeface="Century Gothic" panose="020B0502020202020204" pitchFamily="34" charset="0"/>
              </a:rPr>
              <a:t>%</a:t>
            </a:r>
          </a:p>
        </p:txBody>
      </p:sp>
      <p:grpSp>
        <p:nvGrpSpPr>
          <p:cNvPr id="47128" name="Group 23"/>
          <p:cNvGrpSpPr>
            <a:grpSpLocks/>
          </p:cNvGrpSpPr>
          <p:nvPr/>
        </p:nvGrpSpPr>
        <p:grpSpPr bwMode="auto">
          <a:xfrm>
            <a:off x="1985554" y="5310185"/>
            <a:ext cx="8858659" cy="703263"/>
            <a:chOff x="656" y="3408"/>
            <a:chExt cx="4438" cy="443"/>
          </a:xfrm>
        </p:grpSpPr>
        <p:sp>
          <p:nvSpPr>
            <p:cNvPr id="47171" name="Rectangle 24"/>
            <p:cNvSpPr>
              <a:spLocks noChangeArrowheads="1"/>
            </p:cNvSpPr>
            <p:nvPr/>
          </p:nvSpPr>
          <p:spPr bwMode="auto">
            <a:xfrm>
              <a:off x="4580" y="3408"/>
              <a:ext cx="514" cy="4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45720" rIns="45720"/>
            <a:lstStyle/>
            <a:p>
              <a:pPr algn="ctr" defTabSz="1019175" eaLnBrk="0" hangingPunct="0">
                <a:lnSpc>
                  <a:spcPct val="85000"/>
                </a:lnSpc>
              </a:pPr>
              <a:r>
                <a:rPr lang="en-US" b="1" dirty="0">
                  <a:solidFill>
                    <a:srgbClr val="002060"/>
                  </a:solidFill>
                  <a:latin typeface="Century Gothic" panose="020B0502020202020204" pitchFamily="34" charset="0"/>
                </a:rPr>
                <a:t>35% at Age 95</a:t>
              </a:r>
            </a:p>
          </p:txBody>
        </p:sp>
        <p:sp>
          <p:nvSpPr>
            <p:cNvPr id="47172" name="Rectangle 25"/>
            <p:cNvSpPr>
              <a:spLocks noChangeArrowheads="1"/>
            </p:cNvSpPr>
            <p:nvPr/>
          </p:nvSpPr>
          <p:spPr bwMode="auto">
            <a:xfrm>
              <a:off x="4055" y="3408"/>
              <a:ext cx="525" cy="4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45720" rIns="45720"/>
            <a:lstStyle/>
            <a:p>
              <a:pPr algn="ctr" defTabSz="1019175" eaLnBrk="0" hangingPunct="0">
                <a:lnSpc>
                  <a:spcPct val="85000"/>
                </a:lnSpc>
              </a:pPr>
              <a:r>
                <a:rPr lang="en-US" b="1" dirty="0">
                  <a:solidFill>
                    <a:srgbClr val="002060"/>
                  </a:solidFill>
                  <a:latin typeface="Century Gothic" panose="020B0502020202020204" pitchFamily="34" charset="0"/>
                </a:rPr>
                <a:t>63% at Age 90</a:t>
              </a:r>
            </a:p>
          </p:txBody>
        </p:sp>
        <p:sp>
          <p:nvSpPr>
            <p:cNvPr id="47173" name="Rectangle 26"/>
            <p:cNvSpPr>
              <a:spLocks noChangeArrowheads="1"/>
            </p:cNvSpPr>
            <p:nvPr/>
          </p:nvSpPr>
          <p:spPr bwMode="auto">
            <a:xfrm>
              <a:off x="3526" y="3408"/>
              <a:ext cx="529" cy="4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45720" rIns="45720"/>
            <a:lstStyle/>
            <a:p>
              <a:pPr algn="ctr" defTabSz="1019175" eaLnBrk="0" hangingPunct="0">
                <a:lnSpc>
                  <a:spcPct val="85000"/>
                </a:lnSpc>
              </a:pPr>
              <a:r>
                <a:rPr lang="en-US" b="1" dirty="0">
                  <a:solidFill>
                    <a:srgbClr val="002060"/>
                  </a:solidFill>
                  <a:latin typeface="Century Gothic" panose="020B0502020202020204" pitchFamily="34" charset="0"/>
                </a:rPr>
                <a:t>83% at Age 85</a:t>
              </a:r>
            </a:p>
          </p:txBody>
        </p:sp>
        <p:sp>
          <p:nvSpPr>
            <p:cNvPr id="47174" name="Rectangle 27"/>
            <p:cNvSpPr>
              <a:spLocks noChangeArrowheads="1"/>
            </p:cNvSpPr>
            <p:nvPr/>
          </p:nvSpPr>
          <p:spPr bwMode="auto">
            <a:xfrm>
              <a:off x="2980" y="3408"/>
              <a:ext cx="546" cy="4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45720" rIns="45720"/>
            <a:lstStyle/>
            <a:p>
              <a:pPr algn="ctr" defTabSz="1019175" eaLnBrk="0" hangingPunct="0">
                <a:lnSpc>
                  <a:spcPct val="85000"/>
                </a:lnSpc>
              </a:pPr>
              <a:r>
                <a:rPr lang="en-US" b="1" dirty="0">
                  <a:solidFill>
                    <a:srgbClr val="002060"/>
                  </a:solidFill>
                  <a:latin typeface="Century Gothic" panose="020B0502020202020204" pitchFamily="34" charset="0"/>
                </a:rPr>
                <a:t>94% at   Age 80</a:t>
              </a:r>
            </a:p>
          </p:txBody>
        </p:sp>
        <p:sp>
          <p:nvSpPr>
            <p:cNvPr id="47175" name="Rectangle 28"/>
            <p:cNvSpPr>
              <a:spLocks noChangeArrowheads="1"/>
            </p:cNvSpPr>
            <p:nvPr/>
          </p:nvSpPr>
          <p:spPr bwMode="auto">
            <a:xfrm>
              <a:off x="2337" y="3408"/>
              <a:ext cx="643" cy="4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45720" rIns="45720"/>
            <a:lstStyle/>
            <a:p>
              <a:pPr algn="ctr" defTabSz="1019175" eaLnBrk="0" hangingPunct="0">
                <a:lnSpc>
                  <a:spcPct val="85000"/>
                </a:lnSpc>
              </a:pPr>
              <a:r>
                <a:rPr lang="en-US" b="1" dirty="0">
                  <a:solidFill>
                    <a:srgbClr val="002060"/>
                  </a:solidFill>
                  <a:latin typeface="Century Gothic" panose="020B0502020202020204" pitchFamily="34" charset="0"/>
                </a:rPr>
                <a:t>98% at      Age 75</a:t>
              </a:r>
            </a:p>
          </p:txBody>
        </p:sp>
        <p:sp>
          <p:nvSpPr>
            <p:cNvPr id="47176" name="Rectangle 29"/>
            <p:cNvSpPr>
              <a:spLocks noChangeArrowheads="1"/>
            </p:cNvSpPr>
            <p:nvPr/>
          </p:nvSpPr>
          <p:spPr bwMode="auto">
            <a:xfrm>
              <a:off x="1864" y="3408"/>
              <a:ext cx="473" cy="4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45720" rIns="45720"/>
            <a:lstStyle/>
            <a:p>
              <a:pPr algn="ctr" defTabSz="1019175" eaLnBrk="0" hangingPunct="0">
                <a:lnSpc>
                  <a:spcPct val="85000"/>
                </a:lnSpc>
              </a:pPr>
              <a:r>
                <a:rPr lang="en-US" b="1" dirty="0">
                  <a:solidFill>
                    <a:srgbClr val="002060"/>
                  </a:solidFill>
                  <a:latin typeface="Century Gothic" panose="020B0502020202020204" pitchFamily="34" charset="0"/>
                </a:rPr>
                <a:t>99% at Age 70</a:t>
              </a:r>
            </a:p>
          </p:txBody>
        </p:sp>
        <p:sp>
          <p:nvSpPr>
            <p:cNvPr id="47177" name="Rectangle 30"/>
            <p:cNvSpPr>
              <a:spLocks noChangeArrowheads="1"/>
            </p:cNvSpPr>
            <p:nvPr/>
          </p:nvSpPr>
          <p:spPr bwMode="auto">
            <a:xfrm>
              <a:off x="1334" y="3408"/>
              <a:ext cx="530" cy="4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45720" rIns="45720"/>
            <a:lstStyle/>
            <a:p>
              <a:pPr algn="ctr" defTabSz="1019175" eaLnBrk="0" hangingPunct="0">
                <a:lnSpc>
                  <a:spcPct val="85000"/>
                </a:lnSpc>
              </a:pPr>
              <a:r>
                <a:rPr lang="en-US" b="1" dirty="0">
                  <a:solidFill>
                    <a:srgbClr val="002060"/>
                  </a:solidFill>
                  <a:latin typeface="Century Gothic" panose="020B0502020202020204" pitchFamily="34" charset="0"/>
                </a:rPr>
                <a:t>100% at Age 65</a:t>
              </a:r>
            </a:p>
          </p:txBody>
        </p:sp>
        <p:sp>
          <p:nvSpPr>
            <p:cNvPr id="47178" name="Rectangle 31"/>
            <p:cNvSpPr>
              <a:spLocks noChangeArrowheads="1"/>
            </p:cNvSpPr>
            <p:nvPr/>
          </p:nvSpPr>
          <p:spPr bwMode="auto">
            <a:xfrm>
              <a:off x="656" y="3408"/>
              <a:ext cx="662" cy="4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45720" rIns="45720"/>
            <a:lstStyle/>
            <a:p>
              <a:pPr defTabSz="1019175" eaLnBrk="0" hangingPunct="0">
                <a:lnSpc>
                  <a:spcPct val="85000"/>
                </a:lnSpc>
              </a:pPr>
              <a:r>
                <a:rPr lang="en-US" sz="1600" b="1" dirty="0">
                  <a:solidFill>
                    <a:srgbClr val="002060"/>
                  </a:solidFill>
                  <a:latin typeface="Century Gothic" panose="020B0502020202020204" pitchFamily="34" charset="0"/>
                </a:rPr>
                <a:t>Couple</a:t>
              </a:r>
            </a:p>
            <a:p>
              <a:pPr defTabSz="1019175" eaLnBrk="0" hangingPunct="0">
                <a:lnSpc>
                  <a:spcPct val="85000"/>
                </a:lnSpc>
              </a:pPr>
              <a:r>
                <a:rPr lang="en-US" sz="1600" b="1" dirty="0">
                  <a:solidFill>
                    <a:srgbClr val="002060"/>
                  </a:solidFill>
                  <a:latin typeface="Century Gothic" panose="020B0502020202020204" pitchFamily="34" charset="0"/>
                </a:rPr>
                <a:t> (Both          Age 65)*</a:t>
              </a:r>
            </a:p>
          </p:txBody>
        </p:sp>
        <p:grpSp>
          <p:nvGrpSpPr>
            <p:cNvPr id="47179" name="Group 32"/>
            <p:cNvGrpSpPr>
              <a:grpSpLocks/>
            </p:cNvGrpSpPr>
            <p:nvPr/>
          </p:nvGrpSpPr>
          <p:grpSpPr bwMode="auto">
            <a:xfrm>
              <a:off x="656" y="3408"/>
              <a:ext cx="4438" cy="443"/>
              <a:chOff x="656" y="3408"/>
              <a:chExt cx="4438" cy="443"/>
            </a:xfrm>
          </p:grpSpPr>
          <p:sp>
            <p:nvSpPr>
              <p:cNvPr id="47180" name="Line 33"/>
              <p:cNvSpPr>
                <a:spLocks noChangeShapeType="1"/>
              </p:cNvSpPr>
              <p:nvPr/>
            </p:nvSpPr>
            <p:spPr bwMode="auto">
              <a:xfrm>
                <a:off x="656" y="3851"/>
                <a:ext cx="4438" cy="0"/>
              </a:xfrm>
              <a:prstGeom prst="line">
                <a:avLst/>
              </a:prstGeom>
              <a:noFill/>
              <a:ln w="12700" cap="sq">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7181" name="Line 34"/>
              <p:cNvSpPr>
                <a:spLocks noChangeShapeType="1"/>
              </p:cNvSpPr>
              <p:nvPr/>
            </p:nvSpPr>
            <p:spPr bwMode="auto">
              <a:xfrm>
                <a:off x="656" y="3408"/>
                <a:ext cx="0" cy="443"/>
              </a:xfrm>
              <a:prstGeom prst="line">
                <a:avLst/>
              </a:prstGeom>
              <a:noFill/>
              <a:ln w="12700" cap="sq">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7182" name="Line 35"/>
              <p:cNvSpPr>
                <a:spLocks noChangeShapeType="1"/>
              </p:cNvSpPr>
              <p:nvPr/>
            </p:nvSpPr>
            <p:spPr bwMode="auto">
              <a:xfrm>
                <a:off x="5094" y="3408"/>
                <a:ext cx="0" cy="443"/>
              </a:xfrm>
              <a:prstGeom prst="line">
                <a:avLst/>
              </a:prstGeom>
              <a:noFill/>
              <a:ln w="12700" cap="sq">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7183" name="Line 36"/>
              <p:cNvSpPr>
                <a:spLocks noChangeShapeType="1"/>
              </p:cNvSpPr>
              <p:nvPr/>
            </p:nvSpPr>
            <p:spPr bwMode="auto">
              <a:xfrm>
                <a:off x="656" y="3408"/>
                <a:ext cx="4438" cy="0"/>
              </a:xfrm>
              <a:prstGeom prst="line">
                <a:avLst/>
              </a:prstGeom>
              <a:noFill/>
              <a:ln w="12700" cap="sq">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grpSp>
      </p:grpSp>
      <p:sp>
        <p:nvSpPr>
          <p:cNvPr id="47130" name="Text Box 38"/>
          <p:cNvSpPr txBox="1">
            <a:spLocks noChangeArrowheads="1"/>
          </p:cNvSpPr>
          <p:nvPr/>
        </p:nvSpPr>
        <p:spPr bwMode="auto">
          <a:xfrm>
            <a:off x="4233554" y="1340614"/>
            <a:ext cx="426720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cs typeface="Arial" charset="0"/>
              </a:defRPr>
            </a:lvl1pPr>
            <a:lvl2pPr marL="742950" indent="-285750" eaLnBrk="0" hangingPunct="0">
              <a:defRPr sz="2400">
                <a:solidFill>
                  <a:schemeClr val="tx1"/>
                </a:solidFill>
                <a:latin typeface="Times New Roman" pitchFamily="18" charset="0"/>
                <a:cs typeface="Arial" charset="0"/>
              </a:defRPr>
            </a:lvl2pPr>
            <a:lvl3pPr marL="1143000" indent="-228600" eaLnBrk="0" hangingPunct="0">
              <a:defRPr sz="2400">
                <a:solidFill>
                  <a:schemeClr val="tx1"/>
                </a:solidFill>
                <a:latin typeface="Times New Roman" pitchFamily="18" charset="0"/>
                <a:cs typeface="Arial" charset="0"/>
              </a:defRPr>
            </a:lvl3pPr>
            <a:lvl4pPr marL="1600200" indent="-228600" eaLnBrk="0" hangingPunct="0">
              <a:defRPr sz="2400">
                <a:solidFill>
                  <a:schemeClr val="tx1"/>
                </a:solidFill>
                <a:latin typeface="Times New Roman" pitchFamily="18" charset="0"/>
                <a:cs typeface="Arial" charset="0"/>
              </a:defRPr>
            </a:lvl4pPr>
            <a:lvl5pPr marL="2057400" indent="-228600" eaLnBrk="0" hangingPunct="0">
              <a:defRPr sz="2400">
                <a:solidFill>
                  <a:schemeClr val="tx1"/>
                </a:solidFill>
                <a:latin typeface="Times New Roman" pitchFamily="18" charset="0"/>
                <a:cs typeface="Arial" charset="0"/>
              </a:defRPr>
            </a:lvl5pPr>
            <a:lvl6pPr marL="2514600" indent="-228600" eaLnBrk="0" fontAlgn="base" hangingPunct="0">
              <a:spcBef>
                <a:spcPct val="0"/>
              </a:spcBef>
              <a:spcAft>
                <a:spcPct val="0"/>
              </a:spcAft>
              <a:defRPr sz="2400">
                <a:solidFill>
                  <a:schemeClr val="tx1"/>
                </a:solidFill>
                <a:latin typeface="Times New Roman" pitchFamily="18" charset="0"/>
                <a:cs typeface="Arial" charset="0"/>
              </a:defRPr>
            </a:lvl6pPr>
            <a:lvl7pPr marL="2971800" indent="-228600" eaLnBrk="0" fontAlgn="base" hangingPunct="0">
              <a:spcBef>
                <a:spcPct val="0"/>
              </a:spcBef>
              <a:spcAft>
                <a:spcPct val="0"/>
              </a:spcAft>
              <a:defRPr sz="2400">
                <a:solidFill>
                  <a:schemeClr val="tx1"/>
                </a:solidFill>
                <a:latin typeface="Times New Roman" pitchFamily="18" charset="0"/>
                <a:cs typeface="Arial" charset="0"/>
              </a:defRPr>
            </a:lvl7pPr>
            <a:lvl8pPr marL="3429000" indent="-228600" eaLnBrk="0" fontAlgn="base" hangingPunct="0">
              <a:spcBef>
                <a:spcPct val="0"/>
              </a:spcBef>
              <a:spcAft>
                <a:spcPct val="0"/>
              </a:spcAft>
              <a:defRPr sz="2400">
                <a:solidFill>
                  <a:schemeClr val="tx1"/>
                </a:solidFill>
                <a:latin typeface="Times New Roman" pitchFamily="18" charset="0"/>
                <a:cs typeface="Arial" charset="0"/>
              </a:defRPr>
            </a:lvl8pPr>
            <a:lvl9pPr marL="3886200" indent="-228600" eaLnBrk="0" fontAlgn="base" hangingPunct="0">
              <a:spcBef>
                <a:spcPct val="0"/>
              </a:spcBef>
              <a:spcAft>
                <a:spcPct val="0"/>
              </a:spcAft>
              <a:defRPr sz="2400">
                <a:solidFill>
                  <a:schemeClr val="tx1"/>
                </a:solidFill>
                <a:latin typeface="Times New Roman" pitchFamily="18" charset="0"/>
                <a:cs typeface="Arial" charset="0"/>
              </a:defRPr>
            </a:lvl9pPr>
          </a:lstStyle>
          <a:p>
            <a:pPr algn="ctr">
              <a:spcBef>
                <a:spcPct val="50000"/>
              </a:spcBef>
            </a:pPr>
            <a:r>
              <a:rPr lang="en-US" sz="2000" b="1" dirty="0">
                <a:solidFill>
                  <a:srgbClr val="002060"/>
                </a:solidFill>
                <a:latin typeface="Arial" charset="0"/>
              </a:rPr>
              <a:t>How long will your assets last?</a:t>
            </a:r>
          </a:p>
        </p:txBody>
      </p:sp>
      <p:sp>
        <p:nvSpPr>
          <p:cNvPr id="47131" name="Text Box 39"/>
          <p:cNvSpPr txBox="1">
            <a:spLocks noChangeArrowheads="1"/>
          </p:cNvSpPr>
          <p:nvPr/>
        </p:nvSpPr>
        <p:spPr bwMode="auto">
          <a:xfrm>
            <a:off x="2708281" y="1917771"/>
            <a:ext cx="2187575"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cs typeface="Arial" charset="0"/>
              </a:defRPr>
            </a:lvl1pPr>
            <a:lvl2pPr marL="742950" indent="-285750" eaLnBrk="0" hangingPunct="0">
              <a:defRPr sz="2400">
                <a:solidFill>
                  <a:schemeClr val="tx1"/>
                </a:solidFill>
                <a:latin typeface="Times New Roman" pitchFamily="18" charset="0"/>
                <a:cs typeface="Arial" charset="0"/>
              </a:defRPr>
            </a:lvl2pPr>
            <a:lvl3pPr marL="1143000" indent="-228600" eaLnBrk="0" hangingPunct="0">
              <a:defRPr sz="2400">
                <a:solidFill>
                  <a:schemeClr val="tx1"/>
                </a:solidFill>
                <a:latin typeface="Times New Roman" pitchFamily="18" charset="0"/>
                <a:cs typeface="Arial" charset="0"/>
              </a:defRPr>
            </a:lvl3pPr>
            <a:lvl4pPr marL="1600200" indent="-228600" eaLnBrk="0" hangingPunct="0">
              <a:defRPr sz="2400">
                <a:solidFill>
                  <a:schemeClr val="tx1"/>
                </a:solidFill>
                <a:latin typeface="Times New Roman" pitchFamily="18" charset="0"/>
                <a:cs typeface="Arial" charset="0"/>
              </a:defRPr>
            </a:lvl4pPr>
            <a:lvl5pPr marL="2057400" indent="-228600" eaLnBrk="0" hangingPunct="0">
              <a:defRPr sz="2400">
                <a:solidFill>
                  <a:schemeClr val="tx1"/>
                </a:solidFill>
                <a:latin typeface="Times New Roman" pitchFamily="18" charset="0"/>
                <a:cs typeface="Arial" charset="0"/>
              </a:defRPr>
            </a:lvl5pPr>
            <a:lvl6pPr marL="2514600" indent="-228600" eaLnBrk="0" fontAlgn="base" hangingPunct="0">
              <a:spcBef>
                <a:spcPct val="0"/>
              </a:spcBef>
              <a:spcAft>
                <a:spcPct val="0"/>
              </a:spcAft>
              <a:defRPr sz="2400">
                <a:solidFill>
                  <a:schemeClr val="tx1"/>
                </a:solidFill>
                <a:latin typeface="Times New Roman" pitchFamily="18" charset="0"/>
                <a:cs typeface="Arial" charset="0"/>
              </a:defRPr>
            </a:lvl6pPr>
            <a:lvl7pPr marL="2971800" indent="-228600" eaLnBrk="0" fontAlgn="base" hangingPunct="0">
              <a:spcBef>
                <a:spcPct val="0"/>
              </a:spcBef>
              <a:spcAft>
                <a:spcPct val="0"/>
              </a:spcAft>
              <a:defRPr sz="2400">
                <a:solidFill>
                  <a:schemeClr val="tx1"/>
                </a:solidFill>
                <a:latin typeface="Times New Roman" pitchFamily="18" charset="0"/>
                <a:cs typeface="Arial" charset="0"/>
              </a:defRPr>
            </a:lvl7pPr>
            <a:lvl8pPr marL="3429000" indent="-228600" eaLnBrk="0" fontAlgn="base" hangingPunct="0">
              <a:spcBef>
                <a:spcPct val="0"/>
              </a:spcBef>
              <a:spcAft>
                <a:spcPct val="0"/>
              </a:spcAft>
              <a:defRPr sz="2400">
                <a:solidFill>
                  <a:schemeClr val="tx1"/>
                </a:solidFill>
                <a:latin typeface="Times New Roman" pitchFamily="18" charset="0"/>
                <a:cs typeface="Arial" charset="0"/>
              </a:defRPr>
            </a:lvl8pPr>
            <a:lvl9pPr marL="3886200" indent="-228600" eaLnBrk="0" fontAlgn="base" hangingPunct="0">
              <a:spcBef>
                <a:spcPct val="0"/>
              </a:spcBef>
              <a:spcAft>
                <a:spcPct val="0"/>
              </a:spcAft>
              <a:defRPr sz="2400">
                <a:solidFill>
                  <a:schemeClr val="tx1"/>
                </a:solidFill>
                <a:latin typeface="Times New Roman" pitchFamily="18" charset="0"/>
                <a:cs typeface="Arial" charset="0"/>
              </a:defRPr>
            </a:lvl9pPr>
          </a:lstStyle>
          <a:p>
            <a:pPr>
              <a:spcBef>
                <a:spcPct val="50000"/>
              </a:spcBef>
            </a:pPr>
            <a:r>
              <a:rPr lang="en-US" sz="1600" b="1" u="sng" dirty="0">
                <a:solidFill>
                  <a:srgbClr val="002060"/>
                </a:solidFill>
                <a:latin typeface="Century Gothic" panose="020B0502020202020204" pitchFamily="34" charset="0"/>
              </a:rPr>
              <a:t>Assets</a:t>
            </a:r>
          </a:p>
        </p:txBody>
      </p:sp>
      <p:grpSp>
        <p:nvGrpSpPr>
          <p:cNvPr id="47132" name="Group 40"/>
          <p:cNvGrpSpPr>
            <a:grpSpLocks/>
          </p:cNvGrpSpPr>
          <p:nvPr/>
        </p:nvGrpSpPr>
        <p:grpSpPr bwMode="auto">
          <a:xfrm>
            <a:off x="3548064" y="4916488"/>
            <a:ext cx="5600699" cy="342900"/>
            <a:chOff x="1275" y="3164"/>
            <a:chExt cx="3528" cy="216"/>
          </a:xfrm>
        </p:grpSpPr>
        <p:sp>
          <p:nvSpPr>
            <p:cNvPr id="47137" name="Rectangle 41"/>
            <p:cNvSpPr>
              <a:spLocks noChangeAspect="1" noChangeArrowheads="1"/>
            </p:cNvSpPr>
            <p:nvPr/>
          </p:nvSpPr>
          <p:spPr bwMode="auto">
            <a:xfrm rot="16200000">
              <a:off x="1226" y="3215"/>
              <a:ext cx="214" cy="1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200" dirty="0">
                  <a:latin typeface="Century Gothic" panose="020B0502020202020204" pitchFamily="34" charset="0"/>
                </a:rPr>
                <a:t>1972</a:t>
              </a:r>
            </a:p>
          </p:txBody>
        </p:sp>
        <p:sp>
          <p:nvSpPr>
            <p:cNvPr id="47138" name="Rectangle 42"/>
            <p:cNvSpPr>
              <a:spLocks noChangeAspect="1" noChangeArrowheads="1"/>
            </p:cNvSpPr>
            <p:nvPr/>
          </p:nvSpPr>
          <p:spPr bwMode="auto">
            <a:xfrm rot="16200000">
              <a:off x="1328" y="3215"/>
              <a:ext cx="214" cy="1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200">
                  <a:latin typeface="Century Gothic" panose="020B0502020202020204" pitchFamily="34" charset="0"/>
                </a:rPr>
                <a:t>1973</a:t>
              </a:r>
            </a:p>
          </p:txBody>
        </p:sp>
        <p:sp>
          <p:nvSpPr>
            <p:cNvPr id="47139" name="Rectangle 43"/>
            <p:cNvSpPr>
              <a:spLocks noChangeAspect="1" noChangeArrowheads="1"/>
            </p:cNvSpPr>
            <p:nvPr/>
          </p:nvSpPr>
          <p:spPr bwMode="auto">
            <a:xfrm rot="16200000">
              <a:off x="1432" y="3215"/>
              <a:ext cx="214" cy="1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200">
                  <a:latin typeface="Century Gothic" panose="020B0502020202020204" pitchFamily="34" charset="0"/>
                </a:rPr>
                <a:t>1974</a:t>
              </a:r>
            </a:p>
          </p:txBody>
        </p:sp>
        <p:sp>
          <p:nvSpPr>
            <p:cNvPr id="47140" name="Rectangle 44"/>
            <p:cNvSpPr>
              <a:spLocks noChangeAspect="1" noChangeArrowheads="1"/>
            </p:cNvSpPr>
            <p:nvPr/>
          </p:nvSpPr>
          <p:spPr bwMode="auto">
            <a:xfrm rot="16200000">
              <a:off x="1537" y="3215"/>
              <a:ext cx="214" cy="1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200">
                  <a:latin typeface="Century Gothic" panose="020B0502020202020204" pitchFamily="34" charset="0"/>
                </a:rPr>
                <a:t>1975</a:t>
              </a:r>
            </a:p>
          </p:txBody>
        </p:sp>
        <p:sp>
          <p:nvSpPr>
            <p:cNvPr id="47141" name="Rectangle 45"/>
            <p:cNvSpPr>
              <a:spLocks noChangeAspect="1" noChangeArrowheads="1"/>
            </p:cNvSpPr>
            <p:nvPr/>
          </p:nvSpPr>
          <p:spPr bwMode="auto">
            <a:xfrm rot="16200000">
              <a:off x="1641" y="3215"/>
              <a:ext cx="214" cy="1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200">
                  <a:latin typeface="Century Gothic" panose="020B0502020202020204" pitchFamily="34" charset="0"/>
                </a:rPr>
                <a:t>1976</a:t>
              </a:r>
            </a:p>
          </p:txBody>
        </p:sp>
        <p:sp>
          <p:nvSpPr>
            <p:cNvPr id="47142" name="Rectangle 46"/>
            <p:cNvSpPr>
              <a:spLocks noChangeAspect="1" noChangeArrowheads="1"/>
            </p:cNvSpPr>
            <p:nvPr/>
          </p:nvSpPr>
          <p:spPr bwMode="auto">
            <a:xfrm rot="16200000">
              <a:off x="1744" y="3215"/>
              <a:ext cx="214" cy="1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200">
                  <a:latin typeface="Century Gothic" panose="020B0502020202020204" pitchFamily="34" charset="0"/>
                </a:rPr>
                <a:t>1977</a:t>
              </a:r>
            </a:p>
          </p:txBody>
        </p:sp>
        <p:sp>
          <p:nvSpPr>
            <p:cNvPr id="47143" name="Rectangle 47"/>
            <p:cNvSpPr>
              <a:spLocks noChangeAspect="1" noChangeArrowheads="1"/>
            </p:cNvSpPr>
            <p:nvPr/>
          </p:nvSpPr>
          <p:spPr bwMode="auto">
            <a:xfrm rot="16200000">
              <a:off x="1842" y="3215"/>
              <a:ext cx="214" cy="1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200">
                  <a:latin typeface="Century Gothic" panose="020B0502020202020204" pitchFamily="34" charset="0"/>
                </a:rPr>
                <a:t>1978</a:t>
              </a:r>
            </a:p>
          </p:txBody>
        </p:sp>
        <p:sp>
          <p:nvSpPr>
            <p:cNvPr id="47144" name="Rectangle 48"/>
            <p:cNvSpPr>
              <a:spLocks noChangeAspect="1" noChangeArrowheads="1"/>
            </p:cNvSpPr>
            <p:nvPr/>
          </p:nvSpPr>
          <p:spPr bwMode="auto">
            <a:xfrm rot="16200000">
              <a:off x="1947" y="3213"/>
              <a:ext cx="214" cy="1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200" dirty="0">
                  <a:latin typeface="Century Gothic" panose="020B0502020202020204" pitchFamily="34" charset="0"/>
                </a:rPr>
                <a:t>1979</a:t>
              </a:r>
            </a:p>
          </p:txBody>
        </p:sp>
        <p:sp>
          <p:nvSpPr>
            <p:cNvPr id="47145" name="Rectangle 49"/>
            <p:cNvSpPr>
              <a:spLocks noChangeAspect="1" noChangeArrowheads="1"/>
            </p:cNvSpPr>
            <p:nvPr/>
          </p:nvSpPr>
          <p:spPr bwMode="auto">
            <a:xfrm rot="16200000">
              <a:off x="2049" y="3213"/>
              <a:ext cx="214" cy="1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200">
                  <a:latin typeface="Century Gothic" panose="020B0502020202020204" pitchFamily="34" charset="0"/>
                </a:rPr>
                <a:t>1980</a:t>
              </a:r>
            </a:p>
          </p:txBody>
        </p:sp>
        <p:sp>
          <p:nvSpPr>
            <p:cNvPr id="47146" name="Rectangle 50"/>
            <p:cNvSpPr>
              <a:spLocks noChangeAspect="1" noChangeArrowheads="1"/>
            </p:cNvSpPr>
            <p:nvPr/>
          </p:nvSpPr>
          <p:spPr bwMode="auto">
            <a:xfrm rot="16200000">
              <a:off x="2152" y="3213"/>
              <a:ext cx="214" cy="1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200" dirty="0">
                  <a:latin typeface="Century Gothic" panose="020B0502020202020204" pitchFamily="34" charset="0"/>
                </a:rPr>
                <a:t>1981</a:t>
              </a:r>
            </a:p>
          </p:txBody>
        </p:sp>
        <p:sp>
          <p:nvSpPr>
            <p:cNvPr id="47147" name="Rectangle 51"/>
            <p:cNvSpPr>
              <a:spLocks noChangeAspect="1" noChangeArrowheads="1"/>
            </p:cNvSpPr>
            <p:nvPr/>
          </p:nvSpPr>
          <p:spPr bwMode="auto">
            <a:xfrm rot="16200000">
              <a:off x="2256" y="3213"/>
              <a:ext cx="214" cy="1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200">
                  <a:latin typeface="Century Gothic" panose="020B0502020202020204" pitchFamily="34" charset="0"/>
                </a:rPr>
                <a:t>1982</a:t>
              </a:r>
            </a:p>
          </p:txBody>
        </p:sp>
        <p:sp>
          <p:nvSpPr>
            <p:cNvPr id="47148" name="Rectangle 52"/>
            <p:cNvSpPr>
              <a:spLocks noChangeAspect="1" noChangeArrowheads="1"/>
            </p:cNvSpPr>
            <p:nvPr/>
          </p:nvSpPr>
          <p:spPr bwMode="auto">
            <a:xfrm rot="16200000">
              <a:off x="2358" y="3213"/>
              <a:ext cx="214" cy="1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200">
                  <a:latin typeface="Century Gothic" panose="020B0502020202020204" pitchFamily="34" charset="0"/>
                </a:rPr>
                <a:t>1983</a:t>
              </a:r>
            </a:p>
          </p:txBody>
        </p:sp>
        <p:sp>
          <p:nvSpPr>
            <p:cNvPr id="47149" name="Rectangle 53"/>
            <p:cNvSpPr>
              <a:spLocks noChangeAspect="1" noChangeArrowheads="1"/>
            </p:cNvSpPr>
            <p:nvPr/>
          </p:nvSpPr>
          <p:spPr bwMode="auto">
            <a:xfrm rot="16200000">
              <a:off x="2463" y="3213"/>
              <a:ext cx="214" cy="1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200">
                  <a:latin typeface="Century Gothic" panose="020B0502020202020204" pitchFamily="34" charset="0"/>
                </a:rPr>
                <a:t>1984</a:t>
              </a:r>
            </a:p>
          </p:txBody>
        </p:sp>
        <p:sp>
          <p:nvSpPr>
            <p:cNvPr id="47150" name="Rectangle 54"/>
            <p:cNvSpPr>
              <a:spLocks noChangeAspect="1" noChangeArrowheads="1"/>
            </p:cNvSpPr>
            <p:nvPr/>
          </p:nvSpPr>
          <p:spPr bwMode="auto">
            <a:xfrm rot="16200000">
              <a:off x="2565" y="3213"/>
              <a:ext cx="214" cy="1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200">
                  <a:latin typeface="Century Gothic" panose="020B0502020202020204" pitchFamily="34" charset="0"/>
                </a:rPr>
                <a:t>1985</a:t>
              </a:r>
            </a:p>
          </p:txBody>
        </p:sp>
        <p:sp>
          <p:nvSpPr>
            <p:cNvPr id="47151" name="Rectangle 55"/>
            <p:cNvSpPr>
              <a:spLocks noChangeAspect="1" noChangeArrowheads="1"/>
            </p:cNvSpPr>
            <p:nvPr/>
          </p:nvSpPr>
          <p:spPr bwMode="auto">
            <a:xfrm rot="16200000">
              <a:off x="2669" y="3213"/>
              <a:ext cx="214" cy="1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200">
                  <a:latin typeface="Century Gothic" panose="020B0502020202020204" pitchFamily="34" charset="0"/>
                </a:rPr>
                <a:t>1986</a:t>
              </a:r>
            </a:p>
          </p:txBody>
        </p:sp>
        <p:sp>
          <p:nvSpPr>
            <p:cNvPr id="47152" name="Rectangle 56"/>
            <p:cNvSpPr>
              <a:spLocks noChangeAspect="1" noChangeArrowheads="1"/>
            </p:cNvSpPr>
            <p:nvPr/>
          </p:nvSpPr>
          <p:spPr bwMode="auto">
            <a:xfrm rot="16200000">
              <a:off x="2772" y="3213"/>
              <a:ext cx="214" cy="1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200">
                  <a:latin typeface="Century Gothic" panose="020B0502020202020204" pitchFamily="34" charset="0"/>
                </a:rPr>
                <a:t>1987</a:t>
              </a:r>
            </a:p>
          </p:txBody>
        </p:sp>
        <p:sp>
          <p:nvSpPr>
            <p:cNvPr id="47153" name="Rectangle 57"/>
            <p:cNvSpPr>
              <a:spLocks noChangeAspect="1" noChangeArrowheads="1"/>
            </p:cNvSpPr>
            <p:nvPr/>
          </p:nvSpPr>
          <p:spPr bwMode="auto">
            <a:xfrm rot="16200000">
              <a:off x="2874" y="3213"/>
              <a:ext cx="214" cy="1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200">
                  <a:latin typeface="Century Gothic" panose="020B0502020202020204" pitchFamily="34" charset="0"/>
                </a:rPr>
                <a:t>1988</a:t>
              </a:r>
            </a:p>
          </p:txBody>
        </p:sp>
        <p:sp>
          <p:nvSpPr>
            <p:cNvPr id="47154" name="Rectangle 58"/>
            <p:cNvSpPr>
              <a:spLocks noChangeAspect="1" noChangeArrowheads="1"/>
            </p:cNvSpPr>
            <p:nvPr/>
          </p:nvSpPr>
          <p:spPr bwMode="auto">
            <a:xfrm rot="16200000">
              <a:off x="2975" y="3213"/>
              <a:ext cx="214" cy="1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200">
                  <a:latin typeface="Century Gothic" panose="020B0502020202020204" pitchFamily="34" charset="0"/>
                </a:rPr>
                <a:t>1989</a:t>
              </a:r>
            </a:p>
          </p:txBody>
        </p:sp>
        <p:sp>
          <p:nvSpPr>
            <p:cNvPr id="47155" name="Rectangle 59"/>
            <p:cNvSpPr>
              <a:spLocks noChangeAspect="1" noChangeArrowheads="1"/>
            </p:cNvSpPr>
            <p:nvPr/>
          </p:nvSpPr>
          <p:spPr bwMode="auto">
            <a:xfrm rot="16200000">
              <a:off x="3078" y="3213"/>
              <a:ext cx="214" cy="1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200">
                  <a:latin typeface="Century Gothic" panose="020B0502020202020204" pitchFamily="34" charset="0"/>
                </a:rPr>
                <a:t>1990</a:t>
              </a:r>
            </a:p>
          </p:txBody>
        </p:sp>
        <p:sp>
          <p:nvSpPr>
            <p:cNvPr id="47156" name="Rectangle 60"/>
            <p:cNvSpPr>
              <a:spLocks noChangeAspect="1" noChangeArrowheads="1"/>
            </p:cNvSpPr>
            <p:nvPr/>
          </p:nvSpPr>
          <p:spPr bwMode="auto">
            <a:xfrm rot="16200000">
              <a:off x="3180" y="3213"/>
              <a:ext cx="214" cy="1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200">
                  <a:latin typeface="Century Gothic" panose="020B0502020202020204" pitchFamily="34" charset="0"/>
                </a:rPr>
                <a:t>1991</a:t>
              </a:r>
            </a:p>
          </p:txBody>
        </p:sp>
        <p:sp>
          <p:nvSpPr>
            <p:cNvPr id="47157" name="Rectangle 61"/>
            <p:cNvSpPr>
              <a:spLocks noChangeAspect="1" noChangeArrowheads="1"/>
            </p:cNvSpPr>
            <p:nvPr/>
          </p:nvSpPr>
          <p:spPr bwMode="auto">
            <a:xfrm rot="16200000">
              <a:off x="3284" y="3213"/>
              <a:ext cx="214" cy="1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200">
                  <a:latin typeface="Century Gothic" panose="020B0502020202020204" pitchFamily="34" charset="0"/>
                </a:rPr>
                <a:t>1992</a:t>
              </a:r>
            </a:p>
          </p:txBody>
        </p:sp>
        <p:sp>
          <p:nvSpPr>
            <p:cNvPr id="47158" name="Rectangle 62"/>
            <p:cNvSpPr>
              <a:spLocks noChangeAspect="1" noChangeArrowheads="1"/>
            </p:cNvSpPr>
            <p:nvPr/>
          </p:nvSpPr>
          <p:spPr bwMode="auto">
            <a:xfrm rot="16200000">
              <a:off x="3389" y="3213"/>
              <a:ext cx="214" cy="1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200">
                  <a:latin typeface="Century Gothic" panose="020B0502020202020204" pitchFamily="34" charset="0"/>
                </a:rPr>
                <a:t>1993</a:t>
              </a:r>
            </a:p>
          </p:txBody>
        </p:sp>
        <p:sp>
          <p:nvSpPr>
            <p:cNvPr id="47159" name="Rectangle 63"/>
            <p:cNvSpPr>
              <a:spLocks noChangeAspect="1" noChangeArrowheads="1"/>
            </p:cNvSpPr>
            <p:nvPr/>
          </p:nvSpPr>
          <p:spPr bwMode="auto">
            <a:xfrm rot="16200000">
              <a:off x="3489" y="3213"/>
              <a:ext cx="214" cy="1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200">
                  <a:latin typeface="Century Gothic" panose="020B0502020202020204" pitchFamily="34" charset="0"/>
                </a:rPr>
                <a:t>1994</a:t>
              </a:r>
            </a:p>
          </p:txBody>
        </p:sp>
        <p:sp>
          <p:nvSpPr>
            <p:cNvPr id="47160" name="Rectangle 64"/>
            <p:cNvSpPr>
              <a:spLocks noChangeAspect="1" noChangeArrowheads="1"/>
            </p:cNvSpPr>
            <p:nvPr/>
          </p:nvSpPr>
          <p:spPr bwMode="auto">
            <a:xfrm rot="16200000">
              <a:off x="3593" y="3213"/>
              <a:ext cx="214" cy="1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200">
                  <a:latin typeface="Century Gothic" panose="020B0502020202020204" pitchFamily="34" charset="0"/>
                </a:rPr>
                <a:t>1995</a:t>
              </a:r>
            </a:p>
          </p:txBody>
        </p:sp>
        <p:sp>
          <p:nvSpPr>
            <p:cNvPr id="47161" name="Rectangle 65"/>
            <p:cNvSpPr>
              <a:spLocks noChangeAspect="1" noChangeArrowheads="1"/>
            </p:cNvSpPr>
            <p:nvPr/>
          </p:nvSpPr>
          <p:spPr bwMode="auto">
            <a:xfrm rot="16200000">
              <a:off x="3695" y="3213"/>
              <a:ext cx="214" cy="1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200">
                  <a:latin typeface="Century Gothic" panose="020B0502020202020204" pitchFamily="34" charset="0"/>
                </a:rPr>
                <a:t>1996</a:t>
              </a:r>
            </a:p>
          </p:txBody>
        </p:sp>
        <p:sp>
          <p:nvSpPr>
            <p:cNvPr id="47162" name="Rectangle 66"/>
            <p:cNvSpPr>
              <a:spLocks noChangeAspect="1" noChangeArrowheads="1"/>
            </p:cNvSpPr>
            <p:nvPr/>
          </p:nvSpPr>
          <p:spPr bwMode="auto">
            <a:xfrm rot="16200000">
              <a:off x="3799" y="3213"/>
              <a:ext cx="214" cy="1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200">
                  <a:latin typeface="Century Gothic" panose="020B0502020202020204" pitchFamily="34" charset="0"/>
                </a:rPr>
                <a:t>1997</a:t>
              </a:r>
            </a:p>
          </p:txBody>
        </p:sp>
        <p:sp>
          <p:nvSpPr>
            <p:cNvPr id="47163" name="Rectangle 67"/>
            <p:cNvSpPr>
              <a:spLocks noChangeAspect="1" noChangeArrowheads="1"/>
            </p:cNvSpPr>
            <p:nvPr/>
          </p:nvSpPr>
          <p:spPr bwMode="auto">
            <a:xfrm rot="16200000">
              <a:off x="3902" y="3213"/>
              <a:ext cx="214" cy="1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200">
                  <a:latin typeface="Century Gothic" panose="020B0502020202020204" pitchFamily="34" charset="0"/>
                </a:rPr>
                <a:t>1998</a:t>
              </a:r>
            </a:p>
          </p:txBody>
        </p:sp>
        <p:sp>
          <p:nvSpPr>
            <p:cNvPr id="47164" name="Rectangle 68"/>
            <p:cNvSpPr>
              <a:spLocks noChangeAspect="1" noChangeArrowheads="1"/>
            </p:cNvSpPr>
            <p:nvPr/>
          </p:nvSpPr>
          <p:spPr bwMode="auto">
            <a:xfrm rot="16200000">
              <a:off x="4006" y="3215"/>
              <a:ext cx="214" cy="1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200">
                  <a:latin typeface="Century Gothic" panose="020B0502020202020204" pitchFamily="34" charset="0"/>
                </a:rPr>
                <a:t>1999</a:t>
              </a:r>
            </a:p>
          </p:txBody>
        </p:sp>
        <p:sp>
          <p:nvSpPr>
            <p:cNvPr id="47165" name="Rectangle 69"/>
            <p:cNvSpPr>
              <a:spLocks noChangeAspect="1" noChangeArrowheads="1"/>
            </p:cNvSpPr>
            <p:nvPr/>
          </p:nvSpPr>
          <p:spPr bwMode="auto">
            <a:xfrm rot="16200000">
              <a:off x="4105" y="3215"/>
              <a:ext cx="214" cy="1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200">
                  <a:latin typeface="Century Gothic" panose="020B0502020202020204" pitchFamily="34" charset="0"/>
                </a:rPr>
                <a:t>2000</a:t>
              </a:r>
            </a:p>
          </p:txBody>
        </p:sp>
        <p:sp>
          <p:nvSpPr>
            <p:cNvPr id="47166" name="Rectangle 70"/>
            <p:cNvSpPr>
              <a:spLocks noChangeAspect="1" noChangeArrowheads="1"/>
            </p:cNvSpPr>
            <p:nvPr/>
          </p:nvSpPr>
          <p:spPr bwMode="auto">
            <a:xfrm rot="16200000">
              <a:off x="4209" y="3215"/>
              <a:ext cx="214" cy="1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200">
                  <a:latin typeface="Century Gothic" panose="020B0502020202020204" pitchFamily="34" charset="0"/>
                </a:rPr>
                <a:t>2001</a:t>
              </a:r>
            </a:p>
          </p:txBody>
        </p:sp>
        <p:sp>
          <p:nvSpPr>
            <p:cNvPr id="47167" name="Rectangle 71"/>
            <p:cNvSpPr>
              <a:spLocks noChangeAspect="1" noChangeArrowheads="1"/>
            </p:cNvSpPr>
            <p:nvPr/>
          </p:nvSpPr>
          <p:spPr bwMode="auto">
            <a:xfrm rot="16200000">
              <a:off x="4312" y="3215"/>
              <a:ext cx="214" cy="1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200" dirty="0">
                  <a:latin typeface="Century Gothic" panose="020B0502020202020204" pitchFamily="34" charset="0"/>
                </a:rPr>
                <a:t>2002</a:t>
              </a:r>
            </a:p>
          </p:txBody>
        </p:sp>
        <p:sp>
          <p:nvSpPr>
            <p:cNvPr id="47168" name="Rectangle 72"/>
            <p:cNvSpPr>
              <a:spLocks noChangeAspect="1" noChangeArrowheads="1"/>
            </p:cNvSpPr>
            <p:nvPr/>
          </p:nvSpPr>
          <p:spPr bwMode="auto">
            <a:xfrm rot="16200000">
              <a:off x="4402" y="3215"/>
              <a:ext cx="214" cy="1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200" dirty="0">
                  <a:latin typeface="Century Gothic" panose="020B0502020202020204" pitchFamily="34" charset="0"/>
                </a:rPr>
                <a:t>2003</a:t>
              </a:r>
            </a:p>
          </p:txBody>
        </p:sp>
        <p:sp>
          <p:nvSpPr>
            <p:cNvPr id="47169" name="Rectangle 73"/>
            <p:cNvSpPr>
              <a:spLocks noChangeAspect="1" noChangeArrowheads="1"/>
            </p:cNvSpPr>
            <p:nvPr/>
          </p:nvSpPr>
          <p:spPr bwMode="auto">
            <a:xfrm rot="16200000">
              <a:off x="4517" y="3215"/>
              <a:ext cx="214" cy="1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200">
                  <a:latin typeface="Century Gothic" panose="020B0502020202020204" pitchFamily="34" charset="0"/>
                </a:rPr>
                <a:t>2004</a:t>
              </a:r>
            </a:p>
          </p:txBody>
        </p:sp>
        <p:sp>
          <p:nvSpPr>
            <p:cNvPr id="47170" name="Rectangle 74"/>
            <p:cNvSpPr>
              <a:spLocks noChangeAspect="1" noChangeArrowheads="1"/>
            </p:cNvSpPr>
            <p:nvPr/>
          </p:nvSpPr>
          <p:spPr bwMode="auto">
            <a:xfrm rot="16200000">
              <a:off x="4638" y="3215"/>
              <a:ext cx="214" cy="1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200" dirty="0">
                  <a:latin typeface="Century Gothic" panose="020B0502020202020204" pitchFamily="34" charset="0"/>
                </a:rPr>
                <a:t>2005</a:t>
              </a:r>
            </a:p>
          </p:txBody>
        </p:sp>
      </p:grpSp>
      <p:sp>
        <p:nvSpPr>
          <p:cNvPr id="47133" name="Rectangle 75"/>
          <p:cNvSpPr>
            <a:spLocks noChangeArrowheads="1"/>
          </p:cNvSpPr>
          <p:nvPr/>
        </p:nvSpPr>
        <p:spPr bwMode="auto">
          <a:xfrm>
            <a:off x="1529559" y="6071087"/>
            <a:ext cx="10425107" cy="7463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18" tIns="45709" rIns="91418" bIns="45709">
            <a:spAutoFit/>
          </a:bodyPr>
          <a:lstStyle/>
          <a:p>
            <a:pPr eaLnBrk="0" hangingPunct="0">
              <a:lnSpc>
                <a:spcPct val="85000"/>
              </a:lnSpc>
              <a:tabLst>
                <a:tab pos="2457450" algn="l"/>
              </a:tabLst>
            </a:pPr>
            <a:r>
              <a:rPr lang="en-US" sz="1000" i="1" dirty="0">
                <a:solidFill>
                  <a:schemeClr val="tx1">
                    <a:lumMod val="50000"/>
                    <a:lumOff val="50000"/>
                  </a:schemeClr>
                </a:solidFill>
                <a:latin typeface="Century Gothic" panose="020B0502020202020204" pitchFamily="34" charset="0"/>
              </a:rPr>
              <a:t>Source: Fidelity Investments. Hypothetical value of assets held in an untaxed account of $500,000 invested in a portfolio of 50% Stocks, 40% Bonds, and 10% Short-term investments with inflation adjusted withdrawal rates as specified.  Hypothetical illustration uses historical monthly performance from January 1972 through December 2005 from Ibbotson Associates: stocks, bonds, and cash are represented by S&amp;P 500,  US Intermediate Term Government Bonds, and US 30 Day T-bill. Illustration uses actual historical inflation rates. This is for illustrative purposes only and not indicative of any investment. Past performance is no guarantee of future results.  Probabilities of a couple surviving to various ages are based on Annuity 2000 Mortality Table from Society of Actuaries.  Figures assume persons are in good health. </a:t>
            </a:r>
          </a:p>
        </p:txBody>
      </p:sp>
      <p:sp>
        <p:nvSpPr>
          <p:cNvPr id="47136" name="Rectangle 78"/>
          <p:cNvSpPr>
            <a:spLocks noChangeArrowheads="1"/>
          </p:cNvSpPr>
          <p:nvPr/>
        </p:nvSpPr>
        <p:spPr bwMode="auto">
          <a:xfrm>
            <a:off x="1524000" y="0"/>
            <a:ext cx="777240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eaLnBrk="0" hangingPunct="0">
              <a:lnSpc>
                <a:spcPct val="90000"/>
              </a:lnSpc>
            </a:pPr>
            <a:endParaRPr lang="en-US" sz="4400" dirty="0">
              <a:solidFill>
                <a:schemeClr val="bg1"/>
              </a:solidFill>
            </a:endParaRPr>
          </a:p>
        </p:txBody>
      </p:sp>
      <p:sp>
        <p:nvSpPr>
          <p:cNvPr id="3" name="Title 2">
            <a:extLst>
              <a:ext uri="{FF2B5EF4-FFF2-40B4-BE49-F238E27FC236}">
                <a16:creationId xmlns:a16="http://schemas.microsoft.com/office/drawing/2014/main" id="{E53527AF-6E30-4DAC-A0F1-8CD24547B345}"/>
              </a:ext>
            </a:extLst>
          </p:cNvPr>
          <p:cNvSpPr>
            <a:spLocks noGrp="1"/>
          </p:cNvSpPr>
          <p:nvPr>
            <p:ph type="ctrTitle"/>
          </p:nvPr>
        </p:nvSpPr>
        <p:spPr/>
        <p:txBody>
          <a:bodyPr>
            <a:noAutofit/>
          </a:bodyPr>
          <a:lstStyle/>
          <a:p>
            <a:pPr eaLnBrk="0" hangingPunct="0"/>
            <a:r>
              <a:rPr lang="en-US" dirty="0">
                <a:solidFill>
                  <a:srgbClr val="002060"/>
                </a:solidFill>
              </a:rPr>
              <a:t>w</a:t>
            </a:r>
            <a:r>
              <a:rPr lang="en-US" b="1" dirty="0">
                <a:solidFill>
                  <a:srgbClr val="002060"/>
                </a:solidFill>
              </a:rPr>
              <a:t>ithdrawal rate </a:t>
            </a:r>
          </a:p>
        </p:txBody>
      </p:sp>
      <p:sp>
        <p:nvSpPr>
          <p:cNvPr id="2" name="Footer Placeholder 1">
            <a:extLst>
              <a:ext uri="{FF2B5EF4-FFF2-40B4-BE49-F238E27FC236}">
                <a16:creationId xmlns:a16="http://schemas.microsoft.com/office/drawing/2014/main" id="{C33779C4-0EFE-3FE2-996F-1F0459900CCC}"/>
              </a:ext>
            </a:extLst>
          </p:cNvPr>
          <p:cNvSpPr>
            <a:spLocks noGrp="1"/>
          </p:cNvSpPr>
          <p:nvPr>
            <p:ph type="ftr" sz="quarter" idx="13"/>
          </p:nvPr>
        </p:nvSpPr>
        <p:spPr/>
        <p:txBody>
          <a:bodyPr/>
          <a:lstStyle/>
          <a:p>
            <a:pPr algn="ctr"/>
            <a:r>
              <a:rPr lang="en-US"/>
              <a:t>iis401k_rev0423</a:t>
            </a:r>
          </a:p>
        </p:txBody>
      </p:sp>
    </p:spTree>
    <p:extLst>
      <p:ext uri="{BB962C8B-B14F-4D97-AF65-F5344CB8AC3E}">
        <p14:creationId xmlns:p14="http://schemas.microsoft.com/office/powerpoint/2010/main" val="1172847071"/>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_activity xmlns="a64282c7-ead2-4795-9d3c-167b258bee10" xsi:nil="true"/>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29591E0E6250E7439B4E979D0F7FF8BB" ma:contentTypeVersion="8" ma:contentTypeDescription="Create a new document." ma:contentTypeScope="" ma:versionID="286f75da1a3bee4bc77d4090dda9fdaf">
  <xsd:schema xmlns:xsd="http://www.w3.org/2001/XMLSchema" xmlns:xs="http://www.w3.org/2001/XMLSchema" xmlns:p="http://schemas.microsoft.com/office/2006/metadata/properties" xmlns:ns3="24e7a9da-a625-4aac-b94c-3c1fb533e61c" xmlns:ns4="a64282c7-ead2-4795-9d3c-167b258bee10" targetNamespace="http://schemas.microsoft.com/office/2006/metadata/properties" ma:root="true" ma:fieldsID="ee72db949fbd817c1d8c7fc569f77686" ns3:_="" ns4:_="">
    <xsd:import namespace="24e7a9da-a625-4aac-b94c-3c1fb533e61c"/>
    <xsd:import namespace="a64282c7-ead2-4795-9d3c-167b258bee10"/>
    <xsd:element name="properties">
      <xsd:complexType>
        <xsd:sequence>
          <xsd:element name="documentManagement">
            <xsd:complexType>
              <xsd:all>
                <xsd:element ref="ns3:SharedWithUsers" minOccurs="0"/>
                <xsd:element ref="ns3:SharedWithDetails" minOccurs="0"/>
                <xsd:element ref="ns3:SharingHintHash" minOccurs="0"/>
                <xsd:element ref="ns4:MediaServiceMetadata" minOccurs="0"/>
                <xsd:element ref="ns4:MediaServiceFastMetadata" minOccurs="0"/>
                <xsd:element ref="ns4:MediaServiceDateTaken" minOccurs="0"/>
                <xsd:element ref="ns4:MediaLengthInSeconds" minOccurs="0"/>
                <xsd:element ref="ns4:_activity"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4e7a9da-a625-4aac-b94c-3c1fb533e61c"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internalName="SharedWithDetails" ma:readOnly="true">
      <xsd:simpleType>
        <xsd:restriction base="dms:Note">
          <xsd:maxLength value="255"/>
        </xsd:restriction>
      </xsd:simpleType>
    </xsd:element>
    <xsd:element name="SharingHintHash" ma:index="10" nillable="true" ma:displayName="Sharing Hint Hash" ma:hidden="true" ma:internalName="SharingHintHash"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a64282c7-ead2-4795-9d3c-167b258bee10" elementFormDefault="qualified">
    <xsd:import namespace="http://schemas.microsoft.com/office/2006/documentManagement/types"/>
    <xsd:import namespace="http://schemas.microsoft.com/office/infopath/2007/PartnerControls"/>
    <xsd:element name="MediaServiceMetadata" ma:index="11" nillable="true" ma:displayName="MediaServiceMetadata" ma:hidden="true" ma:internalName="MediaServiceMetadata" ma:readOnly="true">
      <xsd:simpleType>
        <xsd:restriction base="dms:Note"/>
      </xsd:simpleType>
    </xsd:element>
    <xsd:element name="MediaServiceFastMetadata" ma:index="12" nillable="true" ma:displayName="MediaServiceFastMetadata" ma:hidden="true" ma:internalName="MediaServiceFastMetadata" ma:readOnly="true">
      <xsd:simpleType>
        <xsd:restriction base="dms:Note"/>
      </xsd:simpleType>
    </xsd:element>
    <xsd:element name="MediaServiceDateTaken" ma:index="13" nillable="true" ma:displayName="MediaServiceDateTaken" ma:hidden="true" ma:internalName="MediaServiceDateTaken" ma:readOnly="true">
      <xsd:simpleType>
        <xsd:restriction base="dms:Text"/>
      </xsd:simpleType>
    </xsd:element>
    <xsd:element name="MediaLengthInSeconds" ma:index="14" nillable="true" ma:displayName="MediaLengthInSeconds" ma:hidden="true" ma:internalName="MediaLengthInSeconds" ma:readOnly="true">
      <xsd:simpleType>
        <xsd:restriction base="dms:Unknown"/>
      </xsd:simpleType>
    </xsd:element>
    <xsd:element name="_activity" ma:index="15" nillable="true" ma:displayName="_activity" ma:hidden="true" ma:internalName="_activity">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C2054A0D-AB92-493D-9F5A-1E9A75E8A1C7}">
  <ds:schemaRefs>
    <ds:schemaRef ds:uri="http://schemas.microsoft.com/sharepoint/v3/contenttype/forms"/>
  </ds:schemaRefs>
</ds:datastoreItem>
</file>

<file path=customXml/itemProps2.xml><?xml version="1.0" encoding="utf-8"?>
<ds:datastoreItem xmlns:ds="http://schemas.openxmlformats.org/officeDocument/2006/customXml" ds:itemID="{08F27B28-E5E8-4A0D-8056-AD0C658D71D4}">
  <ds:schemaRefs>
    <ds:schemaRef ds:uri="http://purl.org/dc/elements/1.1/"/>
    <ds:schemaRef ds:uri="a64282c7-ead2-4795-9d3c-167b258bee10"/>
    <ds:schemaRef ds:uri="24e7a9da-a625-4aac-b94c-3c1fb533e61c"/>
    <ds:schemaRef ds:uri="http://purl.org/dc/terms/"/>
    <ds:schemaRef ds:uri="http://www.w3.org/XML/1998/namespace"/>
    <ds:schemaRef ds:uri="http://schemas.microsoft.com/office/2006/documentManagement/types"/>
    <ds:schemaRef ds:uri="http://schemas.microsoft.com/office/infopath/2007/PartnerControls"/>
    <ds:schemaRef ds:uri="http://schemas.openxmlformats.org/package/2006/metadata/core-properties"/>
    <ds:schemaRef ds:uri="http://schemas.microsoft.com/office/2006/metadata/properties"/>
    <ds:schemaRef ds:uri="http://purl.org/dc/dcmitype/"/>
  </ds:schemaRefs>
</ds:datastoreItem>
</file>

<file path=customXml/itemProps3.xml><?xml version="1.0" encoding="utf-8"?>
<ds:datastoreItem xmlns:ds="http://schemas.openxmlformats.org/officeDocument/2006/customXml" ds:itemID="{EEC37A40-7733-46F9-8A2E-3349AF59D8C8}">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24e7a9da-a625-4aac-b94c-3c1fb533e61c"/>
    <ds:schemaRef ds:uri="a64282c7-ead2-4795-9d3c-167b258bee10"/>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12971</TotalTime>
  <Words>2164</Words>
  <Application>Microsoft Office PowerPoint</Application>
  <PresentationFormat>Widescreen</PresentationFormat>
  <Paragraphs>479</Paragraphs>
  <Slides>37</Slides>
  <Notes>28</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37</vt:i4>
      </vt:variant>
    </vt:vector>
  </HeadingPairs>
  <TitlesOfParts>
    <vt:vector size="45" baseType="lpstr">
      <vt:lpstr>Arial</vt:lpstr>
      <vt:lpstr>Calibri</vt:lpstr>
      <vt:lpstr>Calibri Light</vt:lpstr>
      <vt:lpstr>Century Gothic</vt:lpstr>
      <vt:lpstr>Desyrel</vt:lpstr>
      <vt:lpstr>Futura Md BT</vt:lpstr>
      <vt:lpstr>Wingdings</vt:lpstr>
      <vt:lpstr>Office Theme</vt:lpstr>
      <vt:lpstr>intellicast:  pre-retirement and transitioning to your permanent vacation</vt:lpstr>
      <vt:lpstr>meet your intellicents team</vt:lpstr>
      <vt:lpstr>meet your intellicents team</vt:lpstr>
      <vt:lpstr>saving for retirement – three phases</vt:lpstr>
      <vt:lpstr>PowerPoint Presentation</vt:lpstr>
      <vt:lpstr>how much of your income do you need? </vt:lpstr>
      <vt:lpstr>household income replacement </vt:lpstr>
      <vt:lpstr>the retirement equation</vt:lpstr>
      <vt:lpstr>withdrawal rate </vt:lpstr>
      <vt:lpstr>agenda  </vt:lpstr>
      <vt:lpstr>asset  allocation</vt:lpstr>
      <vt:lpstr>s&amp;p 500 index at inflection points</vt:lpstr>
      <vt:lpstr>PowerPoint Presentation</vt:lpstr>
      <vt:lpstr>PowerPoint Presentation</vt:lpstr>
      <vt:lpstr>taxes on a “go forward” basis</vt:lpstr>
      <vt:lpstr>distribution phase</vt:lpstr>
      <vt:lpstr>PowerPoint Presentation</vt:lpstr>
      <vt:lpstr>asset location</vt:lpstr>
      <vt:lpstr>tax loss harvesting</vt:lpstr>
      <vt:lpstr>qualified charitable distribution (QCD)</vt:lpstr>
      <vt:lpstr>health savings account</vt:lpstr>
      <vt:lpstr>social security</vt:lpstr>
      <vt:lpstr>the tradeoff for individual benefits</vt:lpstr>
      <vt:lpstr>cost of collecting early</vt:lpstr>
      <vt:lpstr>increases for collecting late</vt:lpstr>
      <vt:lpstr>social security break-even analysis</vt:lpstr>
      <vt:lpstr>PowerPoint Presentation</vt:lpstr>
      <vt:lpstr>Healthcare Costs In Retirement</vt:lpstr>
      <vt:lpstr>What Is Medicare?</vt:lpstr>
      <vt:lpstr>Medicare Coverage Choices</vt:lpstr>
      <vt:lpstr>Medicare Part B – Medical</vt:lpstr>
      <vt:lpstr>What You Pay – Part B</vt:lpstr>
      <vt:lpstr>Part D – Prescription Drug</vt:lpstr>
      <vt:lpstr>takeaways </vt:lpstr>
      <vt:lpstr>financial planning</vt:lpstr>
      <vt:lpstr>disclosures </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Jeff Thorstad</dc:creator>
  <cp:lastModifiedBy>Maranda Tufte</cp:lastModifiedBy>
  <cp:revision>172</cp:revision>
  <dcterms:created xsi:type="dcterms:W3CDTF">2021-07-12T20:09:53Z</dcterms:created>
  <dcterms:modified xsi:type="dcterms:W3CDTF">2023-08-21T16:08:26Z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0x01010029591E0E6250E7439B4E979D0F7FF8BB</vt:lpwstr>
  </property>
</Properties>
</file>