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78" r:id="rId2"/>
    <p:sldMasterId id="2147483662" r:id="rId3"/>
  </p:sldMasterIdLst>
  <p:notesMasterIdLst>
    <p:notesMasterId r:id="rId22"/>
  </p:notesMasterIdLst>
  <p:sldIdLst>
    <p:sldId id="1051" r:id="rId4"/>
    <p:sldId id="1070" r:id="rId5"/>
    <p:sldId id="1046" r:id="rId6"/>
    <p:sldId id="1053" r:id="rId7"/>
    <p:sldId id="469" r:id="rId8"/>
    <p:sldId id="525" r:id="rId9"/>
    <p:sldId id="295" r:id="rId10"/>
    <p:sldId id="322" r:id="rId11"/>
    <p:sldId id="646" r:id="rId12"/>
    <p:sldId id="408" r:id="rId13"/>
    <p:sldId id="409" r:id="rId14"/>
    <p:sldId id="410" r:id="rId15"/>
    <p:sldId id="1047" r:id="rId16"/>
    <p:sldId id="301" r:id="rId17"/>
    <p:sldId id="1050" r:id="rId18"/>
    <p:sldId id="466" r:id="rId19"/>
    <p:sldId id="1071" r:id="rId20"/>
    <p:sldId id="10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4DD24F9-263B-470A-8AA0-EEB69F100B22}">
          <p14:sldIdLst>
            <p14:sldId id="1051"/>
            <p14:sldId id="1070"/>
            <p14:sldId id="1046"/>
            <p14:sldId id="1053"/>
            <p14:sldId id="469"/>
            <p14:sldId id="525"/>
            <p14:sldId id="295"/>
            <p14:sldId id="322"/>
            <p14:sldId id="646"/>
            <p14:sldId id="408"/>
            <p14:sldId id="409"/>
            <p14:sldId id="410"/>
            <p14:sldId id="1047"/>
            <p14:sldId id="301"/>
            <p14:sldId id="1050"/>
            <p14:sldId id="466"/>
            <p14:sldId id="1071"/>
            <p14:sldId id="10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93F"/>
    <a:srgbClr val="F0F0F0"/>
    <a:srgbClr val="211A55"/>
    <a:srgbClr val="9F8749"/>
    <a:srgbClr val="E0D5BA"/>
    <a:srgbClr val="2F5D8F"/>
    <a:srgbClr val="9D8F3B"/>
    <a:srgbClr val="A9D18E"/>
    <a:srgbClr val="FF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26F6AC-0494-472C-808A-C63E492E4E06}" v="15" dt="2024-04-03T16:12:32.491"/>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53" autoAdjust="0"/>
    <p:restoredTop sz="88365" autoAdjust="0"/>
  </p:normalViewPr>
  <p:slideViewPr>
    <p:cSldViewPr snapToGrid="0">
      <p:cViewPr varScale="1">
        <p:scale>
          <a:sx n="98" d="100"/>
          <a:sy n="98" d="100"/>
        </p:scale>
        <p:origin x="660" y="7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anda Tufte" userId="a377b7fe-0086-4c27-9a61-4b7f196ad90b" providerId="ADAL" clId="{6626F6AC-0494-472C-808A-C63E492E4E06}"/>
    <pc:docChg chg="undo custSel addSld delSld modSld sldOrd addMainMaster modSection">
      <pc:chgData name="Maranda Tufte" userId="a377b7fe-0086-4c27-9a61-4b7f196ad90b" providerId="ADAL" clId="{6626F6AC-0494-472C-808A-C63E492E4E06}" dt="2024-04-03T16:22:22.752" v="416" actId="20577"/>
      <pc:docMkLst>
        <pc:docMk/>
      </pc:docMkLst>
      <pc:sldChg chg="modTransition">
        <pc:chgData name="Maranda Tufte" userId="a377b7fe-0086-4c27-9a61-4b7f196ad90b" providerId="ADAL" clId="{6626F6AC-0494-472C-808A-C63E492E4E06}" dt="2024-04-03T16:12:32.487" v="384"/>
        <pc:sldMkLst>
          <pc:docMk/>
          <pc:sldMk cId="1163227048" sldId="295"/>
        </pc:sldMkLst>
      </pc:sldChg>
      <pc:sldChg chg="modTransition">
        <pc:chgData name="Maranda Tufte" userId="a377b7fe-0086-4c27-9a61-4b7f196ad90b" providerId="ADAL" clId="{6626F6AC-0494-472C-808A-C63E492E4E06}" dt="2024-04-03T16:12:32.487" v="384"/>
        <pc:sldMkLst>
          <pc:docMk/>
          <pc:sldMk cId="28657748" sldId="301"/>
        </pc:sldMkLst>
      </pc:sldChg>
      <pc:sldChg chg="del">
        <pc:chgData name="Maranda Tufte" userId="a377b7fe-0086-4c27-9a61-4b7f196ad90b" providerId="ADAL" clId="{6626F6AC-0494-472C-808A-C63E492E4E06}" dt="2024-03-27T15:26:39.802" v="46" actId="2696"/>
        <pc:sldMkLst>
          <pc:docMk/>
          <pc:sldMk cId="2929321860" sldId="318"/>
        </pc:sldMkLst>
      </pc:sldChg>
      <pc:sldChg chg="modTransition">
        <pc:chgData name="Maranda Tufte" userId="a377b7fe-0086-4c27-9a61-4b7f196ad90b" providerId="ADAL" clId="{6626F6AC-0494-472C-808A-C63E492E4E06}" dt="2024-04-03T16:12:32.487" v="384"/>
        <pc:sldMkLst>
          <pc:docMk/>
          <pc:sldMk cId="3397355077" sldId="322"/>
        </pc:sldMkLst>
      </pc:sldChg>
      <pc:sldChg chg="modTransition">
        <pc:chgData name="Maranda Tufte" userId="a377b7fe-0086-4c27-9a61-4b7f196ad90b" providerId="ADAL" clId="{6626F6AC-0494-472C-808A-C63E492E4E06}" dt="2024-04-03T16:12:32.487" v="384"/>
        <pc:sldMkLst>
          <pc:docMk/>
          <pc:sldMk cId="533169906" sldId="408"/>
        </pc:sldMkLst>
      </pc:sldChg>
      <pc:sldChg chg="modTransition">
        <pc:chgData name="Maranda Tufte" userId="a377b7fe-0086-4c27-9a61-4b7f196ad90b" providerId="ADAL" clId="{6626F6AC-0494-472C-808A-C63E492E4E06}" dt="2024-04-03T16:12:32.487" v="384"/>
        <pc:sldMkLst>
          <pc:docMk/>
          <pc:sldMk cId="2156068984" sldId="409"/>
        </pc:sldMkLst>
      </pc:sldChg>
      <pc:sldChg chg="modTransition">
        <pc:chgData name="Maranda Tufte" userId="a377b7fe-0086-4c27-9a61-4b7f196ad90b" providerId="ADAL" clId="{6626F6AC-0494-472C-808A-C63E492E4E06}" dt="2024-04-03T16:12:32.487" v="384"/>
        <pc:sldMkLst>
          <pc:docMk/>
          <pc:sldMk cId="95167913" sldId="410"/>
        </pc:sldMkLst>
      </pc:sldChg>
      <pc:sldChg chg="addSp delSp modSp mod modTransition">
        <pc:chgData name="Maranda Tufte" userId="a377b7fe-0086-4c27-9a61-4b7f196ad90b" providerId="ADAL" clId="{6626F6AC-0494-472C-808A-C63E492E4E06}" dt="2024-04-03T16:12:32.487" v="384"/>
        <pc:sldMkLst>
          <pc:docMk/>
          <pc:sldMk cId="1683454758" sldId="466"/>
        </pc:sldMkLst>
        <pc:spChg chg="add del mod">
          <ac:chgData name="Maranda Tufte" userId="a377b7fe-0086-4c27-9a61-4b7f196ad90b" providerId="ADAL" clId="{6626F6AC-0494-472C-808A-C63E492E4E06}" dt="2024-03-27T19:06:48.515" v="113"/>
          <ac:spMkLst>
            <pc:docMk/>
            <pc:sldMk cId="1683454758" sldId="466"/>
            <ac:spMk id="4" creationId="{C6B5E84B-540D-5316-01B5-FB6550441749}"/>
          </ac:spMkLst>
        </pc:spChg>
        <pc:spChg chg="add mod">
          <ac:chgData name="Maranda Tufte" userId="a377b7fe-0086-4c27-9a61-4b7f196ad90b" providerId="ADAL" clId="{6626F6AC-0494-472C-808A-C63E492E4E06}" dt="2024-03-27T19:07:15.245" v="151" actId="20577"/>
          <ac:spMkLst>
            <pc:docMk/>
            <pc:sldMk cId="1683454758" sldId="466"/>
            <ac:spMk id="5" creationId="{9762875D-0D16-E76F-634B-50772E6CF647}"/>
          </ac:spMkLst>
        </pc:spChg>
        <pc:spChg chg="add mod">
          <ac:chgData name="Maranda Tufte" userId="a377b7fe-0086-4c27-9a61-4b7f196ad90b" providerId="ADAL" clId="{6626F6AC-0494-472C-808A-C63E492E4E06}" dt="2024-03-27T19:08:13.668" v="235" actId="20577"/>
          <ac:spMkLst>
            <pc:docMk/>
            <pc:sldMk cId="1683454758" sldId="466"/>
            <ac:spMk id="6" creationId="{2D369852-DC1A-35AB-2436-85F377AA2DB8}"/>
          </ac:spMkLst>
        </pc:spChg>
        <pc:picChg chg="add mod">
          <ac:chgData name="Maranda Tufte" userId="a377b7fe-0086-4c27-9a61-4b7f196ad90b" providerId="ADAL" clId="{6626F6AC-0494-472C-808A-C63E492E4E06}" dt="2024-03-27T19:08:42.377" v="238" actId="1076"/>
          <ac:picMkLst>
            <pc:docMk/>
            <pc:sldMk cId="1683454758" sldId="466"/>
            <ac:picMk id="3" creationId="{E9B1718A-529D-3A49-F192-FC0DB78A86C2}"/>
          </ac:picMkLst>
        </pc:picChg>
        <pc:picChg chg="del">
          <ac:chgData name="Maranda Tufte" userId="a377b7fe-0086-4c27-9a61-4b7f196ad90b" providerId="ADAL" clId="{6626F6AC-0494-472C-808A-C63E492E4E06}" dt="2024-03-27T19:06:20.546" v="105" actId="478"/>
          <ac:picMkLst>
            <pc:docMk/>
            <pc:sldMk cId="1683454758" sldId="466"/>
            <ac:picMk id="9" creationId="{844B8EB3-ACA9-CAA6-C6EA-13BF97B0420C}"/>
          </ac:picMkLst>
        </pc:picChg>
      </pc:sldChg>
      <pc:sldChg chg="modTransition">
        <pc:chgData name="Maranda Tufte" userId="a377b7fe-0086-4c27-9a61-4b7f196ad90b" providerId="ADAL" clId="{6626F6AC-0494-472C-808A-C63E492E4E06}" dt="2024-04-03T16:12:32.487" v="384"/>
        <pc:sldMkLst>
          <pc:docMk/>
          <pc:sldMk cId="2269706430" sldId="469"/>
        </pc:sldMkLst>
      </pc:sldChg>
      <pc:sldChg chg="del">
        <pc:chgData name="Maranda Tufte" userId="a377b7fe-0086-4c27-9a61-4b7f196ad90b" providerId="ADAL" clId="{6626F6AC-0494-472C-808A-C63E492E4E06}" dt="2024-03-27T15:26:42.079" v="47" actId="2696"/>
        <pc:sldMkLst>
          <pc:docMk/>
          <pc:sldMk cId="411958106" sldId="471"/>
        </pc:sldMkLst>
      </pc:sldChg>
      <pc:sldChg chg="modTransition">
        <pc:chgData name="Maranda Tufte" userId="a377b7fe-0086-4c27-9a61-4b7f196ad90b" providerId="ADAL" clId="{6626F6AC-0494-472C-808A-C63E492E4E06}" dt="2024-04-03T16:12:32.487" v="384"/>
        <pc:sldMkLst>
          <pc:docMk/>
          <pc:sldMk cId="1383251235" sldId="525"/>
        </pc:sldMkLst>
      </pc:sldChg>
      <pc:sldChg chg="del">
        <pc:chgData name="Maranda Tufte" userId="a377b7fe-0086-4c27-9a61-4b7f196ad90b" providerId="ADAL" clId="{6626F6AC-0494-472C-808A-C63E492E4E06}" dt="2024-03-27T15:25:54.819" v="3" actId="2696"/>
        <pc:sldMkLst>
          <pc:docMk/>
          <pc:sldMk cId="235217131" sldId="628"/>
        </pc:sldMkLst>
      </pc:sldChg>
      <pc:sldChg chg="del">
        <pc:chgData name="Maranda Tufte" userId="a377b7fe-0086-4c27-9a61-4b7f196ad90b" providerId="ADAL" clId="{6626F6AC-0494-472C-808A-C63E492E4E06}" dt="2024-03-27T15:26:21.080" v="43" actId="2696"/>
        <pc:sldMkLst>
          <pc:docMk/>
          <pc:sldMk cId="2558134112" sldId="629"/>
        </pc:sldMkLst>
      </pc:sldChg>
      <pc:sldChg chg="modTransition">
        <pc:chgData name="Maranda Tufte" userId="a377b7fe-0086-4c27-9a61-4b7f196ad90b" providerId="ADAL" clId="{6626F6AC-0494-472C-808A-C63E492E4E06}" dt="2024-04-03T16:12:32.487" v="384"/>
        <pc:sldMkLst>
          <pc:docMk/>
          <pc:sldMk cId="724711973" sldId="646"/>
        </pc:sldMkLst>
      </pc:sldChg>
      <pc:sldChg chg="del">
        <pc:chgData name="Maranda Tufte" userId="a377b7fe-0086-4c27-9a61-4b7f196ad90b" providerId="ADAL" clId="{6626F6AC-0494-472C-808A-C63E492E4E06}" dt="2024-03-27T19:26:31.562" v="338" actId="2696"/>
        <pc:sldMkLst>
          <pc:docMk/>
          <pc:sldMk cId="3269024513" sldId="1045"/>
        </pc:sldMkLst>
      </pc:sldChg>
      <pc:sldChg chg="addSp delSp modSp mod modTransition">
        <pc:chgData name="Maranda Tufte" userId="a377b7fe-0086-4c27-9a61-4b7f196ad90b" providerId="ADAL" clId="{6626F6AC-0494-472C-808A-C63E492E4E06}" dt="2024-04-03T16:12:32.487" v="384"/>
        <pc:sldMkLst>
          <pc:docMk/>
          <pc:sldMk cId="3991610419" sldId="1046"/>
        </pc:sldMkLst>
        <pc:spChg chg="mod">
          <ac:chgData name="Maranda Tufte" userId="a377b7fe-0086-4c27-9a61-4b7f196ad90b" providerId="ADAL" clId="{6626F6AC-0494-472C-808A-C63E492E4E06}" dt="2024-03-27T19:25:54.784" v="336" actId="14100"/>
          <ac:spMkLst>
            <pc:docMk/>
            <pc:sldMk cId="3991610419" sldId="1046"/>
            <ac:spMk id="2" creationId="{70632E79-1A54-4DAB-BD4E-6C05EEAFD558}"/>
          </ac:spMkLst>
        </pc:spChg>
        <pc:spChg chg="mod">
          <ac:chgData name="Maranda Tufte" userId="a377b7fe-0086-4c27-9a61-4b7f196ad90b" providerId="ADAL" clId="{6626F6AC-0494-472C-808A-C63E492E4E06}" dt="2024-03-27T22:14:41.200" v="383" actId="20577"/>
          <ac:spMkLst>
            <pc:docMk/>
            <pc:sldMk cId="3991610419" sldId="1046"/>
            <ac:spMk id="25" creationId="{CE25E254-D0A7-4F04-8AA6-7D1719A68094}"/>
          </ac:spMkLst>
        </pc:spChg>
        <pc:picChg chg="del">
          <ac:chgData name="Maranda Tufte" userId="a377b7fe-0086-4c27-9a61-4b7f196ad90b" providerId="ADAL" clId="{6626F6AC-0494-472C-808A-C63E492E4E06}" dt="2024-03-27T19:25:09.269" v="291" actId="478"/>
          <ac:picMkLst>
            <pc:docMk/>
            <pc:sldMk cId="3991610419" sldId="1046"/>
            <ac:picMk id="6" creationId="{48BF5400-B184-6CEF-FFF8-255C8DD5923F}"/>
          </ac:picMkLst>
        </pc:picChg>
        <pc:picChg chg="add mod">
          <ac:chgData name="Maranda Tufte" userId="a377b7fe-0086-4c27-9a61-4b7f196ad90b" providerId="ADAL" clId="{6626F6AC-0494-472C-808A-C63E492E4E06}" dt="2024-03-27T19:25:16.140" v="294" actId="167"/>
          <ac:picMkLst>
            <pc:docMk/>
            <pc:sldMk cId="3991610419" sldId="1046"/>
            <ac:picMk id="1026" creationId="{216E0505-E050-E49E-BDDE-8A4DCB0F8350}"/>
          </ac:picMkLst>
        </pc:picChg>
      </pc:sldChg>
      <pc:sldChg chg="modTransition">
        <pc:chgData name="Maranda Tufte" userId="a377b7fe-0086-4c27-9a61-4b7f196ad90b" providerId="ADAL" clId="{6626F6AC-0494-472C-808A-C63E492E4E06}" dt="2024-04-03T16:12:32.487" v="384"/>
        <pc:sldMkLst>
          <pc:docMk/>
          <pc:sldMk cId="3583885871" sldId="1047"/>
        </pc:sldMkLst>
      </pc:sldChg>
      <pc:sldChg chg="del">
        <pc:chgData name="Maranda Tufte" userId="a377b7fe-0086-4c27-9a61-4b7f196ad90b" providerId="ADAL" clId="{6626F6AC-0494-472C-808A-C63E492E4E06}" dt="2024-03-27T19:20:51.633" v="249" actId="2696"/>
        <pc:sldMkLst>
          <pc:docMk/>
          <pc:sldMk cId="2762127971" sldId="1049"/>
        </pc:sldMkLst>
      </pc:sldChg>
      <pc:sldChg chg="addSp delSp modSp mod ord modTransition">
        <pc:chgData name="Maranda Tufte" userId="a377b7fe-0086-4c27-9a61-4b7f196ad90b" providerId="ADAL" clId="{6626F6AC-0494-472C-808A-C63E492E4E06}" dt="2024-04-03T16:12:32.487" v="384"/>
        <pc:sldMkLst>
          <pc:docMk/>
          <pc:sldMk cId="1734753051" sldId="1050"/>
        </pc:sldMkLst>
        <pc:spChg chg="add mod">
          <ac:chgData name="Maranda Tufte" userId="a377b7fe-0086-4c27-9a61-4b7f196ad90b" providerId="ADAL" clId="{6626F6AC-0494-472C-808A-C63E492E4E06}" dt="2024-03-27T19:22:48.039" v="288" actId="1076"/>
          <ac:spMkLst>
            <pc:docMk/>
            <pc:sldMk cId="1734753051" sldId="1050"/>
            <ac:spMk id="10" creationId="{8BA31DD2-71BF-7CD7-897D-9A5B91036FAF}"/>
          </ac:spMkLst>
        </pc:spChg>
        <pc:picChg chg="del">
          <ac:chgData name="Maranda Tufte" userId="a377b7fe-0086-4c27-9a61-4b7f196ad90b" providerId="ADAL" clId="{6626F6AC-0494-472C-808A-C63E492E4E06}" dt="2024-03-27T19:19:46.773" v="240" actId="478"/>
          <ac:picMkLst>
            <pc:docMk/>
            <pc:sldMk cId="1734753051" sldId="1050"/>
            <ac:picMk id="3" creationId="{457A7DB1-5C34-7D7F-7EF1-6E5C202214C9}"/>
          </ac:picMkLst>
        </pc:picChg>
        <pc:picChg chg="del mod">
          <ac:chgData name="Maranda Tufte" userId="a377b7fe-0086-4c27-9a61-4b7f196ad90b" providerId="ADAL" clId="{6626F6AC-0494-472C-808A-C63E492E4E06}" dt="2024-03-27T19:20:36.566" v="244" actId="478"/>
          <ac:picMkLst>
            <pc:docMk/>
            <pc:sldMk cId="1734753051" sldId="1050"/>
            <ac:picMk id="5" creationId="{7E4CA07B-9355-7A14-79BF-6149DA29429F}"/>
          </ac:picMkLst>
        </pc:picChg>
        <pc:picChg chg="add mod">
          <ac:chgData name="Maranda Tufte" userId="a377b7fe-0086-4c27-9a61-4b7f196ad90b" providerId="ADAL" clId="{6626F6AC-0494-472C-808A-C63E492E4E06}" dt="2024-03-27T19:22:54.080" v="289" actId="1076"/>
          <ac:picMkLst>
            <pc:docMk/>
            <pc:sldMk cId="1734753051" sldId="1050"/>
            <ac:picMk id="6" creationId="{C4B8B8E2-89F7-6B62-E4F2-24B2489D404F}"/>
          </ac:picMkLst>
        </pc:picChg>
        <pc:picChg chg="add del mod">
          <ac:chgData name="Maranda Tufte" userId="a377b7fe-0086-4c27-9a61-4b7f196ad90b" providerId="ADAL" clId="{6626F6AC-0494-472C-808A-C63E492E4E06}" dt="2024-03-27T19:21:53.757" v="261" actId="478"/>
          <ac:picMkLst>
            <pc:docMk/>
            <pc:sldMk cId="1734753051" sldId="1050"/>
            <ac:picMk id="9" creationId="{495E4E62-4666-AA78-A102-AA09BD1FD06A}"/>
          </ac:picMkLst>
        </pc:picChg>
      </pc:sldChg>
      <pc:sldChg chg="addSp delSp modSp add mod modTransition">
        <pc:chgData name="Maranda Tufte" userId="a377b7fe-0086-4c27-9a61-4b7f196ad90b" providerId="ADAL" clId="{6626F6AC-0494-472C-808A-C63E492E4E06}" dt="2024-04-03T16:12:32.487" v="384"/>
        <pc:sldMkLst>
          <pc:docMk/>
          <pc:sldMk cId="2402074071" sldId="1051"/>
        </pc:sldMkLst>
        <pc:spChg chg="mod">
          <ac:chgData name="Maranda Tufte" userId="a377b7fe-0086-4c27-9a61-4b7f196ad90b" providerId="ADAL" clId="{6626F6AC-0494-472C-808A-C63E492E4E06}" dt="2024-03-27T19:27:49.821" v="372" actId="20577"/>
          <ac:spMkLst>
            <pc:docMk/>
            <pc:sldMk cId="2402074071" sldId="1051"/>
            <ac:spMk id="3" creationId="{8B17FCED-38F0-2354-2BC0-694F9999C469}"/>
          </ac:spMkLst>
        </pc:spChg>
        <pc:spChg chg="del mod">
          <ac:chgData name="Maranda Tufte" userId="a377b7fe-0086-4c27-9a61-4b7f196ad90b" providerId="ADAL" clId="{6626F6AC-0494-472C-808A-C63E492E4E06}" dt="2024-03-27T15:25:37.148" v="1" actId="478"/>
          <ac:spMkLst>
            <pc:docMk/>
            <pc:sldMk cId="2402074071" sldId="1051"/>
            <ac:spMk id="4" creationId="{B6B68EAE-BD2D-25E6-6ADA-52A60F809584}"/>
          </ac:spMkLst>
        </pc:spChg>
        <pc:picChg chg="del">
          <ac:chgData name="Maranda Tufte" userId="a377b7fe-0086-4c27-9a61-4b7f196ad90b" providerId="ADAL" clId="{6626F6AC-0494-472C-808A-C63E492E4E06}" dt="2024-03-27T15:27:53.124" v="52" actId="478"/>
          <ac:picMkLst>
            <pc:docMk/>
            <pc:sldMk cId="2402074071" sldId="1051"/>
            <ac:picMk id="5" creationId="{871C6836-E084-D37E-0581-0EF74E3FC99D}"/>
          </ac:picMkLst>
        </pc:picChg>
        <pc:picChg chg="add mod">
          <ac:chgData name="Maranda Tufte" userId="a377b7fe-0086-4c27-9a61-4b7f196ad90b" providerId="ADAL" clId="{6626F6AC-0494-472C-808A-C63E492E4E06}" dt="2024-03-27T15:28:44.450" v="76" actId="1038"/>
          <ac:picMkLst>
            <pc:docMk/>
            <pc:sldMk cId="2402074071" sldId="1051"/>
            <ac:picMk id="6" creationId="{684225DA-1D74-03BB-03E2-6E86E920FBEB}"/>
          </ac:picMkLst>
        </pc:picChg>
        <pc:picChg chg="add mod">
          <ac:chgData name="Maranda Tufte" userId="a377b7fe-0086-4c27-9a61-4b7f196ad90b" providerId="ADAL" clId="{6626F6AC-0494-472C-808A-C63E492E4E06}" dt="2024-03-27T15:28:39.885" v="62" actId="1076"/>
          <ac:picMkLst>
            <pc:docMk/>
            <pc:sldMk cId="2402074071" sldId="1051"/>
            <ac:picMk id="10" creationId="{222494D5-F130-DE21-1845-C67E54A24D9C}"/>
          </ac:picMkLst>
        </pc:picChg>
      </pc:sldChg>
      <pc:sldChg chg="modSp add mod modTransition">
        <pc:chgData name="Maranda Tufte" userId="a377b7fe-0086-4c27-9a61-4b7f196ad90b" providerId="ADAL" clId="{6626F6AC-0494-472C-808A-C63E492E4E06}" dt="2024-04-03T16:22:22.752" v="416" actId="20577"/>
        <pc:sldMkLst>
          <pc:docMk/>
          <pc:sldMk cId="124960785" sldId="1053"/>
        </pc:sldMkLst>
        <pc:spChg chg="mod">
          <ac:chgData name="Maranda Tufte" userId="a377b7fe-0086-4c27-9a61-4b7f196ad90b" providerId="ADAL" clId="{6626F6AC-0494-472C-808A-C63E492E4E06}" dt="2024-04-03T16:22:22.752" v="416" actId="20577"/>
          <ac:spMkLst>
            <pc:docMk/>
            <pc:sldMk cId="124960785" sldId="1053"/>
            <ac:spMk id="25" creationId="{CE25E254-D0A7-4F04-8AA6-7D1719A68094}"/>
          </ac:spMkLst>
        </pc:spChg>
      </pc:sldChg>
      <pc:sldChg chg="modSp add mod modTransition">
        <pc:chgData name="Maranda Tufte" userId="a377b7fe-0086-4c27-9a61-4b7f196ad90b" providerId="ADAL" clId="{6626F6AC-0494-472C-808A-C63E492E4E06}" dt="2024-04-03T16:12:32.487" v="384"/>
        <pc:sldMkLst>
          <pc:docMk/>
          <pc:sldMk cId="334573211" sldId="1070"/>
        </pc:sldMkLst>
        <pc:spChg chg="mod">
          <ac:chgData name="Maranda Tufte" userId="a377b7fe-0086-4c27-9a61-4b7f196ad90b" providerId="ADAL" clId="{6626F6AC-0494-472C-808A-C63E492E4E06}" dt="2024-03-27T15:26:15.451" v="42" actId="20577"/>
          <ac:spMkLst>
            <pc:docMk/>
            <pc:sldMk cId="334573211" sldId="1070"/>
            <ac:spMk id="2" creationId="{C0DC644B-5CFE-1145-8A73-591B5FB4BDCC}"/>
          </ac:spMkLst>
        </pc:spChg>
      </pc:sldChg>
      <pc:sldChg chg="addSp delSp modSp add del mod modTransition">
        <pc:chgData name="Maranda Tufte" userId="a377b7fe-0086-4c27-9a61-4b7f196ad90b" providerId="ADAL" clId="{6626F6AC-0494-472C-808A-C63E492E4E06}" dt="2024-04-03T16:12:32.487" v="384"/>
        <pc:sldMkLst>
          <pc:docMk/>
          <pc:sldMk cId="3219736644" sldId="1071"/>
        </pc:sldMkLst>
        <pc:spChg chg="mod">
          <ac:chgData name="Maranda Tufte" userId="a377b7fe-0086-4c27-9a61-4b7f196ad90b" providerId="ADAL" clId="{6626F6AC-0494-472C-808A-C63E492E4E06}" dt="2024-03-27T19:28:42.657" v="374" actId="27636"/>
          <ac:spMkLst>
            <pc:docMk/>
            <pc:sldMk cId="3219736644" sldId="1071"/>
            <ac:spMk id="3" creationId="{00000000-0000-0000-0000-000000000000}"/>
          </ac:spMkLst>
        </pc:spChg>
        <pc:picChg chg="del">
          <ac:chgData name="Maranda Tufte" userId="a377b7fe-0086-4c27-9a61-4b7f196ad90b" providerId="ADAL" clId="{6626F6AC-0494-472C-808A-C63E492E4E06}" dt="2024-03-27T15:28:53.547" v="77" actId="478"/>
          <ac:picMkLst>
            <pc:docMk/>
            <pc:sldMk cId="3219736644" sldId="1071"/>
            <ac:picMk id="4" creationId="{7B521CFC-FB12-341A-6927-1C910EFA2A7E}"/>
          </ac:picMkLst>
        </pc:picChg>
        <pc:picChg chg="add mod">
          <ac:chgData name="Maranda Tufte" userId="a377b7fe-0086-4c27-9a61-4b7f196ad90b" providerId="ADAL" clId="{6626F6AC-0494-472C-808A-C63E492E4E06}" dt="2024-03-27T15:29:15.306" v="104" actId="1038"/>
          <ac:picMkLst>
            <pc:docMk/>
            <pc:sldMk cId="3219736644" sldId="1071"/>
            <ac:picMk id="6" creationId="{3E1320DE-603B-BA90-80C8-6561E9B55FFD}"/>
          </ac:picMkLst>
        </pc:picChg>
        <pc:picChg chg="add mod">
          <ac:chgData name="Maranda Tufte" userId="a377b7fe-0086-4c27-9a61-4b7f196ad90b" providerId="ADAL" clId="{6626F6AC-0494-472C-808A-C63E492E4E06}" dt="2024-03-27T15:29:15.306" v="104" actId="1038"/>
          <ac:picMkLst>
            <pc:docMk/>
            <pc:sldMk cId="3219736644" sldId="1071"/>
            <ac:picMk id="8" creationId="{C6B88A28-1086-B302-10BD-B22A2A2EA9C7}"/>
          </ac:picMkLst>
        </pc:picChg>
      </pc:sldChg>
      <pc:sldChg chg="add modTransition">
        <pc:chgData name="Maranda Tufte" userId="a377b7fe-0086-4c27-9a61-4b7f196ad90b" providerId="ADAL" clId="{6626F6AC-0494-472C-808A-C63E492E4E06}" dt="2024-04-03T16:12:32.487" v="384"/>
        <pc:sldMkLst>
          <pc:docMk/>
          <pc:sldMk cId="1946392338" sldId="1072"/>
        </pc:sldMkLst>
      </pc:sldChg>
      <pc:sldMasterChg chg="add addSldLayout">
        <pc:chgData name="Maranda Tufte" userId="a377b7fe-0086-4c27-9a61-4b7f196ad90b" providerId="ADAL" clId="{6626F6AC-0494-472C-808A-C63E492E4E06}" dt="2024-03-27T15:27:17.994" v="50" actId="27028"/>
        <pc:sldMasterMkLst>
          <pc:docMk/>
          <pc:sldMasterMk cId="373016351" sldId="2147483662"/>
        </pc:sldMasterMkLst>
        <pc:sldLayoutChg chg="add">
          <pc:chgData name="Maranda Tufte" userId="a377b7fe-0086-4c27-9a61-4b7f196ad90b" providerId="ADAL" clId="{6626F6AC-0494-472C-808A-C63E492E4E06}" dt="2024-03-27T15:27:13.664" v="48" actId="27028"/>
          <pc:sldLayoutMkLst>
            <pc:docMk/>
            <pc:sldMasterMk cId="373016351" sldId="2147483662"/>
            <pc:sldLayoutMk cId="218245221" sldId="2147483661"/>
          </pc:sldLayoutMkLst>
        </pc:sldLayoutChg>
        <pc:sldLayoutChg chg="add">
          <pc:chgData name="Maranda Tufte" userId="a377b7fe-0086-4c27-9a61-4b7f196ad90b" providerId="ADAL" clId="{6626F6AC-0494-472C-808A-C63E492E4E06}" dt="2024-03-27T15:27:17.994" v="50" actId="27028"/>
          <pc:sldLayoutMkLst>
            <pc:docMk/>
            <pc:sldMasterMk cId="373016351" sldId="2147483662"/>
            <pc:sldLayoutMk cId="41035648" sldId="2147483664"/>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Column1</c:v>
                </c:pt>
              </c:strCache>
            </c:strRef>
          </c:tx>
          <c:spPr>
            <a:solidFill>
              <a:srgbClr val="211A55"/>
            </a:solidFill>
            <a:ln>
              <a:noFill/>
            </a:ln>
            <a:effectLst/>
            <a:scene3d>
              <a:camera prst="orthographicFront"/>
              <a:lightRig rig="threePt" dir="t"/>
            </a:scene3d>
            <a:sp3d/>
          </c:spPr>
          <c:invertIfNegative val="0"/>
          <c:dLbls>
            <c:dLbl>
              <c:idx val="0"/>
              <c:layout>
                <c:manualLayout>
                  <c:x val="1.8627267706504663E-2"/>
                  <c:y val="-2.85924113488909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830-43B0-B15F-6897B0AADDB5}"/>
                </c:ext>
              </c:extLst>
            </c:dLbl>
            <c:dLbl>
              <c:idx val="1"/>
              <c:layout>
                <c:manualLayout>
                  <c:x val="1.1853715813230241E-2"/>
                  <c:y val="-2.85924113488909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830-43B0-B15F-6897B0AADDB5}"/>
                </c:ext>
              </c:extLst>
            </c:dLbl>
            <c:dLbl>
              <c:idx val="2"/>
              <c:layout>
                <c:manualLayout>
                  <c:x val="1.1853715813230241E-2"/>
                  <c:y val="-3.7170134753558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830-43B0-B15F-6897B0AADDB5}"/>
                </c:ext>
              </c:extLst>
            </c:dLbl>
            <c:dLbl>
              <c:idx val="3"/>
              <c:layout>
                <c:manualLayout>
                  <c:x val="2.2014043653141874E-2"/>
                  <c:y val="-3.71701347535581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30-43B0-B15F-6897B0AADDB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$10 / week</c:v>
                </c:pt>
                <c:pt idx="1">
                  <c:v>$20 / week</c:v>
                </c:pt>
                <c:pt idx="2">
                  <c:v>$30 / week</c:v>
                </c:pt>
                <c:pt idx="3">
                  <c:v>$40 / week</c:v>
                </c:pt>
              </c:strCache>
            </c:strRef>
          </c:cat>
          <c:val>
            <c:numRef>
              <c:f>Sheet1!$B$2:$B$5</c:f>
              <c:numCache>
                <c:formatCode>"$"#,##0_);[Red]\("$"#,##0\)</c:formatCode>
                <c:ptCount val="4"/>
                <c:pt idx="0">
                  <c:v>114501</c:v>
                </c:pt>
                <c:pt idx="1">
                  <c:v>229003</c:v>
                </c:pt>
                <c:pt idx="2">
                  <c:v>343505</c:v>
                </c:pt>
                <c:pt idx="3">
                  <c:v>458007</c:v>
                </c:pt>
              </c:numCache>
            </c:numRef>
          </c:val>
          <c:extLst>
            <c:ext xmlns:c16="http://schemas.microsoft.com/office/drawing/2014/chart" uri="{C3380CC4-5D6E-409C-BE32-E72D297353CC}">
              <c16:uniqueId val="{00000000-6830-43B0-B15F-6897B0AADDB5}"/>
            </c:ext>
          </c:extLst>
        </c:ser>
        <c:dLbls>
          <c:showLegendKey val="0"/>
          <c:showVal val="0"/>
          <c:showCatName val="0"/>
          <c:showSerName val="0"/>
          <c:showPercent val="0"/>
          <c:showBubbleSize val="0"/>
        </c:dLbls>
        <c:gapWidth val="219"/>
        <c:shape val="box"/>
        <c:axId val="555303192"/>
        <c:axId val="555303520"/>
        <c:axId val="0"/>
      </c:bar3DChart>
      <c:catAx>
        <c:axId val="55530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55303520"/>
        <c:crosses val="autoZero"/>
        <c:auto val="1"/>
        <c:lblAlgn val="ctr"/>
        <c:lblOffset val="100"/>
        <c:noMultiLvlLbl val="0"/>
      </c:catAx>
      <c:valAx>
        <c:axId val="55530352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55303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Column1</c:v>
                </c:pt>
              </c:strCache>
            </c:strRef>
          </c:tx>
          <c:spPr>
            <a:solidFill>
              <a:srgbClr val="211A55"/>
            </a:solidFill>
            <a:ln>
              <a:noFill/>
            </a:ln>
            <a:effectLst/>
            <a:sp3d/>
          </c:spPr>
          <c:invertIfNegative val="0"/>
          <c:dLbls>
            <c:dLbl>
              <c:idx val="0"/>
              <c:layout>
                <c:manualLayout>
                  <c:x val="1.6448691523138763E-2"/>
                  <c:y val="-4.4528572149844139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28-4862-B86B-617AC6E16595}"/>
                </c:ext>
              </c:extLst>
            </c:dLbl>
            <c:dLbl>
              <c:idx val="1"/>
              <c:layout>
                <c:manualLayout>
                  <c:x val="3.2897383046277526E-2"/>
                  <c:y val="-5.6402858056469295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28-4862-B86B-617AC6E16595}"/>
                </c:ext>
              </c:extLst>
            </c:dLbl>
            <c:dLbl>
              <c:idx val="2"/>
              <c:layout>
                <c:manualLayout>
                  <c:x val="2.0103956306058487E-2"/>
                  <c:y val="-4.7497143626500524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28-4862-B86B-617AC6E16595}"/>
                </c:ext>
              </c:extLst>
            </c:dLbl>
            <c:dLbl>
              <c:idx val="3"/>
              <c:layout>
                <c:manualLayout>
                  <c:x val="2.7414485871897935E-2"/>
                  <c:y val="-3.2654286243219144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28-4862-B86B-617AC6E1659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Age 25</c:v>
                </c:pt>
                <c:pt idx="1">
                  <c:v>Age 35</c:v>
                </c:pt>
                <c:pt idx="2">
                  <c:v>Age 45</c:v>
                </c:pt>
                <c:pt idx="3">
                  <c:v>Age 55</c:v>
                </c:pt>
              </c:strCache>
            </c:strRef>
          </c:cat>
          <c:val>
            <c:numRef>
              <c:f>Sheet1!$B$2:$B$5</c:f>
              <c:numCache>
                <c:formatCode>"$"#,##0_);[Red]\("$"#,##0\)</c:formatCode>
                <c:ptCount val="4"/>
                <c:pt idx="0">
                  <c:v>458007</c:v>
                </c:pt>
                <c:pt idx="1">
                  <c:v>212595</c:v>
                </c:pt>
                <c:pt idx="2">
                  <c:v>90670</c:v>
                </c:pt>
                <c:pt idx="3">
                  <c:v>30095</c:v>
                </c:pt>
              </c:numCache>
            </c:numRef>
          </c:val>
          <c:extLst>
            <c:ext xmlns:c16="http://schemas.microsoft.com/office/drawing/2014/chart" uri="{C3380CC4-5D6E-409C-BE32-E72D297353CC}">
              <c16:uniqueId val="{00000000-1319-4C8D-BDBA-F7F67A829296}"/>
            </c:ext>
          </c:extLst>
        </c:ser>
        <c:dLbls>
          <c:showLegendKey val="0"/>
          <c:showVal val="0"/>
          <c:showCatName val="0"/>
          <c:showSerName val="0"/>
          <c:showPercent val="0"/>
          <c:showBubbleSize val="0"/>
        </c:dLbls>
        <c:gapWidth val="150"/>
        <c:shape val="box"/>
        <c:axId val="503670408"/>
        <c:axId val="503670736"/>
        <c:axId val="0"/>
      </c:bar3DChart>
      <c:catAx>
        <c:axId val="503670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03670736"/>
        <c:crosses val="autoZero"/>
        <c:auto val="1"/>
        <c:lblAlgn val="ctr"/>
        <c:lblOffset val="100"/>
        <c:noMultiLvlLbl val="0"/>
      </c:catAx>
      <c:valAx>
        <c:axId val="5036707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03670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Contributions</c:v>
                </c:pt>
              </c:strCache>
            </c:strRef>
          </c:tx>
          <c:spPr>
            <a:solidFill>
              <a:srgbClr val="9F8749"/>
            </a:solidFill>
          </c:spPr>
          <c:invertIfNegative val="0"/>
          <c:cat>
            <c:numRef>
              <c:f>Sheet1!$A$2:$A$5</c:f>
              <c:numCache>
                <c:formatCode>0%</c:formatCode>
                <c:ptCount val="4"/>
                <c:pt idx="0">
                  <c:v>0.03</c:v>
                </c:pt>
                <c:pt idx="1">
                  <c:v>0.05</c:v>
                </c:pt>
                <c:pt idx="2">
                  <c:v>7.0000000000000007E-2</c:v>
                </c:pt>
                <c:pt idx="3">
                  <c:v>0.1</c:v>
                </c:pt>
              </c:numCache>
            </c:numRef>
          </c:cat>
          <c:val>
            <c:numRef>
              <c:f>Sheet1!$B$2:$B$5</c:f>
              <c:numCache>
                <c:formatCode>"$"#,##0_);[Red]\("$"#,##0\)</c:formatCode>
                <c:ptCount val="4"/>
                <c:pt idx="0">
                  <c:v>83200</c:v>
                </c:pt>
                <c:pt idx="1">
                  <c:v>83200</c:v>
                </c:pt>
                <c:pt idx="2">
                  <c:v>83200</c:v>
                </c:pt>
                <c:pt idx="3">
                  <c:v>83200</c:v>
                </c:pt>
              </c:numCache>
            </c:numRef>
          </c:val>
          <c:extLst>
            <c:ext xmlns:c16="http://schemas.microsoft.com/office/drawing/2014/chart" uri="{C3380CC4-5D6E-409C-BE32-E72D297353CC}">
              <c16:uniqueId val="{00000000-F870-48CC-A33B-995393626B26}"/>
            </c:ext>
          </c:extLst>
        </c:ser>
        <c:ser>
          <c:idx val="1"/>
          <c:order val="1"/>
          <c:tx>
            <c:strRef>
              <c:f>Sheet1!$C$1</c:f>
              <c:strCache>
                <c:ptCount val="1"/>
                <c:pt idx="0">
                  <c:v>Earnings</c:v>
                </c:pt>
              </c:strCache>
            </c:strRef>
          </c:tx>
          <c:spPr>
            <a:solidFill>
              <a:srgbClr val="211A55"/>
            </a:solidFill>
          </c:spPr>
          <c:invertIfNegative val="0"/>
          <c:dLbls>
            <c:dLbl>
              <c:idx val="0"/>
              <c:layout>
                <c:manualLayout>
                  <c:x val="8.9743589743589442E-3"/>
                  <c:y val="-9.9278820916616189E-2"/>
                </c:manualLayout>
              </c:layout>
              <c:tx>
                <c:rich>
                  <a:bodyPr/>
                  <a:lstStyle/>
                  <a:p>
                    <a:pPr>
                      <a:defRPr>
                        <a:latin typeface="Century Gothic" panose="020B0502020202020204" pitchFamily="34" charset="0"/>
                      </a:defRPr>
                    </a:pPr>
                    <a:r>
                      <a:rPr lang="en-US" dirty="0">
                        <a:latin typeface="Century Gothic" panose="020B0502020202020204" pitchFamily="34" charset="0"/>
                      </a:rPr>
                      <a:t>$160,903</a:t>
                    </a:r>
                  </a:p>
                </c:rich>
              </c:tx>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870-48CC-A33B-995393626B26}"/>
                </c:ext>
              </c:extLst>
            </c:dLbl>
            <c:dLbl>
              <c:idx val="1"/>
              <c:layout>
                <c:manualLayout>
                  <c:x val="2.3397435897435839E-2"/>
                  <c:y val="-0.1336537452049264"/>
                </c:manualLayout>
              </c:layout>
              <c:tx>
                <c:rich>
                  <a:bodyPr/>
                  <a:lstStyle/>
                  <a:p>
                    <a:pPr>
                      <a:defRPr>
                        <a:latin typeface="Century Gothic" panose="020B0502020202020204" pitchFamily="34" charset="0"/>
                      </a:defRPr>
                    </a:pPr>
                    <a:r>
                      <a:rPr lang="en-US" dirty="0">
                        <a:latin typeface="Century Gothic" panose="020B0502020202020204" pitchFamily="34" charset="0"/>
                      </a:rPr>
                      <a:t>$265,889</a:t>
                    </a:r>
                  </a:p>
                </c:rich>
              </c:tx>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870-48CC-A33B-995393626B26}"/>
                </c:ext>
              </c:extLst>
            </c:dLbl>
            <c:dLbl>
              <c:idx val="2"/>
              <c:layout>
                <c:manualLayout>
                  <c:x val="1.778846153846142E-2"/>
                  <c:y val="-0.18108964264082375"/>
                </c:manualLayout>
              </c:layout>
              <c:tx>
                <c:rich>
                  <a:bodyPr/>
                  <a:lstStyle/>
                  <a:p>
                    <a:pPr>
                      <a:defRPr>
                        <a:latin typeface="Century Gothic" panose="020B0502020202020204" pitchFamily="34" charset="0"/>
                      </a:defRPr>
                    </a:pPr>
                    <a:r>
                      <a:rPr lang="en-US" dirty="0">
                        <a:latin typeface="Century Gothic" panose="020B0502020202020204" pitchFamily="34" charset="0"/>
                      </a:rPr>
                      <a:t>$459,148</a:t>
                    </a:r>
                  </a:p>
                </c:rich>
              </c:tx>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870-48CC-A33B-995393626B26}"/>
                </c:ext>
              </c:extLst>
            </c:dLbl>
            <c:dLbl>
              <c:idx val="3"/>
              <c:layout>
                <c:manualLayout>
                  <c:x val="1.826923076923077E-2"/>
                  <c:y val="-0.36217938623056734"/>
                </c:manualLayout>
              </c:layout>
              <c:tx>
                <c:rich>
                  <a:bodyPr/>
                  <a:lstStyle/>
                  <a:p>
                    <a:pPr>
                      <a:defRPr>
                        <a:latin typeface="Century Gothic" panose="020B0502020202020204" pitchFamily="34" charset="0"/>
                      </a:defRPr>
                    </a:pPr>
                    <a:r>
                      <a:rPr lang="en-US" dirty="0">
                        <a:latin typeface="Century Gothic" panose="020B0502020202020204" pitchFamily="34" charset="0"/>
                      </a:rPr>
                      <a:t>$1,115,444</a:t>
                    </a:r>
                  </a:p>
                </c:rich>
              </c:tx>
              <c:spPr/>
              <c:showLegendKey val="0"/>
              <c:showVal val="0"/>
              <c:showCatName val="0"/>
              <c:showSerName val="0"/>
              <c:showPercent val="0"/>
              <c:showBubbleSize val="0"/>
              <c:extLst>
                <c:ext xmlns:c15="http://schemas.microsoft.com/office/drawing/2012/chart" uri="{CE6537A1-D6FC-4f65-9D91-7224C49458BB}">
                  <c15:layout>
                    <c:manualLayout>
                      <c:w val="0.18865384615384614"/>
                      <c:h val="6.4243690692509584E-2"/>
                    </c:manualLayout>
                  </c15:layout>
                  <c15:showDataLabelsRange val="0"/>
                </c:ext>
                <c:ext xmlns:c16="http://schemas.microsoft.com/office/drawing/2014/chart" uri="{C3380CC4-5D6E-409C-BE32-E72D297353CC}">
                  <c16:uniqueId val="{00000004-F870-48CC-A33B-995393626B26}"/>
                </c:ext>
              </c:extLst>
            </c:dLbl>
            <c:spPr>
              <a:noFill/>
              <a:ln w="25383">
                <a:noFill/>
              </a:ln>
            </c:spPr>
            <c:txPr>
              <a:bodyPr wrap="square" lIns="38100" tIns="19050" rIns="38100" bIns="19050" anchor="ctr">
                <a:spAutoFit/>
              </a:bodyPr>
              <a:lstStyle/>
              <a:p>
                <a:pPr>
                  <a:defRPr>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0%</c:formatCode>
                <c:ptCount val="4"/>
                <c:pt idx="0">
                  <c:v>0.03</c:v>
                </c:pt>
                <c:pt idx="1">
                  <c:v>0.05</c:v>
                </c:pt>
                <c:pt idx="2">
                  <c:v>7.0000000000000007E-2</c:v>
                </c:pt>
                <c:pt idx="3">
                  <c:v>0.1</c:v>
                </c:pt>
              </c:numCache>
            </c:numRef>
          </c:cat>
          <c:val>
            <c:numRef>
              <c:f>Sheet1!$C$2:$C$5</c:f>
              <c:numCache>
                <c:formatCode>"$"#,##0</c:formatCode>
                <c:ptCount val="4"/>
                <c:pt idx="0">
                  <c:v>77703</c:v>
                </c:pt>
                <c:pt idx="1">
                  <c:v>182689</c:v>
                </c:pt>
                <c:pt idx="2">
                  <c:v>375948</c:v>
                </c:pt>
                <c:pt idx="3">
                  <c:v>1032244</c:v>
                </c:pt>
              </c:numCache>
            </c:numRef>
          </c:val>
          <c:extLst>
            <c:ext xmlns:c16="http://schemas.microsoft.com/office/drawing/2014/chart" uri="{C3380CC4-5D6E-409C-BE32-E72D297353CC}">
              <c16:uniqueId val="{00000005-F870-48CC-A33B-995393626B26}"/>
            </c:ext>
          </c:extLst>
        </c:ser>
        <c:dLbls>
          <c:showLegendKey val="0"/>
          <c:showVal val="0"/>
          <c:showCatName val="0"/>
          <c:showSerName val="0"/>
          <c:showPercent val="0"/>
          <c:showBubbleSize val="0"/>
        </c:dLbls>
        <c:gapWidth val="150"/>
        <c:shape val="box"/>
        <c:axId val="156674152"/>
        <c:axId val="1"/>
        <c:axId val="0"/>
      </c:bar3DChart>
      <c:catAx>
        <c:axId val="156674152"/>
        <c:scaling>
          <c:orientation val="minMax"/>
        </c:scaling>
        <c:delete val="0"/>
        <c:axPos val="b"/>
        <c:numFmt formatCode="0%" sourceLinked="1"/>
        <c:majorTickMark val="out"/>
        <c:minorTickMark val="none"/>
        <c:tickLblPos val="nextTo"/>
        <c:txPr>
          <a:bodyPr/>
          <a:lstStyle/>
          <a:p>
            <a:pPr>
              <a:defRPr>
                <a:latin typeface="Century Gothic" panose="020B0502020202020204" pitchFamily="34" charset="0"/>
              </a:defRPr>
            </a:pPr>
            <a:endParaRPr lang="en-US"/>
          </a:p>
        </c:txPr>
        <c:crossAx val="1"/>
        <c:crosses val="autoZero"/>
        <c:auto val="1"/>
        <c:lblAlgn val="ctr"/>
        <c:lblOffset val="100"/>
        <c:noMultiLvlLbl val="0"/>
      </c:catAx>
      <c:valAx>
        <c:axId val="1"/>
        <c:scaling>
          <c:orientation val="minMax"/>
        </c:scaling>
        <c:delete val="0"/>
        <c:axPos val="l"/>
        <c:numFmt formatCode="&quot;$&quot;#,##0_);[Red]\(&quot;$&quot;#,##0\)" sourceLinked="1"/>
        <c:majorTickMark val="out"/>
        <c:minorTickMark val="none"/>
        <c:tickLblPos val="nextTo"/>
        <c:txPr>
          <a:bodyPr/>
          <a:lstStyle/>
          <a:p>
            <a:pPr>
              <a:defRPr>
                <a:latin typeface="Century Gothic" panose="020B0502020202020204" pitchFamily="34" charset="0"/>
              </a:defRPr>
            </a:pPr>
            <a:endParaRPr lang="en-US"/>
          </a:p>
        </c:txPr>
        <c:crossAx val="156674152"/>
        <c:crosses val="autoZero"/>
        <c:crossBetween val="between"/>
      </c:valAx>
      <c:spPr>
        <a:noFill/>
        <a:ln w="25383">
          <a:noFill/>
        </a:ln>
        <a:scene3d>
          <a:camera prst="orthographicFront"/>
          <a:lightRig rig="threePt" dir="t"/>
        </a:scene3d>
        <a:sp3d prstMaterial="matte"/>
      </c:spPr>
    </c:plotArea>
    <c:legend>
      <c:legendPos val="b"/>
      <c:overlay val="0"/>
      <c:txPr>
        <a:bodyPr/>
        <a:lstStyle/>
        <a:p>
          <a:pPr>
            <a:defRPr>
              <a:latin typeface="Century Gothic" panose="020B0502020202020204" pitchFamily="34" charset="0"/>
            </a:defRPr>
          </a:pPr>
          <a:endParaRPr lang="en-US"/>
        </a:p>
      </c:txPr>
    </c:legend>
    <c:plotVisOnly val="1"/>
    <c:dispBlanksAs val="gap"/>
    <c:showDLblsOverMax val="0"/>
  </c:chart>
  <c:spPr>
    <a:effectLst>
      <a:softEdge rad="12700"/>
    </a:effectLst>
    <a:scene3d>
      <a:camera prst="orthographicFront"/>
      <a:lightRig rig="threePt" dir="t"/>
    </a:scene3d>
    <a:sp3d>
      <a:bevelB h="6350"/>
    </a:sp3d>
  </c:spPr>
  <c:txPr>
    <a:bodyPr/>
    <a:lstStyle/>
    <a:p>
      <a:pPr>
        <a:defRPr sz="1799"/>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0.22115</cdr:x>
      <cdr:y>0.80625</cdr:y>
    </cdr:from>
    <cdr:to>
      <cdr:x>0.25962</cdr:x>
      <cdr:y>0.84375</cdr:y>
    </cdr:to>
    <cdr:sp macro="" textlink="">
      <cdr:nvSpPr>
        <cdr:cNvPr id="2" name="TextBox 1"/>
        <cdr:cNvSpPr txBox="1"/>
      </cdr:nvSpPr>
      <cdr:spPr>
        <a:xfrm xmlns:a="http://schemas.openxmlformats.org/drawingml/2006/main">
          <a:off x="1752600" y="3276600"/>
          <a:ext cx="304800"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0.27655</cdr:x>
      <cdr:y>0.66543</cdr:y>
    </cdr:from>
    <cdr:to>
      <cdr:x>0.36632</cdr:x>
      <cdr:y>0.73611</cdr:y>
    </cdr:to>
    <cdr:sp macro="" textlink="">
      <cdr:nvSpPr>
        <cdr:cNvPr id="3" name="TextBox 2"/>
        <cdr:cNvSpPr txBox="1"/>
      </cdr:nvSpPr>
      <cdr:spPr>
        <a:xfrm xmlns:a="http://schemas.openxmlformats.org/drawingml/2006/main">
          <a:off x="2191600" y="3295898"/>
          <a:ext cx="711410" cy="3500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1"/>
              </a:solidFill>
              <a:latin typeface="Century Gothic" panose="020B0502020202020204" pitchFamily="34" charset="0"/>
            </a:rPr>
            <a:t>48%</a:t>
          </a:r>
        </a:p>
      </cdr:txBody>
    </cdr:sp>
  </cdr:relSizeAnchor>
  <cdr:relSizeAnchor xmlns:cdr="http://schemas.openxmlformats.org/drawingml/2006/chartDrawing">
    <cdr:from>
      <cdr:x>0.45572</cdr:x>
      <cdr:y>0.64755</cdr:y>
    </cdr:from>
    <cdr:to>
      <cdr:x>0.53661</cdr:x>
      <cdr:y>0.72212</cdr:y>
    </cdr:to>
    <cdr:sp macro="" textlink="">
      <cdr:nvSpPr>
        <cdr:cNvPr id="4" name="TextBox 1"/>
        <cdr:cNvSpPr txBox="1"/>
      </cdr:nvSpPr>
      <cdr:spPr>
        <a:xfrm xmlns:a="http://schemas.openxmlformats.org/drawingml/2006/main">
          <a:off x="3611472" y="3207296"/>
          <a:ext cx="641037" cy="3693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chemeClr val="bg1"/>
              </a:solidFill>
              <a:latin typeface="Century Gothic" panose="020B0502020202020204" pitchFamily="34" charset="0"/>
            </a:rPr>
            <a:t>69%</a:t>
          </a:r>
        </a:p>
      </cdr:txBody>
    </cdr:sp>
  </cdr:relSizeAnchor>
  <cdr:relSizeAnchor xmlns:cdr="http://schemas.openxmlformats.org/drawingml/2006/chartDrawing">
    <cdr:from>
      <cdr:x>0.4495</cdr:x>
      <cdr:y>0.73034</cdr:y>
    </cdr:from>
    <cdr:to>
      <cdr:x>0.54237</cdr:x>
      <cdr:y>0.79125</cdr:y>
    </cdr:to>
    <cdr:sp macro="" textlink="">
      <cdr:nvSpPr>
        <cdr:cNvPr id="5" name="TextBox 4"/>
        <cdr:cNvSpPr txBox="1"/>
      </cdr:nvSpPr>
      <cdr:spPr>
        <a:xfrm xmlns:a="http://schemas.openxmlformats.org/drawingml/2006/main">
          <a:off x="3562198" y="3617390"/>
          <a:ext cx="736008" cy="3016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1"/>
              </a:solidFill>
              <a:latin typeface="Century Gothic" panose="020B0502020202020204" pitchFamily="34" charset="0"/>
            </a:rPr>
            <a:t>31%</a:t>
          </a:r>
        </a:p>
      </cdr:txBody>
    </cdr:sp>
  </cdr:relSizeAnchor>
  <cdr:relSizeAnchor xmlns:cdr="http://schemas.openxmlformats.org/drawingml/2006/chartDrawing">
    <cdr:from>
      <cdr:x>0.27258</cdr:x>
      <cdr:y>0.7313</cdr:y>
    </cdr:from>
    <cdr:to>
      <cdr:x>0.38835</cdr:x>
      <cdr:y>0.78687</cdr:y>
    </cdr:to>
    <cdr:sp macro="" textlink="">
      <cdr:nvSpPr>
        <cdr:cNvPr id="6" name="TextBox 5"/>
        <cdr:cNvSpPr txBox="1"/>
      </cdr:nvSpPr>
      <cdr:spPr>
        <a:xfrm xmlns:a="http://schemas.openxmlformats.org/drawingml/2006/main">
          <a:off x="2160124" y="3622129"/>
          <a:ext cx="917454" cy="2752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1"/>
              </a:solidFill>
              <a:latin typeface="Century Gothic" panose="020B0502020202020204" pitchFamily="34" charset="0"/>
            </a:rPr>
            <a:t>52%</a:t>
          </a:r>
        </a:p>
      </cdr:txBody>
    </cdr:sp>
  </cdr:relSizeAnchor>
  <cdr:relSizeAnchor xmlns:cdr="http://schemas.openxmlformats.org/drawingml/2006/chartDrawing">
    <cdr:from>
      <cdr:x>0.62978</cdr:x>
      <cdr:y>0.73165</cdr:y>
    </cdr:from>
    <cdr:to>
      <cdr:x>0.71067</cdr:x>
      <cdr:y>0.79185</cdr:y>
    </cdr:to>
    <cdr:sp macro="" textlink="">
      <cdr:nvSpPr>
        <cdr:cNvPr id="7" name="TextBox 6"/>
        <cdr:cNvSpPr txBox="1"/>
      </cdr:nvSpPr>
      <cdr:spPr>
        <a:xfrm xmlns:a="http://schemas.openxmlformats.org/drawingml/2006/main">
          <a:off x="4990877" y="3623843"/>
          <a:ext cx="641038" cy="2981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1"/>
              </a:solidFill>
              <a:latin typeface="Century Gothic" panose="020B0502020202020204" pitchFamily="34" charset="0"/>
            </a:rPr>
            <a:t>18%</a:t>
          </a:r>
        </a:p>
      </cdr:txBody>
    </cdr:sp>
  </cdr:relSizeAnchor>
  <cdr:relSizeAnchor xmlns:cdr="http://schemas.openxmlformats.org/drawingml/2006/chartDrawing">
    <cdr:from>
      <cdr:x>0.80747</cdr:x>
      <cdr:y>0.72803</cdr:y>
    </cdr:from>
    <cdr:to>
      <cdr:x>0.88836</cdr:x>
      <cdr:y>0.78808</cdr:y>
    </cdr:to>
    <cdr:sp macro="" textlink="">
      <cdr:nvSpPr>
        <cdr:cNvPr id="8" name="TextBox 7"/>
        <cdr:cNvSpPr txBox="1"/>
      </cdr:nvSpPr>
      <cdr:spPr>
        <a:xfrm xmlns:a="http://schemas.openxmlformats.org/drawingml/2006/main">
          <a:off x="6399038" y="3605925"/>
          <a:ext cx="641056" cy="2974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1"/>
              </a:solidFill>
              <a:latin typeface="Century Gothic" panose="020B0502020202020204" pitchFamily="34" charset="0"/>
            </a:rPr>
            <a:t> 7%</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3B2B6F-842A-4E37-93A1-101462536E97}" type="datetimeFigureOut">
              <a:rPr lang="en-US" smtClean="0"/>
              <a:t>4/3/2024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DC3F70-8551-4DD9-AD36-A87B7224BCE2}" type="slidenum">
              <a:rPr lang="en-US" smtClean="0"/>
              <a:t>‹#›</a:t>
            </a:fld>
            <a:endParaRPr lang="en-US" dirty="0"/>
          </a:p>
        </p:txBody>
      </p:sp>
    </p:spTree>
    <p:extLst>
      <p:ext uri="{BB962C8B-B14F-4D97-AF65-F5344CB8AC3E}">
        <p14:creationId xmlns:p14="http://schemas.microsoft.com/office/powerpoint/2010/main" val="2651163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DC3F70-8551-4DD9-AD36-A87B7224BCE2}" type="slidenum">
              <a:rPr lang="en-US" smtClean="0"/>
              <a:t>3</a:t>
            </a:fld>
            <a:endParaRPr lang="en-US" dirty="0"/>
          </a:p>
        </p:txBody>
      </p:sp>
    </p:spTree>
    <p:extLst>
      <p:ext uri="{BB962C8B-B14F-4D97-AF65-F5344CB8AC3E}">
        <p14:creationId xmlns:p14="http://schemas.microsoft.com/office/powerpoint/2010/main" val="3880866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457200" y="241300"/>
            <a:ext cx="6124575" cy="3446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xfrm>
            <a:off x="1181100" y="3927475"/>
            <a:ext cx="4684713"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utura Md BT" charset="0"/>
            </a:endParaRPr>
          </a:p>
        </p:txBody>
      </p:sp>
    </p:spTree>
    <p:extLst>
      <p:ext uri="{BB962C8B-B14F-4D97-AF65-F5344CB8AC3E}">
        <p14:creationId xmlns:p14="http://schemas.microsoft.com/office/powerpoint/2010/main" val="3764408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DC3F70-8551-4DD9-AD36-A87B7224BCE2}" type="slidenum">
              <a:rPr lang="en-US" smtClean="0"/>
              <a:t>13</a:t>
            </a:fld>
            <a:endParaRPr lang="en-US"/>
          </a:p>
        </p:txBody>
      </p:sp>
    </p:spTree>
    <p:extLst>
      <p:ext uri="{BB962C8B-B14F-4D97-AF65-F5344CB8AC3E}">
        <p14:creationId xmlns:p14="http://schemas.microsoft.com/office/powerpoint/2010/main" val="3499327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Maranda to update with graphics from video</a:t>
            </a:r>
          </a:p>
        </p:txBody>
      </p:sp>
      <p:sp>
        <p:nvSpPr>
          <p:cNvPr id="4" name="Slide Number Placeholder 3"/>
          <p:cNvSpPr>
            <a:spLocks noGrp="1"/>
          </p:cNvSpPr>
          <p:nvPr>
            <p:ph type="sldNum" sz="quarter" idx="5"/>
          </p:nvPr>
        </p:nvSpPr>
        <p:spPr/>
        <p:txBody>
          <a:bodyPr/>
          <a:lstStyle/>
          <a:p>
            <a:fld id="{3CDC3F70-8551-4DD9-AD36-A87B7224BCE2}" type="slidenum">
              <a:rPr lang="en-US" smtClean="0"/>
              <a:t>14</a:t>
            </a:fld>
            <a:endParaRPr lang="en-US" dirty="0"/>
          </a:p>
        </p:txBody>
      </p:sp>
    </p:spTree>
    <p:extLst>
      <p:ext uri="{BB962C8B-B14F-4D97-AF65-F5344CB8AC3E}">
        <p14:creationId xmlns:p14="http://schemas.microsoft.com/office/powerpoint/2010/main" val="2210215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685800" y="1143000"/>
            <a:ext cx="5486400" cy="3086100"/>
          </a:xfrm>
          <a:ln/>
        </p:spPr>
      </p:sp>
      <p:sp>
        <p:nvSpPr>
          <p:cNvPr id="52227" name="Rectangle 3"/>
          <p:cNvSpPr>
            <a:spLocks noGrp="1" noChangeArrowheads="1"/>
          </p:cNvSpPr>
          <p:nvPr>
            <p:ph type="body" idx="1"/>
          </p:nvPr>
        </p:nvSpPr>
        <p:spPr>
          <a:noFill/>
          <a:ln/>
        </p:spPr>
        <p:txBody>
          <a:bodyPr/>
          <a:lstStyle/>
          <a:p>
            <a:endParaRPr lang="en-US" dirty="0">
              <a:latin typeface="Futura Md BT"/>
            </a:endParaRPr>
          </a:p>
        </p:txBody>
      </p:sp>
    </p:spTree>
    <p:extLst>
      <p:ext uri="{BB962C8B-B14F-4D97-AF65-F5344CB8AC3E}">
        <p14:creationId xmlns:p14="http://schemas.microsoft.com/office/powerpoint/2010/main" val="1907424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685800" y="1143000"/>
            <a:ext cx="5486400" cy="3086100"/>
          </a:xfrm>
          <a:ln/>
        </p:spPr>
      </p:sp>
      <p:sp>
        <p:nvSpPr>
          <p:cNvPr id="52227" name="Rectangle 3"/>
          <p:cNvSpPr>
            <a:spLocks noGrp="1" noChangeArrowheads="1"/>
          </p:cNvSpPr>
          <p:nvPr>
            <p:ph type="body" idx="1"/>
          </p:nvPr>
        </p:nvSpPr>
        <p:spPr>
          <a:noFill/>
          <a:ln/>
        </p:spPr>
        <p:txBody>
          <a:bodyPr/>
          <a:lstStyle/>
          <a:p>
            <a:endParaRPr lang="en-US" dirty="0">
              <a:latin typeface="Futura Md BT"/>
            </a:endParaRPr>
          </a:p>
        </p:txBody>
      </p:sp>
    </p:spTree>
    <p:extLst>
      <p:ext uri="{BB962C8B-B14F-4D97-AF65-F5344CB8AC3E}">
        <p14:creationId xmlns:p14="http://schemas.microsoft.com/office/powerpoint/2010/main" val="3010898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DC3F70-8551-4DD9-AD36-A87B7224BCE2}" type="slidenum">
              <a:rPr lang="en-US" smtClean="0"/>
              <a:t>17</a:t>
            </a:fld>
            <a:endParaRPr lang="en-US" dirty="0"/>
          </a:p>
        </p:txBody>
      </p:sp>
    </p:spTree>
    <p:extLst>
      <p:ext uri="{BB962C8B-B14F-4D97-AF65-F5344CB8AC3E}">
        <p14:creationId xmlns:p14="http://schemas.microsoft.com/office/powerpoint/2010/main" val="3900797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DC3F70-8551-4DD9-AD36-A87B7224BCE2}" type="slidenum">
              <a:rPr lang="en-US" smtClean="0"/>
              <a:t>4</a:t>
            </a:fld>
            <a:endParaRPr lang="en-US" dirty="0"/>
          </a:p>
        </p:txBody>
      </p:sp>
    </p:spTree>
    <p:extLst>
      <p:ext uri="{BB962C8B-B14F-4D97-AF65-F5344CB8AC3E}">
        <p14:creationId xmlns:p14="http://schemas.microsoft.com/office/powerpoint/2010/main" val="1804638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685800" y="1143000"/>
            <a:ext cx="5486400" cy="3086100"/>
          </a:xfrm>
          <a:ln/>
        </p:spPr>
      </p:sp>
      <p:sp>
        <p:nvSpPr>
          <p:cNvPr id="69635" name="Rectangle 3"/>
          <p:cNvSpPr>
            <a:spLocks noGrp="1" noChangeArrowheads="1"/>
          </p:cNvSpPr>
          <p:nvPr>
            <p:ph type="body" idx="1"/>
          </p:nvPr>
        </p:nvSpPr>
        <p:spPr>
          <a:noFill/>
          <a:ln/>
        </p:spPr>
        <p:txBody>
          <a:bodyPr/>
          <a:lstStyle/>
          <a:p>
            <a:endParaRPr lang="en-US" dirty="0">
              <a:latin typeface="Futura Md BT"/>
            </a:endParaRPr>
          </a:p>
        </p:txBody>
      </p:sp>
    </p:spTree>
    <p:extLst>
      <p:ext uri="{BB962C8B-B14F-4D97-AF65-F5344CB8AC3E}">
        <p14:creationId xmlns:p14="http://schemas.microsoft.com/office/powerpoint/2010/main" val="2820256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Look at graphics, add cash as the top point</a:t>
            </a:r>
          </a:p>
        </p:txBody>
      </p:sp>
      <p:sp>
        <p:nvSpPr>
          <p:cNvPr id="4" name="Slide Number Placeholder 3"/>
          <p:cNvSpPr>
            <a:spLocks noGrp="1"/>
          </p:cNvSpPr>
          <p:nvPr>
            <p:ph type="sldNum" sz="quarter" idx="5"/>
          </p:nvPr>
        </p:nvSpPr>
        <p:spPr/>
        <p:txBody>
          <a:bodyPr/>
          <a:lstStyle/>
          <a:p>
            <a:fld id="{3CDC3F70-8551-4DD9-AD36-A87B7224BCE2}" type="slidenum">
              <a:rPr lang="en-US" smtClean="0"/>
              <a:t>6</a:t>
            </a:fld>
            <a:endParaRPr lang="en-US" dirty="0"/>
          </a:p>
        </p:txBody>
      </p:sp>
    </p:spTree>
    <p:extLst>
      <p:ext uri="{BB962C8B-B14F-4D97-AF65-F5344CB8AC3E}">
        <p14:creationId xmlns:p14="http://schemas.microsoft.com/office/powerpoint/2010/main" val="3187490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DC3F70-8551-4DD9-AD36-A87B7224BCE2}" type="slidenum">
              <a:rPr lang="en-US" smtClean="0"/>
              <a:t>7</a:t>
            </a:fld>
            <a:endParaRPr lang="en-US"/>
          </a:p>
        </p:txBody>
      </p:sp>
    </p:spTree>
    <p:extLst>
      <p:ext uri="{BB962C8B-B14F-4D97-AF65-F5344CB8AC3E}">
        <p14:creationId xmlns:p14="http://schemas.microsoft.com/office/powerpoint/2010/main" val="3641218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DC3F70-8551-4DD9-AD36-A87B7224BCE2}" type="slidenum">
              <a:rPr lang="en-US" smtClean="0"/>
              <a:t>8</a:t>
            </a:fld>
            <a:endParaRPr lang="en-US" dirty="0"/>
          </a:p>
        </p:txBody>
      </p:sp>
    </p:spTree>
    <p:extLst>
      <p:ext uri="{BB962C8B-B14F-4D97-AF65-F5344CB8AC3E}">
        <p14:creationId xmlns:p14="http://schemas.microsoft.com/office/powerpoint/2010/main" val="1130719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DC3F70-8551-4DD9-AD36-A87B7224BCE2}" type="slidenum">
              <a:rPr lang="en-US" smtClean="0"/>
              <a:t>9</a:t>
            </a:fld>
            <a:endParaRPr lang="en-US" dirty="0"/>
          </a:p>
        </p:txBody>
      </p:sp>
    </p:spTree>
    <p:extLst>
      <p:ext uri="{BB962C8B-B14F-4D97-AF65-F5344CB8AC3E}">
        <p14:creationId xmlns:p14="http://schemas.microsoft.com/office/powerpoint/2010/main" val="965062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457200" y="241300"/>
            <a:ext cx="6124575" cy="3446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xfrm>
            <a:off x="1181100" y="3927475"/>
            <a:ext cx="4684713"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utura Md BT" charset="0"/>
            </a:endParaRPr>
          </a:p>
        </p:txBody>
      </p:sp>
    </p:spTree>
    <p:extLst>
      <p:ext uri="{BB962C8B-B14F-4D97-AF65-F5344CB8AC3E}">
        <p14:creationId xmlns:p14="http://schemas.microsoft.com/office/powerpoint/2010/main" val="4286368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457200" y="241300"/>
            <a:ext cx="6124575" cy="3446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xfrm>
            <a:off x="1181100" y="3927475"/>
            <a:ext cx="4684713"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Futura Md BT" charset="0"/>
            </a:endParaRPr>
          </a:p>
        </p:txBody>
      </p:sp>
    </p:spTree>
    <p:extLst>
      <p:ext uri="{BB962C8B-B14F-4D97-AF65-F5344CB8AC3E}">
        <p14:creationId xmlns:p14="http://schemas.microsoft.com/office/powerpoint/2010/main" val="2739687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0ED1445-B98C-154D-A93D-2DBD0289FC0F}"/>
              </a:ext>
            </a:extLst>
          </p:cNvPr>
          <p:cNvSpPr>
            <a:spLocks noGrp="1"/>
          </p:cNvSpPr>
          <p:nvPr>
            <p:ph type="ctrTitle" hasCustomPrompt="1"/>
          </p:nvPr>
        </p:nvSpPr>
        <p:spPr>
          <a:xfrm>
            <a:off x="4746173" y="2460887"/>
            <a:ext cx="5301343" cy="1631750"/>
          </a:xfrm>
          <a:prstGeom prst="rect">
            <a:avLst/>
          </a:prstGeom>
        </p:spPr>
        <p:txBody>
          <a:bodyPr anchor="b">
            <a:normAutofit/>
          </a:bodyPr>
          <a:lstStyle>
            <a:lvl1pPr>
              <a:defRPr b="1" i="0">
                <a:solidFill>
                  <a:srgbClr val="211545"/>
                </a:solidFill>
                <a:latin typeface="Century Gothic" panose="020B0502020202020204" pitchFamily="34" charset="0"/>
              </a:defRPr>
            </a:lvl1pPr>
          </a:lstStyle>
          <a:p>
            <a:r>
              <a:rPr lang="en-US" dirty="0"/>
              <a:t>headline</a:t>
            </a:r>
          </a:p>
        </p:txBody>
      </p:sp>
      <p:sp>
        <p:nvSpPr>
          <p:cNvPr id="8" name="Subtitle 2">
            <a:extLst>
              <a:ext uri="{FF2B5EF4-FFF2-40B4-BE49-F238E27FC236}">
                <a16:creationId xmlns:a16="http://schemas.microsoft.com/office/drawing/2014/main" id="{A4BFB5DA-2053-5140-8832-BC49C51A5976}"/>
              </a:ext>
            </a:extLst>
          </p:cNvPr>
          <p:cNvSpPr>
            <a:spLocks noGrp="1"/>
          </p:cNvSpPr>
          <p:nvPr>
            <p:ph type="subTitle" idx="1" hasCustomPrompt="1"/>
          </p:nvPr>
        </p:nvSpPr>
        <p:spPr>
          <a:xfrm>
            <a:off x="4746171" y="4114079"/>
            <a:ext cx="5301343" cy="919477"/>
          </a:xfrm>
          <a:prstGeom prst="rect">
            <a:avLst/>
          </a:prstGeo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958319"/>
                </a:solidFill>
                <a:latin typeface="Desyrel" panose="02000603050000020003" pitchFamily="2" charset="0"/>
              </a:defRPr>
            </a:lvl1pPr>
          </a:lstStyle>
          <a:p>
            <a:r>
              <a:rPr lang="en-US" sz="2100" dirty="0" err="1"/>
              <a:t>subheadline</a:t>
            </a:r>
            <a:r>
              <a:rPr lang="en-US" sz="2100" dirty="0"/>
              <a:t> </a:t>
            </a:r>
          </a:p>
        </p:txBody>
      </p:sp>
    </p:spTree>
    <p:extLst>
      <p:ext uri="{BB962C8B-B14F-4D97-AF65-F5344CB8AC3E}">
        <p14:creationId xmlns:p14="http://schemas.microsoft.com/office/powerpoint/2010/main" val="1949318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3"/>
          <p:cNvSpPr>
            <a:spLocks noGrp="1"/>
          </p:cNvSpPr>
          <p:nvPr>
            <p:ph type="title"/>
          </p:nvPr>
        </p:nvSpPr>
        <p:spPr>
          <a:xfrm>
            <a:off x="806395" y="3919995"/>
            <a:ext cx="10515600" cy="2126489"/>
          </a:xfrm>
          <a:solidFill>
            <a:schemeClr val="bg2">
              <a:lumMod val="50000"/>
              <a:alpha val="70000"/>
            </a:schemeClr>
          </a:solidFill>
        </p:spPr>
        <p:txBody>
          <a:bodyPr>
            <a:noAutofit/>
          </a:bodyPr>
          <a:lstStyle>
            <a:lvl1pPr algn="ctr">
              <a:defRPr sz="4000" b="1">
                <a:solidFill>
                  <a:schemeClr val="bg1"/>
                </a:solidFill>
                <a:latin typeface="Century Gothic" panose="020B0502020202020204" pitchFamily="34" charset="0"/>
              </a:defRPr>
            </a:lvl1pPr>
          </a:lstStyle>
          <a:p>
            <a:r>
              <a:rPr lang="en-US" dirty="0"/>
              <a:t>Click to edit Master title style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25231" y="6123337"/>
            <a:ext cx="3130605" cy="488689"/>
          </a:xfrm>
          <a:prstGeom prst="rect">
            <a:avLst/>
          </a:prstGeom>
        </p:spPr>
      </p:pic>
      <p:pic>
        <p:nvPicPr>
          <p:cNvPr id="6" name="Picture 5"/>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55327" y="511559"/>
            <a:ext cx="8417735" cy="3156650"/>
          </a:xfrm>
          <a:prstGeom prst="rect">
            <a:avLst/>
          </a:prstGeom>
        </p:spPr>
      </p:pic>
    </p:spTree>
    <p:extLst>
      <p:ext uri="{BB962C8B-B14F-4D97-AF65-F5344CB8AC3E}">
        <p14:creationId xmlns:p14="http://schemas.microsoft.com/office/powerpoint/2010/main" val="1059456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7697" y="240753"/>
            <a:ext cx="10763035" cy="533480"/>
          </a:xfrm>
        </p:spPr>
        <p:txBody>
          <a:bodyPr/>
          <a:lstStyle/>
          <a:p>
            <a:r>
              <a:rPr lang="en-US"/>
              <a:t>Click to edit Master title style</a:t>
            </a:r>
            <a:endParaRPr lang="en-US" dirty="0"/>
          </a:p>
        </p:txBody>
      </p:sp>
      <p:sp>
        <p:nvSpPr>
          <p:cNvPr id="5" name="Text Placeholder 5"/>
          <p:cNvSpPr>
            <a:spLocks noGrp="1"/>
          </p:cNvSpPr>
          <p:nvPr>
            <p:ph type="body" sz="quarter" idx="26" hasCustomPrompt="1"/>
          </p:nvPr>
        </p:nvSpPr>
        <p:spPr>
          <a:xfrm>
            <a:off x="607696" y="746567"/>
            <a:ext cx="10765536" cy="384048"/>
          </a:xfrm>
        </p:spPr>
        <p:txBody>
          <a:bodyPr>
            <a:noAutofit/>
          </a:bodyPr>
          <a:lstStyle>
            <a:lvl1pPr marL="0" indent="0">
              <a:buFontTx/>
              <a:buNone/>
              <a:defRPr sz="2000" i="0"/>
            </a:lvl1pPr>
            <a:lvl2pPr marL="225425" indent="0">
              <a:buFontTx/>
              <a:buNone/>
              <a:defRPr/>
            </a:lvl2pPr>
            <a:lvl3pPr marL="461962" indent="0">
              <a:buFontTx/>
              <a:buNone/>
              <a:defRPr/>
            </a:lvl3pPr>
            <a:lvl4pPr marL="688975" indent="0">
              <a:buFontTx/>
              <a:buNone/>
              <a:defRPr/>
            </a:lvl4pPr>
            <a:lvl5pPr marL="914400" indent="0">
              <a:buFontTx/>
              <a:buNone/>
              <a:defRPr/>
            </a:lvl5pPr>
          </a:lstStyle>
          <a:p>
            <a:pPr lvl="0"/>
            <a:r>
              <a:rPr lang="en-US" dirty="0"/>
              <a:t>Click to add subtitle</a:t>
            </a:r>
          </a:p>
        </p:txBody>
      </p:sp>
      <p:sp>
        <p:nvSpPr>
          <p:cNvPr id="6" name="Footer Placeholder 5"/>
          <p:cNvSpPr>
            <a:spLocks noGrp="1"/>
          </p:cNvSpPr>
          <p:nvPr>
            <p:ph type="ftr" sz="quarter" idx="27"/>
          </p:nvPr>
        </p:nvSpPr>
        <p:spPr/>
        <p:txBody>
          <a:bodyPr/>
          <a:lstStyle/>
          <a:p>
            <a:endParaRPr lang="en-US"/>
          </a:p>
        </p:txBody>
      </p:sp>
    </p:spTree>
    <p:extLst>
      <p:ext uri="{BB962C8B-B14F-4D97-AF65-F5344CB8AC3E}">
        <p14:creationId xmlns:p14="http://schemas.microsoft.com/office/powerpoint/2010/main" val="368517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Slide Number Placeholder 8"/>
          <p:cNvSpPr>
            <a:spLocks noGrp="1"/>
          </p:cNvSpPr>
          <p:nvPr>
            <p:ph type="sldNum" sz="quarter" idx="12"/>
          </p:nvPr>
        </p:nvSpPr>
        <p:spPr>
          <a:xfrm>
            <a:off x="9118600" y="6493512"/>
            <a:ext cx="2743200" cy="365125"/>
          </a:xfrm>
        </p:spPr>
        <p:txBody>
          <a:bodyPr/>
          <a:lstStyle/>
          <a:p>
            <a:fld id="{4AE41CC4-2F4E-B94B-9308-4FE9D173F813}" type="slidenum">
              <a:rPr lang="en-US" smtClean="0"/>
              <a:t>‹#›</a:t>
            </a:fld>
            <a:endParaRPr lang="en-US"/>
          </a:p>
        </p:txBody>
      </p:sp>
    </p:spTree>
    <p:extLst>
      <p:ext uri="{BB962C8B-B14F-4D97-AF65-F5344CB8AC3E}">
        <p14:creationId xmlns:p14="http://schemas.microsoft.com/office/powerpoint/2010/main" val="3342417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721434D-47D3-FC4B-A2C0-B04F812BEA27}"/>
              </a:ext>
            </a:extLst>
          </p:cNvPr>
          <p:cNvSpPr>
            <a:spLocks noGrp="1"/>
          </p:cNvSpPr>
          <p:nvPr>
            <p:ph type="sldNum" sz="quarter" idx="12"/>
          </p:nvPr>
        </p:nvSpPr>
        <p:spPr>
          <a:xfrm>
            <a:off x="10807338" y="4936850"/>
            <a:ext cx="546463" cy="365125"/>
          </a:xfrm>
          <a:prstGeom prst="rect">
            <a:avLst/>
          </a:prstGeom>
        </p:spPr>
        <p:txBody>
          <a:bodyPr anchor="ctr"/>
          <a:lstStyle>
            <a:lvl1pPr algn="ctr">
              <a:defRPr>
                <a:solidFill>
                  <a:schemeClr val="bg1">
                    <a:lumMod val="50000"/>
                  </a:schemeClr>
                </a:solidFill>
                <a:latin typeface="Century Gothic" panose="020B0502020202020204" pitchFamily="34" charset="0"/>
              </a:defRPr>
            </a:lvl1pPr>
          </a:lstStyle>
          <a:p>
            <a:pPr defTabSz="685800"/>
            <a:fld id="{80566049-992A-8743-B899-4661BB4C818B}" type="slidenum">
              <a:rPr lang="en-US" sz="1350" smtClean="0">
                <a:solidFill>
                  <a:prstClr val="white">
                    <a:lumMod val="50000"/>
                  </a:prstClr>
                </a:solidFill>
              </a:rPr>
              <a:pPr defTabSz="685800"/>
              <a:t>‹#›</a:t>
            </a:fld>
            <a:endParaRPr lang="en-US" sz="1350" dirty="0">
              <a:solidFill>
                <a:prstClr val="white">
                  <a:lumMod val="50000"/>
                </a:prstClr>
              </a:solidFill>
            </a:endParaRPr>
          </a:p>
        </p:txBody>
      </p:sp>
      <p:sp>
        <p:nvSpPr>
          <p:cNvPr id="8" name="Title 1">
            <a:extLst>
              <a:ext uri="{FF2B5EF4-FFF2-40B4-BE49-F238E27FC236}">
                <a16:creationId xmlns:a16="http://schemas.microsoft.com/office/drawing/2014/main" id="{9BA81815-3025-E841-82B1-6C4B55EC18E3}"/>
              </a:ext>
            </a:extLst>
          </p:cNvPr>
          <p:cNvSpPr>
            <a:spLocks noGrp="1"/>
          </p:cNvSpPr>
          <p:nvPr>
            <p:ph type="ctrTitle" hasCustomPrompt="1"/>
          </p:nvPr>
        </p:nvSpPr>
        <p:spPr>
          <a:xfrm>
            <a:off x="1985554" y="487680"/>
            <a:ext cx="9368247" cy="556956"/>
          </a:xfrm>
          <a:prstGeom prst="rect">
            <a:avLst/>
          </a:prstGeom>
        </p:spPr>
        <p:txBody>
          <a:bodyPr anchor="b">
            <a:normAutofit/>
          </a:bodyPr>
          <a:lstStyle>
            <a:lvl1pPr>
              <a:defRPr sz="2400" b="1" i="0">
                <a:solidFill>
                  <a:srgbClr val="211545"/>
                </a:solidFill>
                <a:latin typeface="Century Gothic" panose="020B0502020202020204" pitchFamily="34" charset="0"/>
              </a:defRPr>
            </a:lvl1pPr>
          </a:lstStyle>
          <a:p>
            <a:r>
              <a:rPr lang="en-US" dirty="0"/>
              <a:t>headline</a:t>
            </a:r>
          </a:p>
        </p:txBody>
      </p:sp>
    </p:spTree>
    <p:extLst>
      <p:ext uri="{BB962C8B-B14F-4D97-AF65-F5344CB8AC3E}">
        <p14:creationId xmlns:p14="http://schemas.microsoft.com/office/powerpoint/2010/main" val="3739403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Title 3"/>
          <p:cNvSpPr>
            <a:spLocks noGrp="1"/>
          </p:cNvSpPr>
          <p:nvPr>
            <p:ph type="title"/>
          </p:nvPr>
        </p:nvSpPr>
        <p:spPr>
          <a:xfrm>
            <a:off x="806395" y="2838617"/>
            <a:ext cx="10515600" cy="2126489"/>
          </a:xfrm>
          <a:prstGeom prst="rect">
            <a:avLst/>
          </a:prstGeom>
          <a:solidFill>
            <a:schemeClr val="bg2">
              <a:lumMod val="50000"/>
              <a:alpha val="70000"/>
            </a:schemeClr>
          </a:solidFill>
        </p:spPr>
        <p:txBody>
          <a:bodyPr>
            <a:noAutofit/>
          </a:bodyPr>
          <a:lstStyle>
            <a:lvl1pPr algn="ctr">
              <a:defRPr sz="4000" b="1">
                <a:solidFill>
                  <a:schemeClr val="bg1"/>
                </a:solidFill>
                <a:latin typeface="Century Gothic" panose="020B0502020202020204" pitchFamily="34" charset="0"/>
              </a:defRPr>
            </a:lvl1pPr>
          </a:lstStyle>
          <a:p>
            <a:r>
              <a:rPr lang="en-US" dirty="0"/>
              <a:t>Click to edit Master title style</a:t>
            </a:r>
          </a:p>
        </p:txBody>
      </p:sp>
      <p:pic>
        <p:nvPicPr>
          <p:cNvPr id="3" name="Picture 2"/>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78430"/>
          <a:stretch/>
        </p:blipFill>
        <p:spPr>
          <a:xfrm>
            <a:off x="1438696" y="6033399"/>
            <a:ext cx="6100141" cy="494317"/>
          </a:xfrm>
          <a:prstGeom prst="rect">
            <a:avLst/>
          </a:prstGeom>
        </p:spPr>
      </p:pic>
      <p:pic>
        <p:nvPicPr>
          <p:cNvPr id="5" name="Picture 4"/>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4563" r="33135" b="31141"/>
          <a:stretch/>
        </p:blipFill>
        <p:spPr>
          <a:xfrm>
            <a:off x="319875" y="5890945"/>
            <a:ext cx="973040" cy="779227"/>
          </a:xfrm>
          <a:prstGeom prst="rect">
            <a:avLst/>
          </a:prstGeom>
        </p:spPr>
      </p:pic>
      <p:sp>
        <p:nvSpPr>
          <p:cNvPr id="6" name="TextBox 5"/>
          <p:cNvSpPr txBox="1"/>
          <p:nvPr userDrawn="1"/>
        </p:nvSpPr>
        <p:spPr>
          <a:xfrm>
            <a:off x="9232938" y="6203054"/>
            <a:ext cx="2535505" cy="400110"/>
          </a:xfrm>
          <a:prstGeom prst="rect">
            <a:avLst/>
          </a:prstGeom>
          <a:solidFill>
            <a:schemeClr val="bg1"/>
          </a:solidFill>
        </p:spPr>
        <p:txBody>
          <a:bodyPr wrap="square" rtlCol="0">
            <a:spAutoFit/>
          </a:bodyPr>
          <a:lstStyle/>
          <a:p>
            <a:pPr algn="ctr"/>
            <a:r>
              <a:rPr lang="en-US" sz="2000" i="1" dirty="0">
                <a:solidFill>
                  <a:srgbClr val="94842B"/>
                </a:solidFill>
                <a:latin typeface="Desyrel" charset="0"/>
                <a:ea typeface="Desyrel" charset="0"/>
                <a:cs typeface="Desyrel" charset="0"/>
              </a:rPr>
              <a:t>A Smarter Way </a:t>
            </a:r>
          </a:p>
        </p:txBody>
      </p:sp>
    </p:spTree>
    <p:extLst>
      <p:ext uri="{BB962C8B-B14F-4D97-AF65-F5344CB8AC3E}">
        <p14:creationId xmlns:p14="http://schemas.microsoft.com/office/powerpoint/2010/main" val="734379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6EDD8-B825-4B91-A578-F3F042C850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25119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0ED1445-B98C-154D-A93D-2DBD0289FC0F}"/>
              </a:ext>
            </a:extLst>
          </p:cNvPr>
          <p:cNvSpPr>
            <a:spLocks noGrp="1"/>
          </p:cNvSpPr>
          <p:nvPr>
            <p:ph type="ctrTitle" hasCustomPrompt="1"/>
          </p:nvPr>
        </p:nvSpPr>
        <p:spPr>
          <a:xfrm>
            <a:off x="4746173" y="2460887"/>
            <a:ext cx="5301343" cy="1631750"/>
          </a:xfrm>
          <a:prstGeom prst="rect">
            <a:avLst/>
          </a:prstGeom>
        </p:spPr>
        <p:txBody>
          <a:bodyPr anchor="b">
            <a:normAutofit/>
          </a:bodyPr>
          <a:lstStyle>
            <a:lvl1pPr>
              <a:defRPr b="1" i="0">
                <a:solidFill>
                  <a:srgbClr val="211545"/>
                </a:solidFill>
                <a:latin typeface="Century Gothic" panose="020B0502020202020204" pitchFamily="34" charset="0"/>
              </a:defRPr>
            </a:lvl1pPr>
          </a:lstStyle>
          <a:p>
            <a:r>
              <a:rPr lang="en-US" dirty="0"/>
              <a:t>headline</a:t>
            </a:r>
          </a:p>
        </p:txBody>
      </p:sp>
      <p:sp>
        <p:nvSpPr>
          <p:cNvPr id="8" name="Subtitle 2">
            <a:extLst>
              <a:ext uri="{FF2B5EF4-FFF2-40B4-BE49-F238E27FC236}">
                <a16:creationId xmlns:a16="http://schemas.microsoft.com/office/drawing/2014/main" id="{A4BFB5DA-2053-5140-8832-BC49C51A5976}"/>
              </a:ext>
            </a:extLst>
          </p:cNvPr>
          <p:cNvSpPr>
            <a:spLocks noGrp="1"/>
          </p:cNvSpPr>
          <p:nvPr>
            <p:ph type="subTitle" idx="1" hasCustomPrompt="1"/>
          </p:nvPr>
        </p:nvSpPr>
        <p:spPr>
          <a:xfrm>
            <a:off x="4746171" y="4114079"/>
            <a:ext cx="5301343" cy="919477"/>
          </a:xfrm>
          <a:prstGeom prst="rect">
            <a:avLst/>
          </a:prstGeo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958319"/>
                </a:solidFill>
                <a:latin typeface="Desyrel" panose="02000603050000020003" pitchFamily="2" charset="0"/>
              </a:defRPr>
            </a:lvl1pPr>
          </a:lstStyle>
          <a:p>
            <a:r>
              <a:rPr lang="en-US" sz="2100" dirty="0" err="1"/>
              <a:t>subheadline</a:t>
            </a:r>
            <a:r>
              <a:rPr lang="en-US" sz="2100" dirty="0"/>
              <a:t> </a:t>
            </a:r>
          </a:p>
        </p:txBody>
      </p:sp>
    </p:spTree>
    <p:extLst>
      <p:ext uri="{BB962C8B-B14F-4D97-AF65-F5344CB8AC3E}">
        <p14:creationId xmlns:p14="http://schemas.microsoft.com/office/powerpoint/2010/main" val="1430380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5E22B2-13B9-F448-9DEE-883C9B388962}"/>
              </a:ext>
            </a:extLst>
          </p:cNvPr>
          <p:cNvSpPr>
            <a:spLocks noGrp="1"/>
          </p:cNvSpPr>
          <p:nvPr>
            <p:ph type="ctrTitle" hasCustomPrompt="1"/>
          </p:nvPr>
        </p:nvSpPr>
        <p:spPr>
          <a:xfrm>
            <a:off x="1411876" y="91440"/>
            <a:ext cx="9368247" cy="556956"/>
          </a:xfrm>
          <a:prstGeom prst="rect">
            <a:avLst/>
          </a:prstGeom>
        </p:spPr>
        <p:txBody>
          <a:bodyPr anchor="ctr">
            <a:noAutofit/>
          </a:bodyPr>
          <a:lstStyle>
            <a:lvl1pPr>
              <a:defRPr sz="4000" b="1" i="1">
                <a:solidFill>
                  <a:srgbClr val="211545"/>
                </a:solidFill>
                <a:latin typeface="Century Gothic" panose="020B0502020202020204" pitchFamily="34" charset="0"/>
              </a:defRPr>
            </a:lvl1pPr>
          </a:lstStyle>
          <a:p>
            <a:r>
              <a:rPr lang="en-US" dirty="0"/>
              <a:t>headline</a:t>
            </a:r>
          </a:p>
        </p:txBody>
      </p:sp>
    </p:spTree>
    <p:extLst>
      <p:ext uri="{BB962C8B-B14F-4D97-AF65-F5344CB8AC3E}">
        <p14:creationId xmlns:p14="http://schemas.microsoft.com/office/powerpoint/2010/main" val="3715855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429CC5A-86F0-8B44-B891-E01DB167524B}"/>
              </a:ext>
            </a:extLst>
          </p:cNvPr>
          <p:cNvSpPr>
            <a:spLocks noGrp="1"/>
          </p:cNvSpPr>
          <p:nvPr>
            <p:ph type="sldNum" sz="quarter" idx="12"/>
          </p:nvPr>
        </p:nvSpPr>
        <p:spPr/>
        <p:txBody>
          <a:bodyPr/>
          <a:lstStyle/>
          <a:p>
            <a:fld id="{C2EBCAA2-9FD3-AA40-97E1-5751810FA5AA}" type="slidenum">
              <a:rPr lang="en-US" smtClean="0"/>
              <a:pPr/>
              <a:t>‹#›</a:t>
            </a:fld>
            <a:endParaRPr lang="en-US" dirty="0"/>
          </a:p>
        </p:txBody>
      </p:sp>
      <p:sp>
        <p:nvSpPr>
          <p:cNvPr id="6" name="Date Placeholder 3">
            <a:extLst>
              <a:ext uri="{FF2B5EF4-FFF2-40B4-BE49-F238E27FC236}">
                <a16:creationId xmlns:a16="http://schemas.microsoft.com/office/drawing/2014/main" id="{14345812-7F29-D941-8A7E-E7862A929B12}"/>
              </a:ext>
            </a:extLst>
          </p:cNvPr>
          <p:cNvSpPr>
            <a:spLocks noGrp="1"/>
          </p:cNvSpPr>
          <p:nvPr>
            <p:ph type="dt" sz="half" idx="10"/>
          </p:nvPr>
        </p:nvSpPr>
        <p:spPr>
          <a:xfrm>
            <a:off x="2554013" y="6356350"/>
            <a:ext cx="1629101" cy="365125"/>
          </a:xfrm>
        </p:spPr>
        <p:txBody>
          <a:bodyPr/>
          <a:lstStyle/>
          <a:p>
            <a:fld id="{F3532F75-5126-F946-9EEC-5A9C343A6987}" type="datetime4">
              <a:rPr lang="en-US" smtClean="0"/>
              <a:t>April 3, 2024</a:t>
            </a:fld>
            <a:endParaRPr lang="en-US" dirty="0"/>
          </a:p>
        </p:txBody>
      </p:sp>
      <p:sp>
        <p:nvSpPr>
          <p:cNvPr id="7" name="Footer Placeholder 4">
            <a:extLst>
              <a:ext uri="{FF2B5EF4-FFF2-40B4-BE49-F238E27FC236}">
                <a16:creationId xmlns:a16="http://schemas.microsoft.com/office/drawing/2014/main" id="{14B56B2B-A8BF-0E4D-90F2-73B0DC80E92D}"/>
              </a:ext>
            </a:extLst>
          </p:cNvPr>
          <p:cNvSpPr>
            <a:spLocks noGrp="1"/>
          </p:cNvSpPr>
          <p:nvPr>
            <p:ph type="ftr" sz="quarter" idx="11"/>
          </p:nvPr>
        </p:nvSpPr>
        <p:spPr>
          <a:xfrm>
            <a:off x="4298730" y="6356350"/>
            <a:ext cx="6547945" cy="365125"/>
          </a:xfrm>
        </p:spPr>
        <p:txBody>
          <a:bodyPr/>
          <a:lstStyle/>
          <a:p>
            <a:r>
              <a:rPr lang="en-US"/>
              <a:t>enter footer information</a:t>
            </a:r>
          </a:p>
        </p:txBody>
      </p:sp>
    </p:spTree>
    <p:extLst>
      <p:ext uri="{BB962C8B-B14F-4D97-AF65-F5344CB8AC3E}">
        <p14:creationId xmlns:p14="http://schemas.microsoft.com/office/powerpoint/2010/main" val="323229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1634BEB-A230-E64B-9947-B7BBDC1AB4A4}"/>
              </a:ext>
            </a:extLst>
          </p:cNvPr>
          <p:cNvSpPr txBox="1"/>
          <p:nvPr userDrawn="1"/>
        </p:nvSpPr>
        <p:spPr>
          <a:xfrm>
            <a:off x="659697" y="3645689"/>
            <a:ext cx="6726621" cy="923330"/>
          </a:xfrm>
          <a:prstGeom prst="rect">
            <a:avLst/>
          </a:prstGeom>
          <a:noFill/>
        </p:spPr>
        <p:txBody>
          <a:bodyPr wrap="square" rtlCol="0">
            <a:spAutoFit/>
          </a:bodyPr>
          <a:lstStyle/>
          <a:p>
            <a:pPr algn="ctr"/>
            <a:r>
              <a:rPr lang="en-US" sz="5400" b="1" dirty="0">
                <a:solidFill>
                  <a:srgbClr val="002060"/>
                </a:solidFill>
                <a:latin typeface="Desyrel" panose="02000603050000020003" pitchFamily="2" charset="0"/>
              </a:rPr>
              <a:t>thanks!</a:t>
            </a:r>
          </a:p>
        </p:txBody>
      </p:sp>
      <p:sp>
        <p:nvSpPr>
          <p:cNvPr id="9" name="TextBox 8">
            <a:extLst>
              <a:ext uri="{FF2B5EF4-FFF2-40B4-BE49-F238E27FC236}">
                <a16:creationId xmlns:a16="http://schemas.microsoft.com/office/drawing/2014/main" id="{50564E61-228A-154C-8974-0586F58987FD}"/>
              </a:ext>
            </a:extLst>
          </p:cNvPr>
          <p:cNvSpPr txBox="1"/>
          <p:nvPr userDrawn="1"/>
        </p:nvSpPr>
        <p:spPr>
          <a:xfrm>
            <a:off x="659697" y="4416619"/>
            <a:ext cx="6726621" cy="646331"/>
          </a:xfrm>
          <a:prstGeom prst="rect">
            <a:avLst/>
          </a:prstGeom>
          <a:noFill/>
        </p:spPr>
        <p:txBody>
          <a:bodyPr wrap="square" rtlCol="0">
            <a:spAutoFit/>
          </a:bodyPr>
          <a:lstStyle/>
          <a:p>
            <a:pPr algn="ctr"/>
            <a:r>
              <a:rPr lang="en-US" dirty="0">
                <a:solidFill>
                  <a:srgbClr val="002060"/>
                </a:solidFill>
                <a:latin typeface="+mj-lt"/>
              </a:rPr>
              <a:t>if you have any questions, </a:t>
            </a:r>
          </a:p>
          <a:p>
            <a:pPr algn="ctr"/>
            <a:r>
              <a:rPr lang="en-US" dirty="0">
                <a:solidFill>
                  <a:srgbClr val="002060"/>
                </a:solidFill>
                <a:latin typeface="+mj-lt"/>
              </a:rPr>
              <a:t>please contact us at</a:t>
            </a:r>
          </a:p>
        </p:txBody>
      </p:sp>
      <p:sp>
        <p:nvSpPr>
          <p:cNvPr id="10" name="TextBox 9">
            <a:extLst>
              <a:ext uri="{FF2B5EF4-FFF2-40B4-BE49-F238E27FC236}">
                <a16:creationId xmlns:a16="http://schemas.microsoft.com/office/drawing/2014/main" id="{F23AE833-C670-774E-B9D3-AC3635102D1B}"/>
              </a:ext>
            </a:extLst>
          </p:cNvPr>
          <p:cNvSpPr txBox="1"/>
          <p:nvPr userDrawn="1"/>
        </p:nvSpPr>
        <p:spPr>
          <a:xfrm>
            <a:off x="659697" y="5283721"/>
            <a:ext cx="6726621" cy="954107"/>
          </a:xfrm>
          <a:prstGeom prst="rect">
            <a:avLst/>
          </a:prstGeom>
          <a:noFill/>
        </p:spPr>
        <p:txBody>
          <a:bodyPr wrap="square" rtlCol="0">
            <a:spAutoFit/>
          </a:bodyPr>
          <a:lstStyle/>
          <a:p>
            <a:pPr algn="ctr"/>
            <a:r>
              <a:rPr lang="en-US" sz="2800" b="1" spc="300" dirty="0">
                <a:solidFill>
                  <a:srgbClr val="7D7024"/>
                </a:solidFill>
              </a:rPr>
              <a:t>641-628-8790</a:t>
            </a:r>
          </a:p>
          <a:p>
            <a:pPr algn="ctr"/>
            <a:r>
              <a:rPr lang="en-US" sz="2800" b="1" spc="300" dirty="0" err="1">
                <a:solidFill>
                  <a:srgbClr val="7D7024"/>
                </a:solidFill>
                <a:latin typeface="+mj-lt"/>
              </a:rPr>
              <a:t>intellicents.com</a:t>
            </a:r>
            <a:endParaRPr lang="en-US" b="1" spc="300" dirty="0">
              <a:solidFill>
                <a:srgbClr val="7D7024"/>
              </a:solidFill>
              <a:latin typeface="+mj-lt"/>
            </a:endParaRPr>
          </a:p>
        </p:txBody>
      </p:sp>
    </p:spTree>
    <p:extLst>
      <p:ext uri="{BB962C8B-B14F-4D97-AF65-F5344CB8AC3E}">
        <p14:creationId xmlns:p14="http://schemas.microsoft.com/office/powerpoint/2010/main" val="4103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EBF4675-9983-CB4B-9750-6F67080FCA2C}"/>
              </a:ext>
            </a:extLst>
          </p:cNvPr>
          <p:cNvSpPr>
            <a:spLocks noGrp="1"/>
          </p:cNvSpPr>
          <p:nvPr>
            <p:ph type="sldNum" sz="quarter" idx="12"/>
          </p:nvPr>
        </p:nvSpPr>
        <p:spPr>
          <a:xfrm>
            <a:off x="10807338" y="6356352"/>
            <a:ext cx="546463" cy="365125"/>
          </a:xfrm>
          <a:prstGeom prst="rect">
            <a:avLst/>
          </a:prstGeom>
        </p:spPr>
        <p:txBody>
          <a:bodyPr anchor="ctr"/>
          <a:lstStyle>
            <a:lvl1pPr algn="ctr">
              <a:defRPr>
                <a:solidFill>
                  <a:schemeClr val="bg1">
                    <a:lumMod val="50000"/>
                  </a:schemeClr>
                </a:solidFill>
                <a:latin typeface="Century Gothic" panose="020B0502020202020204" pitchFamily="34" charset="0"/>
              </a:defRPr>
            </a:lvl1pPr>
          </a:lstStyle>
          <a:p>
            <a:pPr defTabSz="685800"/>
            <a:fld id="{80566049-992A-8743-B899-4661BB4C818B}" type="slidenum">
              <a:rPr lang="en-US" sz="1350" smtClean="0">
                <a:solidFill>
                  <a:prstClr val="white">
                    <a:lumMod val="50000"/>
                  </a:prstClr>
                </a:solidFill>
              </a:rPr>
              <a:pPr defTabSz="685800"/>
              <a:t>‹#›</a:t>
            </a:fld>
            <a:endParaRPr lang="en-US" sz="1350" dirty="0">
              <a:solidFill>
                <a:prstClr val="white">
                  <a:lumMod val="50000"/>
                </a:prstClr>
              </a:solidFill>
            </a:endParaRPr>
          </a:p>
        </p:txBody>
      </p:sp>
      <p:sp>
        <p:nvSpPr>
          <p:cNvPr id="8" name="Title 1">
            <a:extLst>
              <a:ext uri="{FF2B5EF4-FFF2-40B4-BE49-F238E27FC236}">
                <a16:creationId xmlns:a16="http://schemas.microsoft.com/office/drawing/2014/main" id="{D85E22B2-13B9-F448-9DEE-883C9B388962}"/>
              </a:ext>
            </a:extLst>
          </p:cNvPr>
          <p:cNvSpPr>
            <a:spLocks noGrp="1"/>
          </p:cNvSpPr>
          <p:nvPr>
            <p:ph type="ctrTitle" hasCustomPrompt="1"/>
          </p:nvPr>
        </p:nvSpPr>
        <p:spPr>
          <a:xfrm>
            <a:off x="1985554" y="487680"/>
            <a:ext cx="9368247" cy="556956"/>
          </a:xfrm>
          <a:prstGeom prst="rect">
            <a:avLst/>
          </a:prstGeom>
        </p:spPr>
        <p:txBody>
          <a:bodyPr anchor="b">
            <a:normAutofit/>
          </a:bodyPr>
          <a:lstStyle>
            <a:lvl1pPr>
              <a:defRPr sz="2400" b="1" i="0">
                <a:solidFill>
                  <a:srgbClr val="211545"/>
                </a:solidFill>
                <a:latin typeface="Century Gothic" panose="020B0502020202020204" pitchFamily="34" charset="0"/>
              </a:defRPr>
            </a:lvl1pPr>
          </a:lstStyle>
          <a:p>
            <a:r>
              <a:rPr lang="en-US" dirty="0"/>
              <a:t>headline</a:t>
            </a:r>
          </a:p>
        </p:txBody>
      </p:sp>
    </p:spTree>
    <p:extLst>
      <p:ext uri="{BB962C8B-B14F-4D97-AF65-F5344CB8AC3E}">
        <p14:creationId xmlns:p14="http://schemas.microsoft.com/office/powerpoint/2010/main" val="2974178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EBF4675-9983-CB4B-9750-6F67080FCA2C}"/>
              </a:ext>
            </a:extLst>
          </p:cNvPr>
          <p:cNvSpPr>
            <a:spLocks noGrp="1"/>
          </p:cNvSpPr>
          <p:nvPr>
            <p:ph type="sldNum" sz="quarter" idx="12"/>
          </p:nvPr>
        </p:nvSpPr>
        <p:spPr>
          <a:xfrm>
            <a:off x="10807336" y="6356350"/>
            <a:ext cx="546463" cy="365125"/>
          </a:xfrm>
          <a:prstGeom prst="rect">
            <a:avLst/>
          </a:prstGeom>
        </p:spPr>
        <p:txBody>
          <a:bodyPr anchor="ctr"/>
          <a:lstStyle>
            <a:lvl1pPr algn="ctr">
              <a:defRPr>
                <a:solidFill>
                  <a:schemeClr val="bg1">
                    <a:lumMod val="50000"/>
                  </a:schemeClr>
                </a:solidFill>
                <a:latin typeface="Century Gothic" panose="020B0502020202020204" pitchFamily="34" charset="0"/>
              </a:defRPr>
            </a:lvl1pPr>
          </a:lstStyle>
          <a:p>
            <a:fld id="{80566049-992A-8743-B899-4661BB4C818B}" type="slidenum">
              <a:rPr lang="en-US" smtClean="0"/>
              <a:pPr/>
              <a:t>‹#›</a:t>
            </a:fld>
            <a:endParaRPr lang="en-US" dirty="0"/>
          </a:p>
        </p:txBody>
      </p:sp>
      <p:sp>
        <p:nvSpPr>
          <p:cNvPr id="8" name="Title 1">
            <a:extLst>
              <a:ext uri="{FF2B5EF4-FFF2-40B4-BE49-F238E27FC236}">
                <a16:creationId xmlns:a16="http://schemas.microsoft.com/office/drawing/2014/main" id="{D85E22B2-13B9-F448-9DEE-883C9B388962}"/>
              </a:ext>
            </a:extLst>
          </p:cNvPr>
          <p:cNvSpPr>
            <a:spLocks noGrp="1"/>
          </p:cNvSpPr>
          <p:nvPr>
            <p:ph type="ctrTitle" hasCustomPrompt="1"/>
          </p:nvPr>
        </p:nvSpPr>
        <p:spPr>
          <a:xfrm>
            <a:off x="1985554" y="487680"/>
            <a:ext cx="9368246" cy="556956"/>
          </a:xfrm>
          <a:prstGeom prst="rect">
            <a:avLst/>
          </a:prstGeom>
        </p:spPr>
        <p:txBody>
          <a:bodyPr anchor="b">
            <a:normAutofit/>
          </a:bodyPr>
          <a:lstStyle>
            <a:lvl1pPr>
              <a:defRPr sz="3200" b="1" i="0">
                <a:solidFill>
                  <a:srgbClr val="211545"/>
                </a:solidFill>
                <a:latin typeface="Century Gothic" panose="020B0502020202020204" pitchFamily="34" charset="0"/>
              </a:defRPr>
            </a:lvl1pPr>
          </a:lstStyle>
          <a:p>
            <a:r>
              <a:rPr lang="en-US" dirty="0"/>
              <a:t>headline</a:t>
            </a:r>
          </a:p>
        </p:txBody>
      </p:sp>
    </p:spTree>
    <p:extLst>
      <p:ext uri="{BB962C8B-B14F-4D97-AF65-F5344CB8AC3E}">
        <p14:creationId xmlns:p14="http://schemas.microsoft.com/office/powerpoint/2010/main" val="218245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EBF4675-9983-CB4B-9750-6F67080FCA2C}"/>
              </a:ext>
            </a:extLst>
          </p:cNvPr>
          <p:cNvSpPr>
            <a:spLocks noGrp="1"/>
          </p:cNvSpPr>
          <p:nvPr>
            <p:ph type="sldNum" sz="quarter" idx="12"/>
          </p:nvPr>
        </p:nvSpPr>
        <p:spPr>
          <a:xfrm>
            <a:off x="10807338" y="6356352"/>
            <a:ext cx="546463" cy="365125"/>
          </a:xfrm>
          <a:prstGeom prst="rect">
            <a:avLst/>
          </a:prstGeom>
        </p:spPr>
        <p:txBody>
          <a:bodyPr anchor="ctr"/>
          <a:lstStyle>
            <a:lvl1pPr algn="ctr">
              <a:defRPr>
                <a:solidFill>
                  <a:schemeClr val="bg1">
                    <a:lumMod val="50000"/>
                  </a:schemeClr>
                </a:solidFill>
                <a:latin typeface="Century Gothic" panose="020B0502020202020204" pitchFamily="34" charset="0"/>
              </a:defRPr>
            </a:lvl1pPr>
          </a:lstStyle>
          <a:p>
            <a:pPr defTabSz="685800"/>
            <a:fld id="{80566049-992A-8743-B899-4661BB4C818B}" type="slidenum">
              <a:rPr lang="en-US" sz="1350" smtClean="0">
                <a:solidFill>
                  <a:prstClr val="white">
                    <a:lumMod val="50000"/>
                  </a:prstClr>
                </a:solidFill>
              </a:rPr>
              <a:pPr defTabSz="685800"/>
              <a:t>‹#›</a:t>
            </a:fld>
            <a:endParaRPr lang="en-US" sz="1350" dirty="0">
              <a:solidFill>
                <a:prstClr val="white">
                  <a:lumMod val="50000"/>
                </a:prstClr>
              </a:solidFill>
            </a:endParaRPr>
          </a:p>
        </p:txBody>
      </p:sp>
      <p:sp>
        <p:nvSpPr>
          <p:cNvPr id="8" name="Title 1">
            <a:extLst>
              <a:ext uri="{FF2B5EF4-FFF2-40B4-BE49-F238E27FC236}">
                <a16:creationId xmlns:a16="http://schemas.microsoft.com/office/drawing/2014/main" id="{D85E22B2-13B9-F448-9DEE-883C9B388962}"/>
              </a:ext>
            </a:extLst>
          </p:cNvPr>
          <p:cNvSpPr>
            <a:spLocks noGrp="1"/>
          </p:cNvSpPr>
          <p:nvPr>
            <p:ph type="ctrTitle" hasCustomPrompt="1"/>
          </p:nvPr>
        </p:nvSpPr>
        <p:spPr>
          <a:xfrm>
            <a:off x="1985554" y="487680"/>
            <a:ext cx="9368247" cy="556956"/>
          </a:xfrm>
          <a:prstGeom prst="rect">
            <a:avLst/>
          </a:prstGeom>
        </p:spPr>
        <p:txBody>
          <a:bodyPr anchor="b">
            <a:normAutofit/>
          </a:bodyPr>
          <a:lstStyle>
            <a:lvl1pPr>
              <a:defRPr sz="2400" b="1" i="0">
                <a:solidFill>
                  <a:srgbClr val="211545"/>
                </a:solidFill>
                <a:latin typeface="Century Gothic" panose="020B0502020202020204" pitchFamily="34" charset="0"/>
              </a:defRPr>
            </a:lvl1pPr>
          </a:lstStyle>
          <a:p>
            <a:r>
              <a:rPr lang="en-US" dirty="0"/>
              <a:t>meet your intellicents team</a:t>
            </a:r>
          </a:p>
        </p:txBody>
      </p:sp>
      <p:sp>
        <p:nvSpPr>
          <p:cNvPr id="4" name="TextBox 3">
            <a:extLst>
              <a:ext uri="{FF2B5EF4-FFF2-40B4-BE49-F238E27FC236}">
                <a16:creationId xmlns:a16="http://schemas.microsoft.com/office/drawing/2014/main" id="{4B00D58D-5CE2-C745-9283-CC9909A621EA}"/>
              </a:ext>
            </a:extLst>
          </p:cNvPr>
          <p:cNvSpPr txBox="1"/>
          <p:nvPr userDrawn="1"/>
        </p:nvSpPr>
        <p:spPr>
          <a:xfrm>
            <a:off x="2278271" y="4292413"/>
            <a:ext cx="2798824" cy="85408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Devin Reimer</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D7024"/>
                </a:solidFill>
                <a:effectLst/>
                <a:uLnTx/>
                <a:uFillTx/>
                <a:latin typeface="Calibri" panose="020F0502020204030204"/>
                <a:ea typeface="+mn-ea"/>
                <a:cs typeface="+mn-cs"/>
              </a:rPr>
              <a:t>personal financial management consultant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devin.reimer@intellicents.com</a:t>
            </a:r>
          </a:p>
        </p:txBody>
      </p:sp>
      <p:sp>
        <p:nvSpPr>
          <p:cNvPr id="5" name="TextBox 4">
            <a:extLst>
              <a:ext uri="{FF2B5EF4-FFF2-40B4-BE49-F238E27FC236}">
                <a16:creationId xmlns:a16="http://schemas.microsoft.com/office/drawing/2014/main" id="{FCAE2271-6180-4E4B-B993-CCC70E8113EC}"/>
              </a:ext>
            </a:extLst>
          </p:cNvPr>
          <p:cNvSpPr txBox="1"/>
          <p:nvPr userDrawn="1"/>
        </p:nvSpPr>
        <p:spPr>
          <a:xfrm>
            <a:off x="5259146" y="4292413"/>
            <a:ext cx="2798823" cy="85408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Lindsay Stout</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D7024"/>
                </a:solidFill>
                <a:effectLst/>
                <a:uLnTx/>
                <a:uFillTx/>
                <a:latin typeface="Calibri" panose="020F0502020204030204"/>
                <a:ea typeface="+mn-ea"/>
                <a:cs typeface="+mn-cs"/>
              </a:rPr>
              <a:t>personal financial management consultant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lindsay.stout@intellicents.com</a:t>
            </a:r>
          </a:p>
        </p:txBody>
      </p:sp>
      <p:sp>
        <p:nvSpPr>
          <p:cNvPr id="6" name="TextBox 5">
            <a:extLst>
              <a:ext uri="{FF2B5EF4-FFF2-40B4-BE49-F238E27FC236}">
                <a16:creationId xmlns:a16="http://schemas.microsoft.com/office/drawing/2014/main" id="{2C514E2E-BC8B-3447-8494-0AC21231704D}"/>
              </a:ext>
            </a:extLst>
          </p:cNvPr>
          <p:cNvSpPr txBox="1"/>
          <p:nvPr userDrawn="1"/>
        </p:nvSpPr>
        <p:spPr>
          <a:xfrm>
            <a:off x="8240017" y="4292413"/>
            <a:ext cx="2798825" cy="85408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Justin </a:t>
            </a:r>
            <a:r>
              <a:rPr kumimoji="0" lang="en-US" sz="1500" b="1" i="0" u="none" strike="noStrike" kern="1200" cap="none" spc="0" normalizeH="0" baseline="0" noProof="0" dirty="0" err="1">
                <a:ln>
                  <a:noFill/>
                </a:ln>
                <a:solidFill>
                  <a:prstClr val="black"/>
                </a:solidFill>
                <a:effectLst/>
                <a:uLnTx/>
                <a:uFillTx/>
                <a:latin typeface="Calibri" panose="020F0502020204030204"/>
                <a:ea typeface="+mn-ea"/>
                <a:cs typeface="+mn-cs"/>
              </a:rPr>
              <a:t>Wetz</a:t>
            </a:r>
            <a:endPar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D7024"/>
                </a:solidFill>
                <a:effectLst/>
                <a:uLnTx/>
                <a:uFillTx/>
                <a:latin typeface="Calibri" panose="020F0502020204030204"/>
                <a:ea typeface="+mn-ea"/>
                <a:cs typeface="+mn-cs"/>
              </a:rPr>
              <a:t>personal financial management consultant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justin.wetz@intellicents.com</a:t>
            </a:r>
          </a:p>
        </p:txBody>
      </p:sp>
      <p:pic>
        <p:nvPicPr>
          <p:cNvPr id="9" name="Picture 8">
            <a:extLst>
              <a:ext uri="{FF2B5EF4-FFF2-40B4-BE49-F238E27FC236}">
                <a16:creationId xmlns:a16="http://schemas.microsoft.com/office/drawing/2014/main" id="{B3A3652E-EA55-5843-A5C5-08218E8E8D37}"/>
              </a:ext>
            </a:extLst>
          </p:cNvPr>
          <p:cNvPicPr>
            <a:picLocks noChangeAspect="1"/>
          </p:cNvPicPr>
          <p:nvPr userDrawn="1"/>
        </p:nvPicPr>
        <p:blipFill>
          <a:blip r:embed="rId3"/>
          <a:stretch>
            <a:fillRect/>
          </a:stretch>
        </p:blipFill>
        <p:spPr>
          <a:xfrm>
            <a:off x="2395319" y="1701141"/>
            <a:ext cx="2340956" cy="2340956"/>
          </a:xfrm>
          <a:prstGeom prst="rect">
            <a:avLst/>
          </a:prstGeom>
        </p:spPr>
      </p:pic>
      <p:pic>
        <p:nvPicPr>
          <p:cNvPr id="10" name="Picture 9">
            <a:extLst>
              <a:ext uri="{FF2B5EF4-FFF2-40B4-BE49-F238E27FC236}">
                <a16:creationId xmlns:a16="http://schemas.microsoft.com/office/drawing/2014/main" id="{C9A51F4B-B7DD-0E49-8CAA-1E42C8373B46}"/>
              </a:ext>
            </a:extLst>
          </p:cNvPr>
          <p:cNvPicPr>
            <a:picLocks noChangeAspect="1"/>
          </p:cNvPicPr>
          <p:nvPr userDrawn="1"/>
        </p:nvPicPr>
        <p:blipFill>
          <a:blip r:embed="rId4"/>
          <a:stretch>
            <a:fillRect/>
          </a:stretch>
        </p:blipFill>
        <p:spPr>
          <a:xfrm>
            <a:off x="5374126" y="1701141"/>
            <a:ext cx="2340956" cy="2340956"/>
          </a:xfrm>
          <a:prstGeom prst="rect">
            <a:avLst/>
          </a:prstGeom>
        </p:spPr>
      </p:pic>
      <p:pic>
        <p:nvPicPr>
          <p:cNvPr id="11" name="Picture 10">
            <a:extLst>
              <a:ext uri="{FF2B5EF4-FFF2-40B4-BE49-F238E27FC236}">
                <a16:creationId xmlns:a16="http://schemas.microsoft.com/office/drawing/2014/main" id="{D2FDCFD6-BF90-784C-9EFB-6BE002F5CB4E}"/>
              </a:ext>
            </a:extLst>
          </p:cNvPr>
          <p:cNvPicPr>
            <a:picLocks noChangeAspect="1"/>
          </p:cNvPicPr>
          <p:nvPr userDrawn="1"/>
        </p:nvPicPr>
        <p:blipFill>
          <a:blip r:embed="rId5"/>
          <a:stretch>
            <a:fillRect/>
          </a:stretch>
        </p:blipFill>
        <p:spPr>
          <a:xfrm>
            <a:off x="8352931" y="1701141"/>
            <a:ext cx="2340956" cy="2340956"/>
          </a:xfrm>
          <a:prstGeom prst="rect">
            <a:avLst/>
          </a:prstGeom>
        </p:spPr>
      </p:pic>
    </p:spTree>
    <p:extLst>
      <p:ext uri="{BB962C8B-B14F-4D97-AF65-F5344CB8AC3E}">
        <p14:creationId xmlns:p14="http://schemas.microsoft.com/office/powerpoint/2010/main" val="2409277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721434D-47D3-FC4B-A2C0-B04F812BEA27}"/>
              </a:ext>
            </a:extLst>
          </p:cNvPr>
          <p:cNvSpPr>
            <a:spLocks noGrp="1"/>
          </p:cNvSpPr>
          <p:nvPr>
            <p:ph type="sldNum" sz="quarter" idx="12"/>
          </p:nvPr>
        </p:nvSpPr>
        <p:spPr>
          <a:xfrm>
            <a:off x="10807338" y="4936850"/>
            <a:ext cx="546463" cy="365125"/>
          </a:xfrm>
          <a:prstGeom prst="rect">
            <a:avLst/>
          </a:prstGeom>
        </p:spPr>
        <p:txBody>
          <a:bodyPr anchor="ctr"/>
          <a:lstStyle>
            <a:lvl1pPr algn="ctr">
              <a:defRPr>
                <a:solidFill>
                  <a:schemeClr val="bg1">
                    <a:lumMod val="50000"/>
                  </a:schemeClr>
                </a:solidFill>
                <a:latin typeface="Century Gothic" panose="020B0502020202020204" pitchFamily="34" charset="0"/>
              </a:defRPr>
            </a:lvl1pPr>
          </a:lstStyle>
          <a:p>
            <a:pPr defTabSz="685800"/>
            <a:fld id="{80566049-992A-8743-B899-4661BB4C818B}" type="slidenum">
              <a:rPr lang="en-US" sz="1350" smtClean="0">
                <a:solidFill>
                  <a:prstClr val="white">
                    <a:lumMod val="50000"/>
                  </a:prstClr>
                </a:solidFill>
              </a:rPr>
              <a:pPr defTabSz="685800"/>
              <a:t>‹#›</a:t>
            </a:fld>
            <a:endParaRPr lang="en-US" sz="1350" dirty="0">
              <a:solidFill>
                <a:prstClr val="white">
                  <a:lumMod val="50000"/>
                </a:prstClr>
              </a:solidFill>
            </a:endParaRPr>
          </a:p>
        </p:txBody>
      </p:sp>
      <p:sp>
        <p:nvSpPr>
          <p:cNvPr id="8" name="Title 1">
            <a:extLst>
              <a:ext uri="{FF2B5EF4-FFF2-40B4-BE49-F238E27FC236}">
                <a16:creationId xmlns:a16="http://schemas.microsoft.com/office/drawing/2014/main" id="{9BA81815-3025-E841-82B1-6C4B55EC18E3}"/>
              </a:ext>
            </a:extLst>
          </p:cNvPr>
          <p:cNvSpPr>
            <a:spLocks noGrp="1"/>
          </p:cNvSpPr>
          <p:nvPr>
            <p:ph type="ctrTitle" hasCustomPrompt="1"/>
          </p:nvPr>
        </p:nvSpPr>
        <p:spPr>
          <a:xfrm>
            <a:off x="1985554" y="487680"/>
            <a:ext cx="9368247" cy="556956"/>
          </a:xfrm>
          <a:prstGeom prst="rect">
            <a:avLst/>
          </a:prstGeom>
        </p:spPr>
        <p:txBody>
          <a:bodyPr anchor="b">
            <a:normAutofit/>
          </a:bodyPr>
          <a:lstStyle>
            <a:lvl1pPr>
              <a:defRPr sz="2400" b="1" i="0">
                <a:solidFill>
                  <a:srgbClr val="211545"/>
                </a:solidFill>
                <a:latin typeface="Century Gothic" panose="020B0502020202020204" pitchFamily="34" charset="0"/>
              </a:defRPr>
            </a:lvl1pPr>
          </a:lstStyle>
          <a:p>
            <a:r>
              <a:rPr lang="en-US" dirty="0"/>
              <a:t>headline</a:t>
            </a:r>
          </a:p>
        </p:txBody>
      </p:sp>
    </p:spTree>
    <p:extLst>
      <p:ext uri="{BB962C8B-B14F-4D97-AF65-F5344CB8AC3E}">
        <p14:creationId xmlns:p14="http://schemas.microsoft.com/office/powerpoint/2010/main" val="87910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1634BEB-A230-E64B-9947-B7BBDC1AB4A4}"/>
              </a:ext>
            </a:extLst>
          </p:cNvPr>
          <p:cNvSpPr txBox="1"/>
          <p:nvPr userDrawn="1"/>
        </p:nvSpPr>
        <p:spPr>
          <a:xfrm>
            <a:off x="659697" y="3645691"/>
            <a:ext cx="6726621" cy="71558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a:noFill/>
                </a:ln>
                <a:solidFill>
                  <a:srgbClr val="002060"/>
                </a:solidFill>
                <a:effectLst/>
                <a:uLnTx/>
                <a:uFillTx/>
                <a:latin typeface="Desyrel" panose="02000603050000020003" pitchFamily="2" charset="0"/>
                <a:ea typeface="+mn-ea"/>
                <a:cs typeface="+mn-cs"/>
              </a:rPr>
              <a:t>thanks!</a:t>
            </a:r>
          </a:p>
        </p:txBody>
      </p:sp>
      <p:sp>
        <p:nvSpPr>
          <p:cNvPr id="9" name="TextBox 8">
            <a:extLst>
              <a:ext uri="{FF2B5EF4-FFF2-40B4-BE49-F238E27FC236}">
                <a16:creationId xmlns:a16="http://schemas.microsoft.com/office/drawing/2014/main" id="{50564E61-228A-154C-8974-0586F58987FD}"/>
              </a:ext>
            </a:extLst>
          </p:cNvPr>
          <p:cNvSpPr txBox="1"/>
          <p:nvPr userDrawn="1"/>
        </p:nvSpPr>
        <p:spPr>
          <a:xfrm>
            <a:off x="659697" y="4416621"/>
            <a:ext cx="6726621" cy="50783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Calibri Light" panose="020F0302020204030204"/>
                <a:ea typeface="+mn-ea"/>
                <a:cs typeface="+mn-cs"/>
              </a:rPr>
              <a:t>if you have any questions,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Calibri Light" panose="020F0302020204030204"/>
                <a:ea typeface="+mn-ea"/>
                <a:cs typeface="+mn-cs"/>
              </a:rPr>
              <a:t>please contact us at</a:t>
            </a:r>
          </a:p>
        </p:txBody>
      </p:sp>
      <p:sp>
        <p:nvSpPr>
          <p:cNvPr id="10" name="TextBox 9">
            <a:extLst>
              <a:ext uri="{FF2B5EF4-FFF2-40B4-BE49-F238E27FC236}">
                <a16:creationId xmlns:a16="http://schemas.microsoft.com/office/drawing/2014/main" id="{F23AE833-C670-774E-B9D3-AC3635102D1B}"/>
              </a:ext>
            </a:extLst>
          </p:cNvPr>
          <p:cNvSpPr txBox="1"/>
          <p:nvPr userDrawn="1"/>
        </p:nvSpPr>
        <p:spPr>
          <a:xfrm>
            <a:off x="659697" y="5283721"/>
            <a:ext cx="6726621" cy="73866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225" normalizeH="0" baseline="0" noProof="0" dirty="0">
                <a:ln>
                  <a:noFill/>
                </a:ln>
                <a:solidFill>
                  <a:srgbClr val="7D7024"/>
                </a:solidFill>
                <a:effectLst/>
                <a:uLnTx/>
                <a:uFillTx/>
                <a:latin typeface="Calibri" panose="020F0502020204030204"/>
                <a:ea typeface="+mn-ea"/>
                <a:cs typeface="+mn-cs"/>
              </a:rPr>
              <a:t>641-628-8790</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225" normalizeH="0" baseline="0" noProof="0" dirty="0">
                <a:ln>
                  <a:noFill/>
                </a:ln>
                <a:solidFill>
                  <a:srgbClr val="7D7024"/>
                </a:solidFill>
                <a:effectLst/>
                <a:uLnTx/>
                <a:uFillTx/>
                <a:latin typeface="Calibri Light" panose="020F0302020204030204"/>
                <a:ea typeface="+mn-ea"/>
                <a:cs typeface="+mn-cs"/>
              </a:rPr>
              <a:t>intellicents.com</a:t>
            </a:r>
            <a:endParaRPr kumimoji="0" lang="en-US" sz="1350" b="1" i="0" u="none" strike="noStrike" kern="1200" cap="none" spc="225" normalizeH="0" baseline="0" noProof="0" dirty="0">
              <a:ln>
                <a:noFill/>
              </a:ln>
              <a:solidFill>
                <a:srgbClr val="7D7024"/>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729044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1D8D1-54DF-2744-A485-2E70C4BA1616}"/>
              </a:ext>
            </a:extLst>
          </p:cNvPr>
          <p:cNvSpPr>
            <a:spLocks noGrp="1"/>
          </p:cNvSpPr>
          <p:nvPr>
            <p:ph type="title" hasCustomPrompt="1"/>
          </p:nvPr>
        </p:nvSpPr>
        <p:spPr>
          <a:xfrm>
            <a:off x="2554017" y="365125"/>
            <a:ext cx="8799785" cy="1253468"/>
          </a:xfrm>
        </p:spPr>
        <p:txBody>
          <a:bodyPr/>
          <a:lstStyle/>
          <a:p>
            <a:r>
              <a:rPr lang="en-US" dirty="0"/>
              <a:t>click to edit master title style</a:t>
            </a:r>
          </a:p>
        </p:txBody>
      </p:sp>
      <p:sp>
        <p:nvSpPr>
          <p:cNvPr id="4" name="Date Placeholder 3">
            <a:extLst>
              <a:ext uri="{FF2B5EF4-FFF2-40B4-BE49-F238E27FC236}">
                <a16:creationId xmlns:a16="http://schemas.microsoft.com/office/drawing/2014/main" id="{0523FCC6-8853-A34E-9E83-C89C3B607698}"/>
              </a:ext>
            </a:extLst>
          </p:cNvPr>
          <p:cNvSpPr>
            <a:spLocks noGrp="1"/>
          </p:cNvSpPr>
          <p:nvPr>
            <p:ph type="dt" sz="half" idx="10"/>
          </p:nvPr>
        </p:nvSpPr>
        <p:spPr>
          <a:xfrm>
            <a:off x="2554015" y="6356354"/>
            <a:ext cx="1587063" cy="365125"/>
          </a:xfrm>
        </p:spPr>
        <p:txBody>
          <a:bodyPr/>
          <a:lstStyle/>
          <a:p>
            <a:pPr defTabSz="685800"/>
            <a:endParaRPr lang="en-US" sz="1350" dirty="0">
              <a:solidFill>
                <a:prstClr val="black"/>
              </a:solidFill>
            </a:endParaRPr>
          </a:p>
        </p:txBody>
      </p:sp>
      <p:sp>
        <p:nvSpPr>
          <p:cNvPr id="5" name="Footer Placeholder 4">
            <a:extLst>
              <a:ext uri="{FF2B5EF4-FFF2-40B4-BE49-F238E27FC236}">
                <a16:creationId xmlns:a16="http://schemas.microsoft.com/office/drawing/2014/main" id="{818AA839-CCFB-E44C-96EE-6C9A073AF974}"/>
              </a:ext>
            </a:extLst>
          </p:cNvPr>
          <p:cNvSpPr>
            <a:spLocks noGrp="1"/>
          </p:cNvSpPr>
          <p:nvPr>
            <p:ph type="ftr" sz="quarter" idx="11"/>
          </p:nvPr>
        </p:nvSpPr>
        <p:spPr>
          <a:xfrm>
            <a:off x="4246180" y="6356354"/>
            <a:ext cx="6367391" cy="365125"/>
          </a:xfrm>
        </p:spPr>
        <p:txBody>
          <a:bodyPr/>
          <a:lstStyle/>
          <a:p>
            <a:pPr defTabSz="685800"/>
            <a:endParaRPr lang="en-US" sz="1350">
              <a:solidFill>
                <a:prstClr val="black"/>
              </a:solidFill>
            </a:endParaRPr>
          </a:p>
        </p:txBody>
      </p:sp>
      <p:sp>
        <p:nvSpPr>
          <p:cNvPr id="6" name="Slide Number Placeholder 5">
            <a:extLst>
              <a:ext uri="{FF2B5EF4-FFF2-40B4-BE49-F238E27FC236}">
                <a16:creationId xmlns:a16="http://schemas.microsoft.com/office/drawing/2014/main" id="{FC614D9E-A1F5-3949-AAAA-7A8A7831854D}"/>
              </a:ext>
            </a:extLst>
          </p:cNvPr>
          <p:cNvSpPr>
            <a:spLocks noGrp="1"/>
          </p:cNvSpPr>
          <p:nvPr>
            <p:ph type="sldNum" sz="quarter" idx="12"/>
          </p:nvPr>
        </p:nvSpPr>
        <p:spPr>
          <a:xfrm>
            <a:off x="10722429" y="6356354"/>
            <a:ext cx="631371" cy="365125"/>
          </a:xfrm>
        </p:spPr>
        <p:txBody>
          <a:bodyPr/>
          <a:lstStyle/>
          <a:p>
            <a:pPr defTabSz="685800"/>
            <a:fld id="{C2EBCAA2-9FD3-AA40-97E1-5751810FA5AA}"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397399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4032" y="204586"/>
            <a:ext cx="8892149" cy="678010"/>
          </a:xfrm>
        </p:spPr>
        <p:txBody>
          <a:bodyPr>
            <a:normAutofit/>
          </a:bodyPr>
          <a:lstStyle>
            <a:lvl1pPr>
              <a:defRPr sz="2400" b="1" i="1">
                <a:solidFill>
                  <a:srgbClr val="211A55"/>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a:xfrm>
            <a:off x="838200" y="1415333"/>
            <a:ext cx="10515600" cy="446171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flipV="1">
            <a:off x="483709" y="884529"/>
            <a:ext cx="11464395" cy="52516"/>
          </a:xfrm>
          <a:prstGeom prst="rect">
            <a:avLst/>
          </a:prstGeom>
          <a:solidFill>
            <a:srgbClr val="9E8749"/>
          </a:solidFill>
          <a:ln>
            <a:noFill/>
          </a:ln>
        </p:spPr>
        <p:style>
          <a:lnRef idx="2">
            <a:schemeClr val="accent1">
              <a:shade val="50000"/>
            </a:schemeClr>
          </a:lnRef>
          <a:fillRef idx="1">
            <a:schemeClr val="accent1"/>
          </a:fillRef>
          <a:effectRef idx="0">
            <a:schemeClr val="accent1"/>
          </a:effectRef>
          <a:fontRef idx="minor">
            <a:schemeClr val="lt1"/>
          </a:fontRef>
        </p:style>
        <p:txBody>
          <a:bodyPr rIns="480060"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225" normalizeH="0" baseline="0" noProof="0" dirty="0">
              <a:ln>
                <a:noFill/>
              </a:ln>
              <a:solidFill>
                <a:prstClr val="white"/>
              </a:solidFill>
              <a:effectLst/>
              <a:uLnTx/>
              <a:uFillTx/>
              <a:latin typeface="Century Gothic" charset="0"/>
              <a:ea typeface="Century Gothic" charset="0"/>
              <a:cs typeface="Century Gothic"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809" y="829805"/>
            <a:ext cx="206903" cy="155177"/>
          </a:xfrm>
          <a:prstGeom prst="rect">
            <a:avLst/>
          </a:prstGeom>
        </p:spPr>
      </p:pic>
      <p:pic>
        <p:nvPicPr>
          <p:cNvPr id="6" name="Picture 5"/>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4563" r="33135" b="31141"/>
          <a:stretch/>
        </p:blipFill>
        <p:spPr>
          <a:xfrm>
            <a:off x="200389" y="141919"/>
            <a:ext cx="973040" cy="779227"/>
          </a:xfrm>
          <a:prstGeom prst="rect">
            <a:avLst/>
          </a:prstGeom>
        </p:spPr>
      </p:pic>
      <p:sp>
        <p:nvSpPr>
          <p:cNvPr id="9" name="TextBox 8"/>
          <p:cNvSpPr txBox="1"/>
          <p:nvPr userDrawn="1"/>
        </p:nvSpPr>
        <p:spPr>
          <a:xfrm>
            <a:off x="11321940" y="406242"/>
            <a:ext cx="626165" cy="23083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C4B0BB8-E605-4D2C-949E-71FC75F2B9A4}" type="slidenum">
              <a:rPr kumimoji="0" lang="en-US" sz="900" b="1" i="1" u="none" strike="noStrike" kern="1200" cap="none" spc="0" normalizeH="0" baseline="0" noProof="0" smtClean="0">
                <a:ln>
                  <a:noFill/>
                </a:ln>
                <a:solidFill>
                  <a:srgbClr val="29235B"/>
                </a:solidFill>
                <a:effectLst>
                  <a:outerShdw blurRad="38100" dist="38100" dir="2700000" algn="tl">
                    <a:srgbClr val="000000">
                      <a:alpha val="43137"/>
                    </a:srgbClr>
                  </a:outerShdw>
                </a:effectLst>
                <a:uLnTx/>
                <a:uFillTx/>
                <a:latin typeface="Century Gothic" panose="020B0502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1" i="1" u="none" strike="noStrike" kern="1200" cap="none" spc="0" normalizeH="0" baseline="0" noProof="0" dirty="0">
              <a:ln>
                <a:noFill/>
              </a:ln>
              <a:solidFill>
                <a:srgbClr val="29235B"/>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2002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429CC5A-86F0-8B44-B891-E01DB167524B}"/>
              </a:ext>
            </a:extLst>
          </p:cNvPr>
          <p:cNvSpPr>
            <a:spLocks noGrp="1"/>
          </p:cNvSpPr>
          <p:nvPr>
            <p:ph type="sldNum" sz="quarter" idx="12"/>
          </p:nvPr>
        </p:nvSpPr>
        <p:spPr/>
        <p:txBody>
          <a:bodyPr/>
          <a:lstStyle/>
          <a:p>
            <a:pPr defTabSz="685800"/>
            <a:fld id="{C2EBCAA2-9FD3-AA40-97E1-5751810FA5AA}" type="slidenum">
              <a:rPr lang="en-US" sz="1350" smtClean="0">
                <a:solidFill>
                  <a:prstClr val="black"/>
                </a:solidFill>
              </a:rPr>
              <a:pPr defTabSz="685800"/>
              <a:t>‹#›</a:t>
            </a:fld>
            <a:endParaRPr lang="en-US" sz="1350" dirty="0">
              <a:solidFill>
                <a:prstClr val="black"/>
              </a:solidFill>
            </a:endParaRPr>
          </a:p>
        </p:txBody>
      </p:sp>
      <p:sp>
        <p:nvSpPr>
          <p:cNvPr id="6" name="Date Placeholder 3">
            <a:extLst>
              <a:ext uri="{FF2B5EF4-FFF2-40B4-BE49-F238E27FC236}">
                <a16:creationId xmlns:a16="http://schemas.microsoft.com/office/drawing/2014/main" id="{14345812-7F29-D941-8A7E-E7862A929B12}"/>
              </a:ext>
            </a:extLst>
          </p:cNvPr>
          <p:cNvSpPr>
            <a:spLocks noGrp="1"/>
          </p:cNvSpPr>
          <p:nvPr>
            <p:ph type="dt" sz="half" idx="10"/>
          </p:nvPr>
        </p:nvSpPr>
        <p:spPr>
          <a:xfrm>
            <a:off x="2554015" y="6356354"/>
            <a:ext cx="1629101" cy="365125"/>
          </a:xfrm>
        </p:spPr>
        <p:txBody>
          <a:bodyPr/>
          <a:lstStyle/>
          <a:p>
            <a:pPr defTabSz="685800"/>
            <a:endParaRPr lang="en-US" sz="1350" dirty="0">
              <a:solidFill>
                <a:prstClr val="black"/>
              </a:solidFill>
            </a:endParaRPr>
          </a:p>
        </p:txBody>
      </p:sp>
      <p:sp>
        <p:nvSpPr>
          <p:cNvPr id="7" name="Footer Placeholder 4">
            <a:extLst>
              <a:ext uri="{FF2B5EF4-FFF2-40B4-BE49-F238E27FC236}">
                <a16:creationId xmlns:a16="http://schemas.microsoft.com/office/drawing/2014/main" id="{14B56B2B-A8BF-0E4D-90F2-73B0DC80E92D}"/>
              </a:ext>
            </a:extLst>
          </p:cNvPr>
          <p:cNvSpPr>
            <a:spLocks noGrp="1"/>
          </p:cNvSpPr>
          <p:nvPr>
            <p:ph type="ftr" sz="quarter" idx="11"/>
          </p:nvPr>
        </p:nvSpPr>
        <p:spPr>
          <a:xfrm>
            <a:off x="4298733" y="6356354"/>
            <a:ext cx="6547945" cy="365125"/>
          </a:xfrm>
        </p:spPr>
        <p:txBody>
          <a:bodyPr/>
          <a:lstStyle/>
          <a:p>
            <a:pPr defTabSz="685800"/>
            <a:endParaRPr lang="en-US" sz="1350">
              <a:solidFill>
                <a:prstClr val="black"/>
              </a:solidFill>
            </a:endParaRPr>
          </a:p>
        </p:txBody>
      </p:sp>
    </p:spTree>
    <p:extLst>
      <p:ext uri="{BB962C8B-B14F-4D97-AF65-F5344CB8AC3E}">
        <p14:creationId xmlns:p14="http://schemas.microsoft.com/office/powerpoint/2010/main" val="138029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Full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00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20632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55" r:id="rId12"/>
    <p:sldLayoutId id="2147483716" r:id="rId13"/>
    <p:sldLayoutId id="2147483669" r:id="rId14"/>
    <p:sldLayoutId id="2147483756" r:id="rId1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010492"/>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0C6E54-6473-D9DF-9623-4F7C9CCFAE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5F78DB-10B9-6A92-86A5-1BD385CDF2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B7FCFE-9962-4E70-D545-1F53548DCE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DD8F6-D2E3-4E5B-9FDD-170F300E28AC}" type="datetimeFigureOut">
              <a:rPr lang="en-US" smtClean="0"/>
              <a:t>4/3/2024</a:t>
            </a:fld>
            <a:endParaRPr lang="en-US"/>
          </a:p>
        </p:txBody>
      </p:sp>
      <p:sp>
        <p:nvSpPr>
          <p:cNvPr id="5" name="Footer Placeholder 4">
            <a:extLst>
              <a:ext uri="{FF2B5EF4-FFF2-40B4-BE49-F238E27FC236}">
                <a16:creationId xmlns:a16="http://schemas.microsoft.com/office/drawing/2014/main" id="{F52A734A-9294-7410-5111-FB2EAFC73E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2DF6B1-24E6-EDE9-7824-0892CAFAE6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FFC0F-874E-4743-8E8A-45556D4D83EC}" type="slidenum">
              <a:rPr lang="en-US" smtClean="0"/>
              <a:t>‹#›</a:t>
            </a:fld>
            <a:endParaRPr lang="en-US"/>
          </a:p>
        </p:txBody>
      </p:sp>
    </p:spTree>
    <p:extLst>
      <p:ext uri="{BB962C8B-B14F-4D97-AF65-F5344CB8AC3E}">
        <p14:creationId xmlns:p14="http://schemas.microsoft.com/office/powerpoint/2010/main" val="373016351"/>
      </p:ext>
    </p:extLst>
  </p:cSld>
  <p:clrMap bg1="lt1" tx1="dk1" bg2="lt2" tx2="dk2" accent1="accent1" accent2="accent2" accent3="accent3" accent4="accent4" accent5="accent5" accent6="accent6" hlink="hlink" folHlink="folHlink"/>
  <p:sldLayoutIdLst>
    <p:sldLayoutId id="2147483664" r:id="rId1"/>
    <p:sldLayoutId id="214748366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0.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doi.org/10.2469/faj.v56.n1.2327" TargetMode="Externa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17FCED-38F0-2354-2BC0-694F9999C469}"/>
              </a:ext>
            </a:extLst>
          </p:cNvPr>
          <p:cNvSpPr>
            <a:spLocks noGrp="1"/>
          </p:cNvSpPr>
          <p:nvPr>
            <p:ph type="ctrTitle"/>
          </p:nvPr>
        </p:nvSpPr>
        <p:spPr>
          <a:xfrm>
            <a:off x="895350" y="1284607"/>
            <a:ext cx="10401300" cy="556956"/>
          </a:xfrm>
        </p:spPr>
        <p:txBody>
          <a:bodyPr>
            <a:normAutofit fontScale="90000"/>
          </a:bodyPr>
          <a:lstStyle/>
          <a:p>
            <a:pPr algn="ctr"/>
            <a:r>
              <a:rPr lang="en-US" sz="4400" dirty="0"/>
              <a:t>welcome to our </a:t>
            </a:r>
            <a:br>
              <a:rPr lang="en-US" sz="4400" dirty="0"/>
            </a:br>
            <a:r>
              <a:rPr lang="en-US" sz="4400" dirty="0"/>
              <a:t> back to basics: investments 101 </a:t>
            </a:r>
            <a:r>
              <a:rPr lang="en-US" sz="4400" dirty="0" err="1"/>
              <a:t>intellicast</a:t>
            </a:r>
            <a:r>
              <a:rPr lang="en-US" sz="4400" dirty="0"/>
              <a:t>!</a:t>
            </a:r>
          </a:p>
        </p:txBody>
      </p:sp>
      <p:sp>
        <p:nvSpPr>
          <p:cNvPr id="7" name="TextBox 6">
            <a:extLst>
              <a:ext uri="{FF2B5EF4-FFF2-40B4-BE49-F238E27FC236}">
                <a16:creationId xmlns:a16="http://schemas.microsoft.com/office/drawing/2014/main" id="{260DC907-495C-FF82-3441-E6EA1113F49A}"/>
              </a:ext>
            </a:extLst>
          </p:cNvPr>
          <p:cNvSpPr txBox="1"/>
          <p:nvPr/>
        </p:nvSpPr>
        <p:spPr>
          <a:xfrm>
            <a:off x="371155" y="4795600"/>
            <a:ext cx="5136532" cy="307777"/>
          </a:xfrm>
          <a:prstGeom prst="rect">
            <a:avLst/>
          </a:prstGeom>
          <a:noFill/>
        </p:spPr>
        <p:txBody>
          <a:bodyPr wrap="square" rtlCol="0">
            <a:spAutoFit/>
          </a:bodyPr>
          <a:lstStyle/>
          <a:p>
            <a:r>
              <a:rPr lang="en-US" sz="1400" dirty="0">
                <a:latin typeface="Century Gothic" panose="020B0502020202020204" pitchFamily="34" charset="0"/>
              </a:rPr>
              <a:t>register at intellicents.com/webinars</a:t>
            </a:r>
          </a:p>
        </p:txBody>
      </p:sp>
      <p:sp>
        <p:nvSpPr>
          <p:cNvPr id="9" name="Title 1">
            <a:extLst>
              <a:ext uri="{FF2B5EF4-FFF2-40B4-BE49-F238E27FC236}">
                <a16:creationId xmlns:a16="http://schemas.microsoft.com/office/drawing/2014/main" id="{B4643059-2371-F837-DB2C-984AF708572A}"/>
              </a:ext>
            </a:extLst>
          </p:cNvPr>
          <p:cNvSpPr txBox="1">
            <a:spLocks/>
          </p:cNvSpPr>
          <p:nvPr/>
        </p:nvSpPr>
        <p:spPr>
          <a:xfrm>
            <a:off x="805257" y="4246076"/>
            <a:ext cx="3881310" cy="5569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1800" b="1" i="0" kern="1200">
                <a:solidFill>
                  <a:srgbClr val="211545"/>
                </a:solidFill>
                <a:latin typeface="Century Gothic" panose="020B0502020202020204" pitchFamily="34" charset="0"/>
                <a:ea typeface="+mj-ea"/>
                <a:cs typeface="+mj-cs"/>
              </a:defRPr>
            </a:lvl1pPr>
          </a:lstStyle>
          <a:p>
            <a:r>
              <a:rPr lang="en-US" b="0" dirty="0">
                <a:solidFill>
                  <a:schemeClr val="tx1"/>
                </a:solidFill>
              </a:rPr>
              <a:t>upcoming </a:t>
            </a:r>
            <a:r>
              <a:rPr lang="en-US" b="0" dirty="0" err="1">
                <a:solidFill>
                  <a:schemeClr val="tx1"/>
                </a:solidFill>
              </a:rPr>
              <a:t>intellicasts</a:t>
            </a:r>
            <a:r>
              <a:rPr lang="en-US" sz="1400" dirty="0">
                <a:solidFill>
                  <a:schemeClr val="tx1"/>
                </a:solidFill>
              </a:rPr>
              <a:t>	</a:t>
            </a:r>
          </a:p>
        </p:txBody>
      </p:sp>
      <p:pic>
        <p:nvPicPr>
          <p:cNvPr id="12" name="Picture 11" descr="A qr code with a brain and a circuit&#10;&#10;Description automatically generated">
            <a:extLst>
              <a:ext uri="{FF2B5EF4-FFF2-40B4-BE49-F238E27FC236}">
                <a16:creationId xmlns:a16="http://schemas.microsoft.com/office/drawing/2014/main" id="{67A41859-EA05-E732-F3B2-32C186EC6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179" y="2369657"/>
            <a:ext cx="2060473" cy="2060473"/>
          </a:xfrm>
          <a:prstGeom prst="rect">
            <a:avLst/>
          </a:prstGeom>
        </p:spPr>
      </p:pic>
      <p:pic>
        <p:nvPicPr>
          <p:cNvPr id="6" name="Picture 5">
            <a:extLst>
              <a:ext uri="{FF2B5EF4-FFF2-40B4-BE49-F238E27FC236}">
                <a16:creationId xmlns:a16="http://schemas.microsoft.com/office/drawing/2014/main" id="{684225DA-1D74-03BB-03E2-6E86E920FBEB}"/>
              </a:ext>
            </a:extLst>
          </p:cNvPr>
          <p:cNvPicPr>
            <a:picLocks noChangeAspect="1"/>
          </p:cNvPicPr>
          <p:nvPr/>
        </p:nvPicPr>
        <p:blipFill>
          <a:blip r:embed="rId3"/>
          <a:stretch>
            <a:fillRect/>
          </a:stretch>
        </p:blipFill>
        <p:spPr>
          <a:xfrm>
            <a:off x="4101165" y="2276110"/>
            <a:ext cx="1995789" cy="2759803"/>
          </a:xfrm>
          <a:prstGeom prst="rect">
            <a:avLst/>
          </a:prstGeom>
        </p:spPr>
      </p:pic>
      <p:pic>
        <p:nvPicPr>
          <p:cNvPr id="10" name="Picture 9">
            <a:extLst>
              <a:ext uri="{FF2B5EF4-FFF2-40B4-BE49-F238E27FC236}">
                <a16:creationId xmlns:a16="http://schemas.microsoft.com/office/drawing/2014/main" id="{222494D5-F130-DE21-1845-C67E54A24D9C}"/>
              </a:ext>
            </a:extLst>
          </p:cNvPr>
          <p:cNvPicPr>
            <a:picLocks noChangeAspect="1"/>
          </p:cNvPicPr>
          <p:nvPr/>
        </p:nvPicPr>
        <p:blipFill>
          <a:blip r:embed="rId4"/>
          <a:stretch>
            <a:fillRect/>
          </a:stretch>
        </p:blipFill>
        <p:spPr>
          <a:xfrm>
            <a:off x="6096000" y="2235230"/>
            <a:ext cx="5885844" cy="2785125"/>
          </a:xfrm>
          <a:prstGeom prst="rect">
            <a:avLst/>
          </a:prstGeom>
        </p:spPr>
      </p:pic>
    </p:spTree>
    <p:extLst>
      <p:ext uri="{BB962C8B-B14F-4D97-AF65-F5344CB8AC3E}">
        <p14:creationId xmlns:p14="http://schemas.microsoft.com/office/powerpoint/2010/main" val="2402074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3" name="Rectangle 8"/>
          <p:cNvSpPr>
            <a:spLocks noChangeArrowheads="1"/>
          </p:cNvSpPr>
          <p:nvPr/>
        </p:nvSpPr>
        <p:spPr bwMode="auto">
          <a:xfrm>
            <a:off x="2396455" y="442886"/>
            <a:ext cx="76904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19175">
              <a:defRPr>
                <a:solidFill>
                  <a:schemeClr val="tx1"/>
                </a:solidFill>
                <a:latin typeface="Arial" panose="020B0604020202020204" pitchFamily="34" charset="0"/>
                <a:cs typeface="Arial" panose="020B0604020202020204" pitchFamily="34" charset="0"/>
              </a:defRPr>
            </a:lvl1pPr>
            <a:lvl2pPr marL="742950" indent="-285750" defTabSz="1019175">
              <a:defRPr>
                <a:solidFill>
                  <a:schemeClr val="tx1"/>
                </a:solidFill>
                <a:latin typeface="Arial" panose="020B0604020202020204" pitchFamily="34" charset="0"/>
                <a:cs typeface="Arial" panose="020B0604020202020204" pitchFamily="34" charset="0"/>
              </a:defRPr>
            </a:lvl2pPr>
            <a:lvl3pPr marL="1143000" indent="-228600" defTabSz="1019175">
              <a:defRPr>
                <a:solidFill>
                  <a:schemeClr val="tx1"/>
                </a:solidFill>
                <a:latin typeface="Arial" panose="020B0604020202020204" pitchFamily="34" charset="0"/>
                <a:cs typeface="Arial" panose="020B0604020202020204" pitchFamily="34" charset="0"/>
              </a:defRPr>
            </a:lvl3pPr>
            <a:lvl4pPr marL="1600200" indent="-228600" defTabSz="1019175">
              <a:defRPr>
                <a:solidFill>
                  <a:schemeClr val="tx1"/>
                </a:solidFill>
                <a:latin typeface="Arial" panose="020B0604020202020204" pitchFamily="34" charset="0"/>
                <a:cs typeface="Arial" panose="020B0604020202020204" pitchFamily="34" charset="0"/>
              </a:defRPr>
            </a:lvl4pPr>
            <a:lvl5pPr marL="2057400" indent="-228600" defTabSz="1019175">
              <a:defRPr>
                <a:solidFill>
                  <a:schemeClr val="tx1"/>
                </a:solidFill>
                <a:latin typeface="Arial" panose="020B0604020202020204" pitchFamily="34" charset="0"/>
                <a:cs typeface="Arial" panose="020B0604020202020204" pitchFamily="34" charset="0"/>
              </a:defRPr>
            </a:lvl5pPr>
            <a:lvl6pPr marL="2514600" indent="-228600" defTabSz="10191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191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191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191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FFCC00"/>
              </a:buClr>
              <a:buSzPct val="85000"/>
            </a:pPr>
            <a:r>
              <a:rPr lang="en-US" altLang="en-US" sz="3200" b="1" dirty="0">
                <a:solidFill>
                  <a:srgbClr val="211A55"/>
                </a:solidFill>
                <a:latin typeface="Century Gothic" panose="020B0502020202020204" pitchFamily="34" charset="0"/>
              </a:rPr>
              <a:t>example:  how much you save</a:t>
            </a:r>
          </a:p>
        </p:txBody>
      </p:sp>
      <p:sp>
        <p:nvSpPr>
          <p:cNvPr id="4" name="Rectangle 3"/>
          <p:cNvSpPr/>
          <p:nvPr/>
        </p:nvSpPr>
        <p:spPr>
          <a:xfrm>
            <a:off x="3195850" y="6104514"/>
            <a:ext cx="8508470" cy="954107"/>
          </a:xfrm>
          <a:prstGeom prst="rect">
            <a:avLst/>
          </a:prstGeom>
        </p:spPr>
        <p:txBody>
          <a:bodyPr wrap="square">
            <a:spAutoFit/>
          </a:bodyPr>
          <a:lstStyle/>
          <a:p>
            <a:pPr>
              <a:tabLst>
                <a:tab pos="1485900" algn="l"/>
              </a:tabLst>
              <a:defRPr/>
            </a:pPr>
            <a:r>
              <a:rPr lang="en-US" sz="1400" i="1" dirty="0">
                <a:solidFill>
                  <a:prstClr val="black"/>
                </a:solidFill>
                <a:latin typeface="Century Gothic" panose="020B0502020202020204" pitchFamily="34" charset="0"/>
              </a:rPr>
              <a:t>Assumptions: 25 year old, saving $10 weekly until age 65, Rate-of-Return 7%</a:t>
            </a:r>
          </a:p>
          <a:p>
            <a:pPr>
              <a:tabLst>
                <a:tab pos="1485900" algn="l"/>
              </a:tabLst>
              <a:defRPr/>
            </a:pPr>
            <a:r>
              <a:rPr lang="en-US" sz="1400" i="1" dirty="0">
                <a:solidFill>
                  <a:prstClr val="black"/>
                </a:solidFill>
                <a:latin typeface="Century Gothic" panose="020B0502020202020204" pitchFamily="34" charset="0"/>
              </a:rPr>
              <a:t>Hypothetical scenario; for illustrative purposes only.</a:t>
            </a:r>
          </a:p>
          <a:p>
            <a:pPr algn="ctr">
              <a:tabLst>
                <a:tab pos="1485900" algn="l"/>
              </a:tabLst>
              <a:defRPr/>
            </a:pPr>
            <a:endParaRPr lang="en-US" sz="1400" i="1" dirty="0">
              <a:solidFill>
                <a:prstClr val="black"/>
              </a:solidFill>
              <a:latin typeface="Century Gothic" panose="020B0502020202020204" pitchFamily="34" charset="0"/>
            </a:endParaRPr>
          </a:p>
          <a:p>
            <a:pPr algn="ctr">
              <a:tabLst>
                <a:tab pos="1485900" algn="l"/>
              </a:tabLst>
              <a:defRPr/>
            </a:pPr>
            <a:endParaRPr lang="en-US" sz="1400" i="1" dirty="0">
              <a:solidFill>
                <a:prstClr val="black"/>
              </a:solidFill>
              <a:latin typeface="Century Gothic" panose="020B0502020202020204" pitchFamily="34" charset="0"/>
            </a:endParaRPr>
          </a:p>
        </p:txBody>
      </p:sp>
      <p:graphicFrame>
        <p:nvGraphicFramePr>
          <p:cNvPr id="5" name="Chart 4"/>
          <p:cNvGraphicFramePr/>
          <p:nvPr/>
        </p:nvGraphicFramePr>
        <p:xfrm>
          <a:off x="2238413" y="1212330"/>
          <a:ext cx="8006502" cy="4707514"/>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a:extLst>
              <a:ext uri="{FF2B5EF4-FFF2-40B4-BE49-F238E27FC236}">
                <a16:creationId xmlns:a16="http://schemas.microsoft.com/office/drawing/2014/main" id="{03BB7915-5618-9B35-4B93-B928DF1534FC}"/>
              </a:ext>
            </a:extLst>
          </p:cNvPr>
          <p:cNvSpPr>
            <a:spLocks noGrp="1"/>
          </p:cNvSpPr>
          <p:nvPr>
            <p:ph type="ftr" sz="quarter" idx="13"/>
          </p:nvPr>
        </p:nvSpPr>
        <p:spPr>
          <a:xfrm>
            <a:off x="254000" y="6580719"/>
            <a:ext cx="948267" cy="281515"/>
          </a:xfrm>
          <a:prstGeom prst="rect">
            <a:avLst/>
          </a:prstGeom>
        </p:spPr>
        <p:txBody>
          <a:bodyPr vert="horz" lIns="91440" tIns="45720" rIns="91440" bIns="45720" rtlCol="0" anchor="ctr"/>
          <a:lstStyle>
            <a:defPPr>
              <a:defRPr lang="en-US"/>
            </a:defPPr>
            <a:lvl1pPr marL="0" algn="ctr"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iis401k_rev0423</a:t>
            </a:r>
            <a:endParaRPr lang="en-US" dirty="0"/>
          </a:p>
        </p:txBody>
      </p:sp>
    </p:spTree>
    <p:extLst>
      <p:ext uri="{BB962C8B-B14F-4D97-AF65-F5344CB8AC3E}">
        <p14:creationId xmlns:p14="http://schemas.microsoft.com/office/powerpoint/2010/main" val="533169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3" name="Rectangle 8"/>
          <p:cNvSpPr>
            <a:spLocks noChangeArrowheads="1"/>
          </p:cNvSpPr>
          <p:nvPr/>
        </p:nvSpPr>
        <p:spPr bwMode="auto">
          <a:xfrm>
            <a:off x="2516188" y="367493"/>
            <a:ext cx="76904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19175">
              <a:defRPr>
                <a:solidFill>
                  <a:schemeClr val="tx1"/>
                </a:solidFill>
                <a:latin typeface="Arial" panose="020B0604020202020204" pitchFamily="34" charset="0"/>
                <a:cs typeface="Arial" panose="020B0604020202020204" pitchFamily="34" charset="0"/>
              </a:defRPr>
            </a:lvl1pPr>
            <a:lvl2pPr marL="742950" indent="-285750" defTabSz="1019175">
              <a:defRPr>
                <a:solidFill>
                  <a:schemeClr val="tx1"/>
                </a:solidFill>
                <a:latin typeface="Arial" panose="020B0604020202020204" pitchFamily="34" charset="0"/>
                <a:cs typeface="Arial" panose="020B0604020202020204" pitchFamily="34" charset="0"/>
              </a:defRPr>
            </a:lvl2pPr>
            <a:lvl3pPr marL="1143000" indent="-228600" defTabSz="1019175">
              <a:defRPr>
                <a:solidFill>
                  <a:schemeClr val="tx1"/>
                </a:solidFill>
                <a:latin typeface="Arial" panose="020B0604020202020204" pitchFamily="34" charset="0"/>
                <a:cs typeface="Arial" panose="020B0604020202020204" pitchFamily="34" charset="0"/>
              </a:defRPr>
            </a:lvl3pPr>
            <a:lvl4pPr marL="1600200" indent="-228600" defTabSz="1019175">
              <a:defRPr>
                <a:solidFill>
                  <a:schemeClr val="tx1"/>
                </a:solidFill>
                <a:latin typeface="Arial" panose="020B0604020202020204" pitchFamily="34" charset="0"/>
                <a:cs typeface="Arial" panose="020B0604020202020204" pitchFamily="34" charset="0"/>
              </a:defRPr>
            </a:lvl4pPr>
            <a:lvl5pPr marL="2057400" indent="-228600" defTabSz="1019175">
              <a:defRPr>
                <a:solidFill>
                  <a:schemeClr val="tx1"/>
                </a:solidFill>
                <a:latin typeface="Arial" panose="020B0604020202020204" pitchFamily="34" charset="0"/>
                <a:cs typeface="Arial" panose="020B0604020202020204" pitchFamily="34" charset="0"/>
              </a:defRPr>
            </a:lvl5pPr>
            <a:lvl6pPr marL="2514600" indent="-228600" defTabSz="10191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191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191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191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FFCC00"/>
              </a:buClr>
              <a:buSzPct val="85000"/>
            </a:pPr>
            <a:r>
              <a:rPr lang="en-US" altLang="en-US" sz="3200" b="1" dirty="0">
                <a:solidFill>
                  <a:srgbClr val="211A55"/>
                </a:solidFill>
                <a:latin typeface="Century Gothic" panose="020B0502020202020204" pitchFamily="34" charset="0"/>
              </a:rPr>
              <a:t>example:  how long you save</a:t>
            </a:r>
          </a:p>
        </p:txBody>
      </p:sp>
      <p:sp>
        <p:nvSpPr>
          <p:cNvPr id="2" name="Rectangle 1"/>
          <p:cNvSpPr/>
          <p:nvPr/>
        </p:nvSpPr>
        <p:spPr>
          <a:xfrm>
            <a:off x="3195850" y="6104514"/>
            <a:ext cx="8996150" cy="800219"/>
          </a:xfrm>
          <a:prstGeom prst="rect">
            <a:avLst/>
          </a:prstGeom>
        </p:spPr>
        <p:txBody>
          <a:bodyPr wrap="square">
            <a:spAutoFit/>
          </a:bodyPr>
          <a:lstStyle/>
          <a:p>
            <a:pPr>
              <a:tabLst>
                <a:tab pos="1485900" algn="l"/>
              </a:tabLst>
              <a:defRPr/>
            </a:pPr>
            <a:r>
              <a:rPr lang="en-US" sz="1400" i="1" dirty="0">
                <a:solidFill>
                  <a:prstClr val="black"/>
                </a:solidFill>
                <a:latin typeface="Century Gothic" panose="020B0502020202020204" pitchFamily="34" charset="0"/>
              </a:rPr>
              <a:t>Assumptions: Saving $40 weekly until age 65, Rate-of-Return 7%</a:t>
            </a:r>
          </a:p>
          <a:p>
            <a:pPr>
              <a:tabLst>
                <a:tab pos="1485900" algn="l"/>
              </a:tabLst>
              <a:defRPr/>
            </a:pPr>
            <a:r>
              <a:rPr lang="en-US" sz="1400" i="1" dirty="0">
                <a:solidFill>
                  <a:prstClr val="black"/>
                </a:solidFill>
                <a:latin typeface="Century Gothic" panose="020B0502020202020204" pitchFamily="34" charset="0"/>
              </a:rPr>
              <a:t>Hypothetical scenario; for illustrative purposes only.</a:t>
            </a:r>
          </a:p>
          <a:p>
            <a:pPr algn="ctr">
              <a:tabLst>
                <a:tab pos="1485900" algn="l"/>
              </a:tabLst>
              <a:defRPr/>
            </a:pPr>
            <a:endParaRPr lang="en-US" i="1" dirty="0">
              <a:solidFill>
                <a:prstClr val="black"/>
              </a:solidFill>
              <a:latin typeface="Century Gothic" panose="020B0502020202020204" pitchFamily="34" charset="0"/>
            </a:endParaRPr>
          </a:p>
        </p:txBody>
      </p:sp>
      <p:graphicFrame>
        <p:nvGraphicFramePr>
          <p:cNvPr id="5" name="Chart 4"/>
          <p:cNvGraphicFramePr/>
          <p:nvPr/>
        </p:nvGraphicFramePr>
        <p:xfrm>
          <a:off x="2516188" y="1260902"/>
          <a:ext cx="7383185" cy="464483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78EACAF1-0D63-A107-0A0F-AFED986AADC9}"/>
              </a:ext>
            </a:extLst>
          </p:cNvPr>
          <p:cNvSpPr>
            <a:spLocks noGrp="1"/>
          </p:cNvSpPr>
          <p:nvPr>
            <p:ph type="ftr" sz="quarter" idx="13"/>
          </p:nvPr>
        </p:nvSpPr>
        <p:spPr>
          <a:xfrm>
            <a:off x="254000" y="6580719"/>
            <a:ext cx="948267" cy="281515"/>
          </a:xfrm>
          <a:prstGeom prst="rect">
            <a:avLst/>
          </a:prstGeom>
        </p:spPr>
        <p:txBody>
          <a:bodyPr vert="horz" lIns="91440" tIns="45720" rIns="91440" bIns="45720" rtlCol="0" anchor="ctr"/>
          <a:lstStyle>
            <a:defPPr>
              <a:defRPr lang="en-US"/>
            </a:defPPr>
            <a:lvl1pPr marL="0" algn="ctr"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iis401k_rev0423</a:t>
            </a:r>
            <a:endParaRPr lang="en-US" dirty="0"/>
          </a:p>
        </p:txBody>
      </p:sp>
    </p:spTree>
    <p:extLst>
      <p:ext uri="{BB962C8B-B14F-4D97-AF65-F5344CB8AC3E}">
        <p14:creationId xmlns:p14="http://schemas.microsoft.com/office/powerpoint/2010/main" val="2156068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3" name="Rectangle 8"/>
          <p:cNvSpPr>
            <a:spLocks noChangeArrowheads="1"/>
          </p:cNvSpPr>
          <p:nvPr/>
        </p:nvSpPr>
        <p:spPr bwMode="auto">
          <a:xfrm>
            <a:off x="2516188" y="249752"/>
            <a:ext cx="76904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19175">
              <a:defRPr>
                <a:solidFill>
                  <a:schemeClr val="tx1"/>
                </a:solidFill>
                <a:latin typeface="Arial" panose="020B0604020202020204" pitchFamily="34" charset="0"/>
                <a:cs typeface="Arial" panose="020B0604020202020204" pitchFamily="34" charset="0"/>
              </a:defRPr>
            </a:lvl1pPr>
            <a:lvl2pPr marL="742950" indent="-285750" defTabSz="1019175">
              <a:defRPr>
                <a:solidFill>
                  <a:schemeClr val="tx1"/>
                </a:solidFill>
                <a:latin typeface="Arial" panose="020B0604020202020204" pitchFamily="34" charset="0"/>
                <a:cs typeface="Arial" panose="020B0604020202020204" pitchFamily="34" charset="0"/>
              </a:defRPr>
            </a:lvl2pPr>
            <a:lvl3pPr marL="1143000" indent="-228600" defTabSz="1019175">
              <a:defRPr>
                <a:solidFill>
                  <a:schemeClr val="tx1"/>
                </a:solidFill>
                <a:latin typeface="Arial" panose="020B0604020202020204" pitchFamily="34" charset="0"/>
                <a:cs typeface="Arial" panose="020B0604020202020204" pitchFamily="34" charset="0"/>
              </a:defRPr>
            </a:lvl3pPr>
            <a:lvl4pPr marL="1600200" indent="-228600" defTabSz="1019175">
              <a:defRPr>
                <a:solidFill>
                  <a:schemeClr val="tx1"/>
                </a:solidFill>
                <a:latin typeface="Arial" panose="020B0604020202020204" pitchFamily="34" charset="0"/>
                <a:cs typeface="Arial" panose="020B0604020202020204" pitchFamily="34" charset="0"/>
              </a:defRPr>
            </a:lvl4pPr>
            <a:lvl5pPr marL="2057400" indent="-228600" defTabSz="1019175">
              <a:defRPr>
                <a:solidFill>
                  <a:schemeClr val="tx1"/>
                </a:solidFill>
                <a:latin typeface="Arial" panose="020B0604020202020204" pitchFamily="34" charset="0"/>
                <a:cs typeface="Arial" panose="020B0604020202020204" pitchFamily="34" charset="0"/>
              </a:defRPr>
            </a:lvl5pPr>
            <a:lvl6pPr marL="2514600" indent="-228600" defTabSz="10191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191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191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191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FFCC00"/>
              </a:buClr>
              <a:buSzPct val="85000"/>
            </a:pPr>
            <a:r>
              <a:rPr lang="en-US" altLang="en-US" sz="3200" b="1" dirty="0">
                <a:solidFill>
                  <a:srgbClr val="211A55"/>
                </a:solidFill>
                <a:latin typeface="Century Gothic" panose="020B0502020202020204" pitchFamily="34" charset="0"/>
              </a:rPr>
              <a:t>example:  what you earn</a:t>
            </a:r>
          </a:p>
        </p:txBody>
      </p:sp>
      <p:graphicFrame>
        <p:nvGraphicFramePr>
          <p:cNvPr id="3" name="Chart 1"/>
          <p:cNvGraphicFramePr>
            <a:graphicFrameLocks/>
          </p:cNvGraphicFramePr>
          <p:nvPr>
            <p:extLst>
              <p:ext uri="{D42A27DB-BD31-4B8C-83A1-F6EECF244321}">
                <p14:modId xmlns:p14="http://schemas.microsoft.com/office/powerpoint/2010/main" val="144254963"/>
              </p:ext>
            </p:extLst>
          </p:nvPr>
        </p:nvGraphicFramePr>
        <p:xfrm>
          <a:off x="2061245" y="1054832"/>
          <a:ext cx="79248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a:spLocks noChangeArrowheads="1"/>
          </p:cNvSpPr>
          <p:nvPr/>
        </p:nvSpPr>
        <p:spPr bwMode="auto">
          <a:xfrm>
            <a:off x="7059336" y="3953836"/>
            <a:ext cx="64278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dirty="0">
                <a:solidFill>
                  <a:schemeClr val="bg1"/>
                </a:solidFill>
                <a:latin typeface="Century Gothic" panose="020B0502020202020204" pitchFamily="34" charset="0"/>
              </a:rPr>
              <a:t>82%</a:t>
            </a:r>
          </a:p>
        </p:txBody>
      </p:sp>
      <p:sp>
        <p:nvSpPr>
          <p:cNvPr id="8" name="TextBox 1"/>
          <p:cNvSpPr txBox="1">
            <a:spLocks noChangeArrowheads="1"/>
          </p:cNvSpPr>
          <p:nvPr/>
        </p:nvSpPr>
        <p:spPr bwMode="auto">
          <a:xfrm>
            <a:off x="8481969" y="2706583"/>
            <a:ext cx="64278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dirty="0">
                <a:solidFill>
                  <a:schemeClr val="bg1"/>
                </a:solidFill>
                <a:latin typeface="Century Gothic" panose="020B0502020202020204" pitchFamily="34" charset="0"/>
              </a:rPr>
              <a:t>93%</a:t>
            </a:r>
          </a:p>
        </p:txBody>
      </p:sp>
      <p:sp>
        <p:nvSpPr>
          <p:cNvPr id="2" name="Rectangle 1"/>
          <p:cNvSpPr/>
          <p:nvPr/>
        </p:nvSpPr>
        <p:spPr>
          <a:xfrm>
            <a:off x="3281359" y="6085028"/>
            <a:ext cx="6358176" cy="523220"/>
          </a:xfrm>
          <a:prstGeom prst="rect">
            <a:avLst/>
          </a:prstGeom>
        </p:spPr>
        <p:txBody>
          <a:bodyPr wrap="square">
            <a:spAutoFit/>
          </a:bodyPr>
          <a:lstStyle/>
          <a:p>
            <a:pPr>
              <a:buClr>
                <a:srgbClr val="FFCC00"/>
              </a:buClr>
              <a:buSzPct val="85000"/>
              <a:defRPr/>
            </a:pPr>
            <a:r>
              <a:rPr lang="en-US" sz="1400" i="1" dirty="0">
                <a:solidFill>
                  <a:prstClr val="black"/>
                </a:solidFill>
                <a:latin typeface="Century Gothic" panose="020B0502020202020204" pitchFamily="34" charset="0"/>
              </a:rPr>
              <a:t>Assumptions: Saving $40 weekly from age 25 to age 65</a:t>
            </a:r>
          </a:p>
          <a:p>
            <a:pPr>
              <a:buClr>
                <a:srgbClr val="FFCC00"/>
              </a:buClr>
              <a:buSzPct val="85000"/>
              <a:defRPr/>
            </a:pPr>
            <a:r>
              <a:rPr lang="en-US" sz="1400" i="1" dirty="0">
                <a:solidFill>
                  <a:prstClr val="black"/>
                </a:solidFill>
                <a:latin typeface="Century Gothic" panose="020B0502020202020204" pitchFamily="34" charset="0"/>
              </a:rPr>
              <a:t>Hypothetical scenario; for illustrative purposes only.</a:t>
            </a:r>
          </a:p>
        </p:txBody>
      </p:sp>
      <p:sp>
        <p:nvSpPr>
          <p:cNvPr id="4" name="TextBox 3">
            <a:extLst>
              <a:ext uri="{FF2B5EF4-FFF2-40B4-BE49-F238E27FC236}">
                <a16:creationId xmlns:a16="http://schemas.microsoft.com/office/drawing/2014/main" id="{2081B071-63D5-6CE6-A842-589D81909312}"/>
              </a:ext>
            </a:extLst>
          </p:cNvPr>
          <p:cNvSpPr txBox="1"/>
          <p:nvPr/>
        </p:nvSpPr>
        <p:spPr>
          <a:xfrm>
            <a:off x="2592475" y="5134707"/>
            <a:ext cx="1386672" cy="369332"/>
          </a:xfrm>
          <a:prstGeom prst="rect">
            <a:avLst/>
          </a:prstGeom>
          <a:noFill/>
        </p:spPr>
        <p:txBody>
          <a:bodyPr wrap="square" rtlCol="0">
            <a:spAutoFit/>
          </a:bodyPr>
          <a:lstStyle/>
          <a:p>
            <a:r>
              <a:rPr lang="en-US" dirty="0"/>
              <a:t>Interest Rate</a:t>
            </a:r>
          </a:p>
        </p:txBody>
      </p:sp>
    </p:spTree>
    <p:extLst>
      <p:ext uri="{BB962C8B-B14F-4D97-AF65-F5344CB8AC3E}">
        <p14:creationId xmlns:p14="http://schemas.microsoft.com/office/powerpoint/2010/main" val="95167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t>determine your asset allocation</a:t>
            </a:r>
          </a:p>
        </p:txBody>
      </p:sp>
      <p:pic>
        <p:nvPicPr>
          <p:cNvPr id="7" name="Picture 6" descr="Icon&#10;&#10;Description automatically generated">
            <a:extLst>
              <a:ext uri="{FF2B5EF4-FFF2-40B4-BE49-F238E27FC236}">
                <a16:creationId xmlns:a16="http://schemas.microsoft.com/office/drawing/2014/main" id="{CAB840D4-4602-AC8E-E500-990EC29911B0}"/>
              </a:ext>
            </a:extLst>
          </p:cNvPr>
          <p:cNvPicPr>
            <a:picLocks noChangeAspect="1"/>
          </p:cNvPicPr>
          <p:nvPr/>
        </p:nvPicPr>
        <p:blipFill rotWithShape="1">
          <a:blip r:embed="rId3">
            <a:extLst>
              <a:ext uri="{28A0092B-C50C-407E-A947-70E740481C1C}">
                <a14:useLocalDpi xmlns:a14="http://schemas.microsoft.com/office/drawing/2010/main" val="0"/>
              </a:ext>
            </a:extLst>
          </a:blip>
          <a:srcRect l="23104" t="13946" r="23161" b="13563"/>
          <a:stretch/>
        </p:blipFill>
        <p:spPr>
          <a:xfrm>
            <a:off x="3499945" y="1658053"/>
            <a:ext cx="5654566" cy="4290801"/>
          </a:xfrm>
          <a:prstGeom prst="rect">
            <a:avLst/>
          </a:prstGeom>
        </p:spPr>
      </p:pic>
      <p:pic>
        <p:nvPicPr>
          <p:cNvPr id="10" name="Picture 9">
            <a:extLst>
              <a:ext uri="{FF2B5EF4-FFF2-40B4-BE49-F238E27FC236}">
                <a16:creationId xmlns:a16="http://schemas.microsoft.com/office/drawing/2014/main" id="{AE933F1E-1F02-375B-F887-D9AC6BB811D1}"/>
              </a:ext>
            </a:extLst>
          </p:cNvPr>
          <p:cNvPicPr>
            <a:picLocks noChangeAspect="1"/>
          </p:cNvPicPr>
          <p:nvPr/>
        </p:nvPicPr>
        <p:blipFill rotWithShape="1">
          <a:blip r:embed="rId4"/>
          <a:srcRect l="7140" t="24372" r="7805" b="3449"/>
          <a:stretch/>
        </p:blipFill>
        <p:spPr>
          <a:xfrm flipV="1">
            <a:off x="7063741" y="1447866"/>
            <a:ext cx="1458468" cy="556956"/>
          </a:xfrm>
          <a:prstGeom prst="rect">
            <a:avLst/>
          </a:prstGeom>
        </p:spPr>
      </p:pic>
      <p:sp>
        <p:nvSpPr>
          <p:cNvPr id="11" name="TextBox 10">
            <a:extLst>
              <a:ext uri="{FF2B5EF4-FFF2-40B4-BE49-F238E27FC236}">
                <a16:creationId xmlns:a16="http://schemas.microsoft.com/office/drawing/2014/main" id="{90CF319A-DC77-70AE-B639-13C61C1E9FBB}"/>
              </a:ext>
            </a:extLst>
          </p:cNvPr>
          <p:cNvSpPr txBox="1"/>
          <p:nvPr/>
        </p:nvSpPr>
        <p:spPr>
          <a:xfrm>
            <a:off x="8522209" y="1930998"/>
            <a:ext cx="3468624" cy="1323439"/>
          </a:xfrm>
          <a:prstGeom prst="rect">
            <a:avLst/>
          </a:prstGeom>
          <a:noFill/>
        </p:spPr>
        <p:txBody>
          <a:bodyPr wrap="square" rtlCol="0">
            <a:spAutoFit/>
          </a:bodyPr>
          <a:lstStyle/>
          <a:p>
            <a:r>
              <a:rPr lang="en-US" sz="2400" b="1" dirty="0">
                <a:solidFill>
                  <a:srgbClr val="9F8749"/>
                </a:solidFill>
                <a:latin typeface="Desyrel" panose="02000603050000020003" pitchFamily="2" charset="0"/>
              </a:rPr>
              <a:t>25+ Years Until Retirement</a:t>
            </a:r>
            <a:endParaRPr lang="en-GB" sz="2400" b="1" dirty="0">
              <a:solidFill>
                <a:srgbClr val="9F8749"/>
              </a:solidFill>
              <a:latin typeface="Desyrel" panose="02000603050000020003" pitchFamily="2" charset="0"/>
            </a:endParaRPr>
          </a:p>
          <a:p>
            <a:r>
              <a:rPr lang="en-US" sz="1600" b="1" dirty="0">
                <a:solidFill>
                  <a:srgbClr val="211A55"/>
                </a:solidFill>
                <a:latin typeface="Century Gothic" panose="020B0502020202020204" pitchFamily="34" charset="0"/>
              </a:rPr>
              <a:t>Consider Aggressive or Moderately Aggressive</a:t>
            </a:r>
            <a:endParaRPr lang="en-GB" sz="1600" b="1" dirty="0">
              <a:solidFill>
                <a:srgbClr val="211A55"/>
              </a:solidFill>
              <a:latin typeface="Century Gothic" panose="020B0502020202020204" pitchFamily="34" charset="0"/>
            </a:endParaRPr>
          </a:p>
        </p:txBody>
      </p:sp>
      <p:pic>
        <p:nvPicPr>
          <p:cNvPr id="12" name="Picture 11">
            <a:extLst>
              <a:ext uri="{FF2B5EF4-FFF2-40B4-BE49-F238E27FC236}">
                <a16:creationId xmlns:a16="http://schemas.microsoft.com/office/drawing/2014/main" id="{499104EF-B3D7-333D-A52D-AAD908293D73}"/>
              </a:ext>
            </a:extLst>
          </p:cNvPr>
          <p:cNvPicPr>
            <a:picLocks noChangeAspect="1"/>
          </p:cNvPicPr>
          <p:nvPr/>
        </p:nvPicPr>
        <p:blipFill rotWithShape="1">
          <a:blip r:embed="rId4"/>
          <a:srcRect l="7140" t="24372" r="7805" b="3449"/>
          <a:stretch/>
        </p:blipFill>
        <p:spPr>
          <a:xfrm rot="925604" flipH="1" flipV="1">
            <a:off x="4998251" y="2688096"/>
            <a:ext cx="1458468" cy="556956"/>
          </a:xfrm>
          <a:prstGeom prst="rect">
            <a:avLst/>
          </a:prstGeom>
        </p:spPr>
      </p:pic>
      <p:sp>
        <p:nvSpPr>
          <p:cNvPr id="13" name="TextBox 12">
            <a:extLst>
              <a:ext uri="{FF2B5EF4-FFF2-40B4-BE49-F238E27FC236}">
                <a16:creationId xmlns:a16="http://schemas.microsoft.com/office/drawing/2014/main" id="{E08667A1-22F2-6DA8-94BE-180D61BADC0F}"/>
              </a:ext>
            </a:extLst>
          </p:cNvPr>
          <p:cNvSpPr txBox="1"/>
          <p:nvPr/>
        </p:nvSpPr>
        <p:spPr>
          <a:xfrm>
            <a:off x="1607437" y="2818873"/>
            <a:ext cx="3481656" cy="1323439"/>
          </a:xfrm>
          <a:prstGeom prst="rect">
            <a:avLst/>
          </a:prstGeom>
          <a:noFill/>
        </p:spPr>
        <p:txBody>
          <a:bodyPr wrap="square" rtlCol="0">
            <a:spAutoFit/>
          </a:bodyPr>
          <a:lstStyle/>
          <a:p>
            <a:r>
              <a:rPr lang="en-US" sz="2400" b="1" dirty="0">
                <a:solidFill>
                  <a:srgbClr val="9F8749"/>
                </a:solidFill>
                <a:latin typeface="Desyrel" panose="02000603050000020003" pitchFamily="2" charset="0"/>
              </a:rPr>
              <a:t>15 Years Until Retirement</a:t>
            </a:r>
            <a:endParaRPr lang="en-GB" sz="2400" b="1" dirty="0">
              <a:solidFill>
                <a:srgbClr val="9F8749"/>
              </a:solidFill>
              <a:latin typeface="Desyrel" panose="02000603050000020003" pitchFamily="2" charset="0"/>
            </a:endParaRPr>
          </a:p>
          <a:p>
            <a:pPr lvl="0"/>
            <a:r>
              <a:rPr lang="en-US" sz="1600" b="1" dirty="0">
                <a:solidFill>
                  <a:srgbClr val="211A55"/>
                </a:solidFill>
                <a:latin typeface="Century Gothic" panose="020B0502020202020204" pitchFamily="34" charset="0"/>
              </a:rPr>
              <a:t>Consider Moderately Aggressive</a:t>
            </a:r>
          </a:p>
          <a:p>
            <a:pPr lvl="0"/>
            <a:r>
              <a:rPr lang="en-US" sz="1600" b="1" dirty="0">
                <a:solidFill>
                  <a:srgbClr val="211A55"/>
                </a:solidFill>
                <a:latin typeface="Century Gothic" panose="020B0502020202020204" pitchFamily="34" charset="0"/>
              </a:rPr>
              <a:t>or Moderate</a:t>
            </a:r>
            <a:endParaRPr lang="en-GB" sz="1600" b="1" dirty="0">
              <a:solidFill>
                <a:srgbClr val="211A55"/>
              </a:solidFill>
              <a:latin typeface="Century Gothic" panose="020B0502020202020204" pitchFamily="34" charset="0"/>
            </a:endParaRPr>
          </a:p>
        </p:txBody>
      </p:sp>
      <p:sp>
        <p:nvSpPr>
          <p:cNvPr id="6" name="TextBox 5">
            <a:extLst>
              <a:ext uri="{FF2B5EF4-FFF2-40B4-BE49-F238E27FC236}">
                <a16:creationId xmlns:a16="http://schemas.microsoft.com/office/drawing/2014/main" id="{E671FCEF-9BBD-4714-BC28-27C91F97D458}"/>
              </a:ext>
            </a:extLst>
          </p:cNvPr>
          <p:cNvSpPr txBox="1"/>
          <p:nvPr/>
        </p:nvSpPr>
        <p:spPr>
          <a:xfrm>
            <a:off x="8716547" y="6048336"/>
            <a:ext cx="3331572" cy="646331"/>
          </a:xfrm>
          <a:prstGeom prst="rect">
            <a:avLst/>
          </a:prstGeom>
          <a:noFill/>
        </p:spPr>
        <p:txBody>
          <a:bodyPr wrap="square" rtlCol="0">
            <a:spAutoFit/>
          </a:bodyPr>
          <a:lstStyle/>
          <a:p>
            <a:r>
              <a:rPr lang="en-US" sz="1200" dirty="0">
                <a:latin typeface="Century Gothic" panose="020B0502020202020204" pitchFamily="34" charset="0"/>
              </a:rPr>
              <a:t>Individual needs may vary based on various factors. Please consult a financial professional. </a:t>
            </a:r>
          </a:p>
        </p:txBody>
      </p:sp>
      <p:sp>
        <p:nvSpPr>
          <p:cNvPr id="14" name="TextBox 13">
            <a:extLst>
              <a:ext uri="{FF2B5EF4-FFF2-40B4-BE49-F238E27FC236}">
                <a16:creationId xmlns:a16="http://schemas.microsoft.com/office/drawing/2014/main" id="{B13D768F-7706-CCA1-B53F-44278DDA50DC}"/>
              </a:ext>
            </a:extLst>
          </p:cNvPr>
          <p:cNvSpPr txBox="1"/>
          <p:nvPr/>
        </p:nvSpPr>
        <p:spPr>
          <a:xfrm>
            <a:off x="1683637" y="5371228"/>
            <a:ext cx="3632616" cy="1323439"/>
          </a:xfrm>
          <a:prstGeom prst="rect">
            <a:avLst/>
          </a:prstGeom>
          <a:noFill/>
        </p:spPr>
        <p:txBody>
          <a:bodyPr wrap="square" rtlCol="0">
            <a:spAutoFit/>
          </a:bodyPr>
          <a:lstStyle/>
          <a:p>
            <a:r>
              <a:rPr lang="en-US" sz="2400" b="1" dirty="0">
                <a:solidFill>
                  <a:srgbClr val="9F8749"/>
                </a:solidFill>
                <a:latin typeface="Desyrel" panose="02000603050000020003" pitchFamily="2" charset="0"/>
              </a:rPr>
              <a:t>5 Years Until Retirement</a:t>
            </a:r>
            <a:endParaRPr lang="en-GB" sz="2400" b="1" dirty="0">
              <a:solidFill>
                <a:srgbClr val="9F8749"/>
              </a:solidFill>
              <a:latin typeface="Desyrel" panose="02000603050000020003" pitchFamily="2" charset="0"/>
            </a:endParaRPr>
          </a:p>
          <a:p>
            <a:pPr lvl="0"/>
            <a:r>
              <a:rPr lang="en-US" sz="1600" b="1" dirty="0">
                <a:solidFill>
                  <a:srgbClr val="211A55"/>
                </a:solidFill>
                <a:latin typeface="Century Gothic" panose="020B0502020202020204" pitchFamily="34" charset="0"/>
              </a:rPr>
              <a:t>Consider Moderate or</a:t>
            </a:r>
          </a:p>
          <a:p>
            <a:pPr lvl="0"/>
            <a:r>
              <a:rPr lang="en-US" sz="1600" b="1" dirty="0">
                <a:solidFill>
                  <a:srgbClr val="211A55"/>
                </a:solidFill>
                <a:latin typeface="Century Gothic" panose="020B0502020202020204" pitchFamily="34" charset="0"/>
              </a:rPr>
              <a:t>Moderately Conservative</a:t>
            </a:r>
            <a:endParaRPr lang="en-GB" sz="1600" b="1" dirty="0">
              <a:solidFill>
                <a:srgbClr val="211A55"/>
              </a:solidFill>
              <a:latin typeface="Century Gothic" panose="020B0502020202020204" pitchFamily="34" charset="0"/>
            </a:endParaRPr>
          </a:p>
        </p:txBody>
      </p:sp>
      <p:pic>
        <p:nvPicPr>
          <p:cNvPr id="15" name="Picture 14">
            <a:extLst>
              <a:ext uri="{FF2B5EF4-FFF2-40B4-BE49-F238E27FC236}">
                <a16:creationId xmlns:a16="http://schemas.microsoft.com/office/drawing/2014/main" id="{ACDD4F75-740D-B962-3E6B-34106BE3D1C9}"/>
              </a:ext>
            </a:extLst>
          </p:cNvPr>
          <p:cNvPicPr>
            <a:picLocks noChangeAspect="1"/>
          </p:cNvPicPr>
          <p:nvPr/>
        </p:nvPicPr>
        <p:blipFill rotWithShape="1">
          <a:blip r:embed="rId4"/>
          <a:srcRect l="7140" t="24372" r="7805" b="3449"/>
          <a:stretch/>
        </p:blipFill>
        <p:spPr>
          <a:xfrm rot="9179384" flipV="1">
            <a:off x="4638253" y="5996650"/>
            <a:ext cx="1356001" cy="517826"/>
          </a:xfrm>
          <a:prstGeom prst="rect">
            <a:avLst/>
          </a:prstGeom>
        </p:spPr>
      </p:pic>
      <p:sp>
        <p:nvSpPr>
          <p:cNvPr id="5" name="Rectangle 3"/>
          <p:cNvSpPr txBox="1">
            <a:spLocks noChangeArrowheads="1"/>
          </p:cNvSpPr>
          <p:nvPr/>
        </p:nvSpPr>
        <p:spPr bwMode="auto">
          <a:xfrm>
            <a:off x="2236440" y="1039359"/>
            <a:ext cx="462613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a:spcBef>
                <a:spcPct val="20000"/>
              </a:spcBef>
            </a:pPr>
            <a:r>
              <a:rPr lang="en-US" altLang="en-US" sz="2400" b="1" dirty="0">
                <a:solidFill>
                  <a:srgbClr val="9F8749"/>
                </a:solidFill>
                <a:latin typeface="Desyrel" panose="02000603050000020003" pitchFamily="2" charset="0"/>
              </a:rPr>
              <a:t>Plot Goals for Your Time Horizon</a:t>
            </a:r>
          </a:p>
        </p:txBody>
      </p:sp>
      <p:sp>
        <p:nvSpPr>
          <p:cNvPr id="16" name="Oval 15">
            <a:extLst>
              <a:ext uri="{FF2B5EF4-FFF2-40B4-BE49-F238E27FC236}">
                <a16:creationId xmlns:a16="http://schemas.microsoft.com/office/drawing/2014/main" id="{52636447-0638-7D17-2674-5937F239FBE5}"/>
              </a:ext>
            </a:extLst>
          </p:cNvPr>
          <p:cNvSpPr/>
          <p:nvPr/>
        </p:nvSpPr>
        <p:spPr>
          <a:xfrm>
            <a:off x="4298950" y="2027094"/>
            <a:ext cx="455929" cy="446031"/>
          </a:xfrm>
          <a:prstGeom prst="ellipse">
            <a:avLst/>
          </a:prstGeom>
          <a:solidFill>
            <a:srgbClr val="15193F"/>
          </a:solidFill>
          <a:ln>
            <a:solidFill>
              <a:srgbClr val="151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3885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t>participant investment strategies</a:t>
            </a:r>
          </a:p>
        </p:txBody>
      </p:sp>
      <p:pic>
        <p:nvPicPr>
          <p:cNvPr id="4" name="Picture 3" descr="Diagram&#10;&#10;Description automatically generated">
            <a:extLst>
              <a:ext uri="{FF2B5EF4-FFF2-40B4-BE49-F238E27FC236}">
                <a16:creationId xmlns:a16="http://schemas.microsoft.com/office/drawing/2014/main" id="{0E50CBDF-16EF-AED2-0BB9-282C8F54D353}"/>
              </a:ext>
            </a:extLst>
          </p:cNvPr>
          <p:cNvPicPr>
            <a:picLocks noChangeAspect="1"/>
          </p:cNvPicPr>
          <p:nvPr/>
        </p:nvPicPr>
        <p:blipFill rotWithShape="1">
          <a:blip r:embed="rId3">
            <a:extLst>
              <a:ext uri="{28A0092B-C50C-407E-A947-70E740481C1C}">
                <a14:useLocalDpi xmlns:a14="http://schemas.microsoft.com/office/drawing/2010/main" val="0"/>
              </a:ext>
            </a:extLst>
          </a:blip>
          <a:srcRect l="12201" t="18140" r="10960"/>
          <a:stretch/>
        </p:blipFill>
        <p:spPr>
          <a:xfrm>
            <a:off x="1985554" y="1244009"/>
            <a:ext cx="9368248" cy="5613991"/>
          </a:xfrm>
          <a:prstGeom prst="rect">
            <a:avLst/>
          </a:prstGeom>
        </p:spPr>
      </p:pic>
    </p:spTree>
    <p:extLst>
      <p:ext uri="{BB962C8B-B14F-4D97-AF65-F5344CB8AC3E}">
        <p14:creationId xmlns:p14="http://schemas.microsoft.com/office/powerpoint/2010/main" val="28657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0">
            <a:extLst>
              <a:ext uri="{FF2B5EF4-FFF2-40B4-BE49-F238E27FC236}">
                <a16:creationId xmlns:a16="http://schemas.microsoft.com/office/drawing/2014/main" id="{C24D1DF9-1036-4BF3-8D51-ABF12F9D97BC}"/>
              </a:ext>
            </a:extLst>
          </p:cNvPr>
          <p:cNvSpPr>
            <a:spLocks noGrp="1"/>
          </p:cNvSpPr>
          <p:nvPr>
            <p:ph type="ctrTitle"/>
          </p:nvPr>
        </p:nvSpPr>
        <p:spPr>
          <a:xfrm>
            <a:off x="1985554" y="515961"/>
            <a:ext cx="9368247" cy="556956"/>
          </a:xfrm>
          <a:prstGeom prst="rect">
            <a:avLst/>
          </a:prstGeom>
        </p:spPr>
        <p:txBody>
          <a:bodyPr>
            <a:normAutofit/>
          </a:bodyPr>
          <a:lstStyle/>
          <a:p>
            <a:r>
              <a:rPr lang="en-US" sz="3200" dirty="0"/>
              <a:t>impact of being out of the market</a:t>
            </a:r>
          </a:p>
        </p:txBody>
      </p:sp>
      <p:sp>
        <p:nvSpPr>
          <p:cNvPr id="2" name="Footer Placeholder 1">
            <a:extLst>
              <a:ext uri="{FF2B5EF4-FFF2-40B4-BE49-F238E27FC236}">
                <a16:creationId xmlns:a16="http://schemas.microsoft.com/office/drawing/2014/main" id="{A10E1E85-21CF-7954-828A-FAE3884E9878}"/>
              </a:ext>
            </a:extLst>
          </p:cNvPr>
          <p:cNvSpPr>
            <a:spLocks noGrp="1"/>
          </p:cNvSpPr>
          <p:nvPr>
            <p:ph type="ftr" sz="quarter" idx="13"/>
          </p:nvPr>
        </p:nvSpPr>
        <p:spPr>
          <a:xfrm>
            <a:off x="254000" y="6580719"/>
            <a:ext cx="948267" cy="281515"/>
          </a:xfrm>
          <a:prstGeom prst="rect">
            <a:avLst/>
          </a:prstGeom>
        </p:spPr>
        <p:txBody>
          <a:bodyPr vert="horz" lIns="91440" tIns="45720" rIns="91440" bIns="45720" rtlCol="0" anchor="ctr"/>
          <a:lstStyle>
            <a:defPPr>
              <a:defRPr lang="en-US"/>
            </a:defPPr>
            <a:lvl1pPr marL="0" algn="ctr"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iis401k_rev0423</a:t>
            </a:r>
            <a:endParaRPr lang="en-US" dirty="0"/>
          </a:p>
        </p:txBody>
      </p:sp>
      <p:pic>
        <p:nvPicPr>
          <p:cNvPr id="6" name="Picture 5">
            <a:extLst>
              <a:ext uri="{FF2B5EF4-FFF2-40B4-BE49-F238E27FC236}">
                <a16:creationId xmlns:a16="http://schemas.microsoft.com/office/drawing/2014/main" id="{C4B8B8E2-89F7-6B62-E4F2-24B2489D404F}"/>
              </a:ext>
            </a:extLst>
          </p:cNvPr>
          <p:cNvPicPr>
            <a:picLocks noChangeAspect="1"/>
          </p:cNvPicPr>
          <p:nvPr/>
        </p:nvPicPr>
        <p:blipFill>
          <a:blip r:embed="rId3"/>
          <a:stretch>
            <a:fillRect/>
          </a:stretch>
        </p:blipFill>
        <p:spPr>
          <a:xfrm>
            <a:off x="2209313" y="1164669"/>
            <a:ext cx="8920727" cy="4528661"/>
          </a:xfrm>
          <a:prstGeom prst="rect">
            <a:avLst/>
          </a:prstGeom>
        </p:spPr>
      </p:pic>
      <p:sp>
        <p:nvSpPr>
          <p:cNvPr id="10" name="TextBox 9">
            <a:extLst>
              <a:ext uri="{FF2B5EF4-FFF2-40B4-BE49-F238E27FC236}">
                <a16:creationId xmlns:a16="http://schemas.microsoft.com/office/drawing/2014/main" id="{8BA31DD2-71BF-7CD7-897D-9A5B91036FAF}"/>
              </a:ext>
            </a:extLst>
          </p:cNvPr>
          <p:cNvSpPr txBox="1"/>
          <p:nvPr/>
        </p:nvSpPr>
        <p:spPr>
          <a:xfrm>
            <a:off x="1829981" y="5864985"/>
            <a:ext cx="10108019" cy="954107"/>
          </a:xfrm>
          <a:prstGeom prst="rect">
            <a:avLst/>
          </a:prstGeom>
          <a:noFill/>
        </p:spPr>
        <p:txBody>
          <a:bodyPr wrap="square" rtlCol="0">
            <a:spAutoFit/>
          </a:bodyPr>
          <a:lstStyle/>
          <a:p>
            <a:r>
              <a:rPr lang="en-US" sz="800" b="0" i="0" dirty="0">
                <a:solidFill>
                  <a:schemeClr val="bg1">
                    <a:lumMod val="50000"/>
                  </a:schemeClr>
                </a:solidFill>
                <a:effectLst/>
                <a:latin typeface="JPMAMProLig"/>
              </a:rPr>
              <a:t>Source: J.P. Morgan Asset Management analysis using data from Bloomberg. Returns are based on the S&amp;P 500 Total Return Index, an unmanaged, capitalization-weighted index that measures the performance of 500 large capitalization domestic stocks representing all major industries. Indices do not include fees or operating expenses and are not available for actual investment. The hypothetical performance calculations are shown for illustrative purposes only and are not meant to be representative of actual results while investing over the time periods shown. The hypothetical performance calculations are shown gross of fees. If fees were included, returns would be lower. Hypothetical performance returns reflect the reinvestment of all dividends. The hypothetical performance results have certain inherent limitations. Unlike an actual performance record, they do not reflect actual trading, liquidity constraints, fees and other costs. Also, since the trades have not actually been executed, the results may have under- or overcompensated for the impact of certain market factors such as lack of liquidity. Simulated trading programs in general are also subject to the fact that they are designed with the benefit of hindsight. Returns will fluctuate and an investment upon redemption may be worth more or less than its original value. Past performance is not indicative of future returns. An individual cannot invest directly in an index. Data as of December 31, 2023.</a:t>
            </a:r>
            <a:r>
              <a:rPr lang="en-US" sz="800" dirty="0">
                <a:solidFill>
                  <a:schemeClr val="bg1">
                    <a:lumMod val="50000"/>
                  </a:schemeClr>
                </a:solidFill>
              </a:rPr>
              <a:t> </a:t>
            </a:r>
          </a:p>
        </p:txBody>
      </p:sp>
    </p:spTree>
    <p:extLst>
      <p:ext uri="{BB962C8B-B14F-4D97-AF65-F5344CB8AC3E}">
        <p14:creationId xmlns:p14="http://schemas.microsoft.com/office/powerpoint/2010/main" val="1734753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E9B1718A-529D-3A49-F192-FC0DB78A86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167" y="794439"/>
            <a:ext cx="10132018" cy="5699261"/>
          </a:xfrm>
          <a:prstGeom prst="rect">
            <a:avLst/>
          </a:prstGeom>
        </p:spPr>
      </p:pic>
      <p:sp>
        <p:nvSpPr>
          <p:cNvPr id="5" name="Title 10">
            <a:extLst>
              <a:ext uri="{FF2B5EF4-FFF2-40B4-BE49-F238E27FC236}">
                <a16:creationId xmlns:a16="http://schemas.microsoft.com/office/drawing/2014/main" id="{9762875D-0D16-E76F-634B-50772E6CF647}"/>
              </a:ext>
            </a:extLst>
          </p:cNvPr>
          <p:cNvSpPr>
            <a:spLocks noGrp="1"/>
          </p:cNvSpPr>
          <p:nvPr>
            <p:ph type="ctrTitle"/>
          </p:nvPr>
        </p:nvSpPr>
        <p:spPr>
          <a:xfrm>
            <a:off x="1985554" y="515961"/>
            <a:ext cx="9368247" cy="556956"/>
          </a:xfrm>
          <a:prstGeom prst="rect">
            <a:avLst/>
          </a:prstGeom>
        </p:spPr>
        <p:txBody>
          <a:bodyPr>
            <a:normAutofit/>
          </a:bodyPr>
          <a:lstStyle/>
          <a:p>
            <a:r>
              <a:rPr lang="en-US" sz="3200" dirty="0"/>
              <a:t>time, diversification, and returns</a:t>
            </a:r>
          </a:p>
        </p:txBody>
      </p:sp>
      <p:sp>
        <p:nvSpPr>
          <p:cNvPr id="6" name="TextBox 5">
            <a:extLst>
              <a:ext uri="{FF2B5EF4-FFF2-40B4-BE49-F238E27FC236}">
                <a16:creationId xmlns:a16="http://schemas.microsoft.com/office/drawing/2014/main" id="{2D369852-DC1A-35AB-2436-85F377AA2DB8}"/>
              </a:ext>
            </a:extLst>
          </p:cNvPr>
          <p:cNvSpPr txBox="1"/>
          <p:nvPr/>
        </p:nvSpPr>
        <p:spPr>
          <a:xfrm>
            <a:off x="1985553" y="1072917"/>
            <a:ext cx="7222241" cy="707886"/>
          </a:xfrm>
          <a:prstGeom prst="rect">
            <a:avLst/>
          </a:prstGeom>
          <a:noFill/>
        </p:spPr>
        <p:txBody>
          <a:bodyPr wrap="square" rtlCol="0">
            <a:spAutoFit/>
          </a:bodyPr>
          <a:lstStyle/>
          <a:p>
            <a:r>
              <a:rPr lang="en-US" sz="2400" b="1" dirty="0">
                <a:solidFill>
                  <a:srgbClr val="9F8749"/>
                </a:solidFill>
                <a:latin typeface="Desyrel" panose="02000603050000020003" pitchFamily="2" charset="0"/>
              </a:rPr>
              <a:t>range of stock, bonds, and blended returns</a:t>
            </a:r>
            <a:endParaRPr lang="en-GB" sz="2400" b="1" dirty="0">
              <a:solidFill>
                <a:srgbClr val="9F8749"/>
              </a:solidFill>
              <a:latin typeface="Desyrel" panose="02000603050000020003" pitchFamily="2" charset="0"/>
            </a:endParaRPr>
          </a:p>
          <a:p>
            <a:r>
              <a:rPr lang="en-US" sz="1600" b="1" dirty="0">
                <a:solidFill>
                  <a:srgbClr val="211A55"/>
                </a:solidFill>
                <a:latin typeface="Century Gothic" panose="020B0502020202020204" pitchFamily="34" charset="0"/>
              </a:rPr>
              <a:t>annual totals 1950-2023</a:t>
            </a:r>
            <a:endParaRPr lang="en-GB" sz="1600" b="1" dirty="0">
              <a:solidFill>
                <a:srgbClr val="211A55"/>
              </a:solidFill>
              <a:latin typeface="Century Gothic" panose="020B0502020202020204" pitchFamily="34" charset="0"/>
            </a:endParaRPr>
          </a:p>
        </p:txBody>
      </p:sp>
    </p:spTree>
    <p:extLst>
      <p:ext uri="{BB962C8B-B14F-4D97-AF65-F5344CB8AC3E}">
        <p14:creationId xmlns:p14="http://schemas.microsoft.com/office/powerpoint/2010/main" val="1683454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1310" y="3150522"/>
            <a:ext cx="9368247" cy="556956"/>
          </a:xfrm>
        </p:spPr>
        <p:txBody>
          <a:bodyPr/>
          <a:lstStyle/>
          <a:p>
            <a:r>
              <a:rPr lang="en-US" sz="2400" dirty="0"/>
              <a:t>disclosures</a:t>
            </a:r>
            <a:r>
              <a:rPr lang="en-US" dirty="0"/>
              <a:t>	</a:t>
            </a:r>
          </a:p>
        </p:txBody>
      </p:sp>
      <p:sp>
        <p:nvSpPr>
          <p:cNvPr id="3" name="Content Placeholder 2"/>
          <p:cNvSpPr>
            <a:spLocks noGrp="1"/>
          </p:cNvSpPr>
          <p:nvPr>
            <p:ph idx="4294967295"/>
          </p:nvPr>
        </p:nvSpPr>
        <p:spPr>
          <a:xfrm>
            <a:off x="2157678" y="3782191"/>
            <a:ext cx="9448884" cy="2781767"/>
          </a:xfrm>
          <a:prstGeom prst="rect">
            <a:avLst/>
          </a:prstGeom>
        </p:spPr>
        <p:txBody>
          <a:bodyPr>
            <a:normAutofit fontScale="92500"/>
          </a:bodyPr>
          <a:lstStyle/>
          <a:p>
            <a:pPr>
              <a:buFont typeface="Wingdings" panose="05000000000000000000" pitchFamily="2" charset="2"/>
              <a:buChar char="§"/>
            </a:pPr>
            <a:r>
              <a:rPr lang="en-US" sz="1200" dirty="0">
                <a:solidFill>
                  <a:srgbClr val="211545"/>
                </a:solidFill>
                <a:latin typeface="Century Gothic" panose="020B0502020202020204" pitchFamily="34" charset="0"/>
              </a:rPr>
              <a:t>This presentation is provided for educational and information purposes only. Information and analysis obtained from outside sources is considered to be reliable but is not verified.  Projections are not an indication of future results. Strategic asset allocation and diversification do not assure profit or protect against loss in declining markets. Any and all analyses and opinions presented in or along with this communication are subject to change without notice and no representation is made concerning actual future performance of the markets or economy.</a:t>
            </a:r>
          </a:p>
          <a:p>
            <a:r>
              <a:rPr lang="en-US" sz="1200" dirty="0">
                <a:solidFill>
                  <a:srgbClr val="211545"/>
                </a:solidFill>
                <a:latin typeface="Century Gothic" panose="020B0502020202020204" pitchFamily="34" charset="0"/>
              </a:rPr>
              <a:t>This presentation is the property of </a:t>
            </a:r>
            <a:r>
              <a:rPr lang="en-US" sz="1200" dirty="0" err="1">
                <a:solidFill>
                  <a:srgbClr val="211545"/>
                </a:solidFill>
                <a:latin typeface="Century Gothic" panose="020B0502020202020204" pitchFamily="34" charset="0"/>
              </a:rPr>
              <a:t>intellicents</a:t>
            </a:r>
            <a:r>
              <a:rPr lang="en-US" sz="1200" dirty="0">
                <a:solidFill>
                  <a:srgbClr val="211545"/>
                </a:solidFill>
                <a:latin typeface="Century Gothic" panose="020B0502020202020204" pitchFamily="34" charset="0"/>
              </a:rPr>
              <a:t> and is intended solely for the use of the plan participants to whom it is addressed.  This presentation may not be reproduced in any manner or re-distributed without the express consent of </a:t>
            </a:r>
            <a:r>
              <a:rPr lang="en-US" sz="1200" dirty="0" err="1">
                <a:solidFill>
                  <a:srgbClr val="211545"/>
                </a:solidFill>
                <a:latin typeface="Century Gothic" panose="020B0502020202020204" pitchFamily="34" charset="0"/>
              </a:rPr>
              <a:t>intellicents</a:t>
            </a:r>
            <a:r>
              <a:rPr lang="en-US" sz="1200" dirty="0">
                <a:solidFill>
                  <a:srgbClr val="211545"/>
                </a:solidFill>
                <a:latin typeface="Century Gothic" panose="020B0502020202020204" pitchFamily="34" charset="0"/>
              </a:rPr>
              <a:t>.</a:t>
            </a:r>
          </a:p>
          <a:p>
            <a:r>
              <a:rPr lang="en-US" sz="1200" dirty="0">
                <a:solidFill>
                  <a:srgbClr val="211545"/>
                </a:solidFill>
                <a:latin typeface="Century Gothic" panose="020B0502020202020204" pitchFamily="34" charset="0"/>
              </a:rPr>
              <a:t>Investment Performance illustrated within this document does not reflect any plan related expenses that may be charged against your account. For additional information about these expenses, please refer to the annual fee disclosure provided by the plan administrator or contact them directly. </a:t>
            </a:r>
          </a:p>
          <a:p>
            <a:r>
              <a:rPr lang="en-US" sz="1200" dirty="0">
                <a:solidFill>
                  <a:srgbClr val="211545"/>
                </a:solidFill>
                <a:latin typeface="Century Gothic" panose="020B0502020202020204" pitchFamily="34" charset="0"/>
              </a:rPr>
              <a:t>Investment advisory services offered through </a:t>
            </a:r>
            <a:r>
              <a:rPr lang="en-US" sz="1200" dirty="0" err="1">
                <a:solidFill>
                  <a:srgbClr val="211545"/>
                </a:solidFill>
                <a:latin typeface="Century Gothic" panose="020B0502020202020204" pitchFamily="34" charset="0"/>
              </a:rPr>
              <a:t>intellicents</a:t>
            </a:r>
            <a:r>
              <a:rPr lang="en-US" sz="1200" dirty="0">
                <a:solidFill>
                  <a:srgbClr val="211545"/>
                </a:solidFill>
                <a:latin typeface="Century Gothic" panose="020B0502020202020204" pitchFamily="34" charset="0"/>
              </a:rPr>
              <a:t> investment solutions, inc., an SEC registered investment adviser.  </a:t>
            </a:r>
          </a:p>
          <a:p>
            <a:r>
              <a:rPr lang="en-US" sz="1200" dirty="0">
                <a:solidFill>
                  <a:srgbClr val="211545"/>
                </a:solidFill>
                <a:latin typeface="Century Gothic" panose="020B0502020202020204" pitchFamily="34" charset="0"/>
              </a:rPr>
              <a:t>Certified Financial Planner Board of Standards, Inc. (CFP Board) owns the certification marks CFP®, CERTIFIED FINANCIAL PLANNER™, and CFP® (with plaque design) in the United States, which it authorizes use of by individuals who successfully complete CFP Board’s initial and ongoing certification requirements.</a:t>
            </a:r>
          </a:p>
        </p:txBody>
      </p:sp>
      <p:sp>
        <p:nvSpPr>
          <p:cNvPr id="5" name="Title 1">
            <a:extLst>
              <a:ext uri="{FF2B5EF4-FFF2-40B4-BE49-F238E27FC236}">
                <a16:creationId xmlns:a16="http://schemas.microsoft.com/office/drawing/2014/main" id="{879A164E-5964-CE3C-4160-3533593FA2FA}"/>
              </a:ext>
            </a:extLst>
          </p:cNvPr>
          <p:cNvSpPr txBox="1">
            <a:spLocks/>
          </p:cNvSpPr>
          <p:nvPr/>
        </p:nvSpPr>
        <p:spPr>
          <a:xfrm>
            <a:off x="1641310" y="144086"/>
            <a:ext cx="9368247" cy="5569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1800" b="1" i="0" kern="1200">
                <a:solidFill>
                  <a:srgbClr val="211545"/>
                </a:solidFill>
                <a:latin typeface="Century Gothic" panose="020B0502020202020204" pitchFamily="34" charset="0"/>
                <a:ea typeface="+mj-ea"/>
                <a:cs typeface="+mj-cs"/>
              </a:defRPr>
            </a:lvl1pPr>
          </a:lstStyle>
          <a:p>
            <a:r>
              <a:rPr lang="en-US" sz="2400" dirty="0"/>
              <a:t>upcoming </a:t>
            </a:r>
            <a:r>
              <a:rPr lang="en-US" sz="2400" dirty="0" err="1"/>
              <a:t>intellicasts</a:t>
            </a:r>
            <a:r>
              <a:rPr lang="en-US" dirty="0"/>
              <a:t>	</a:t>
            </a:r>
          </a:p>
        </p:txBody>
      </p:sp>
      <p:sp>
        <p:nvSpPr>
          <p:cNvPr id="13" name="TextBox 12">
            <a:extLst>
              <a:ext uri="{FF2B5EF4-FFF2-40B4-BE49-F238E27FC236}">
                <a16:creationId xmlns:a16="http://schemas.microsoft.com/office/drawing/2014/main" id="{3C86F4DF-CD4D-4D13-FD3B-2EE047FDD06D}"/>
              </a:ext>
            </a:extLst>
          </p:cNvPr>
          <p:cNvSpPr txBox="1"/>
          <p:nvPr/>
        </p:nvSpPr>
        <p:spPr>
          <a:xfrm>
            <a:off x="9270686" y="2670804"/>
            <a:ext cx="2394065" cy="523220"/>
          </a:xfrm>
          <a:prstGeom prst="rect">
            <a:avLst/>
          </a:prstGeom>
          <a:noFill/>
        </p:spPr>
        <p:txBody>
          <a:bodyPr wrap="square" rtlCol="0">
            <a:spAutoFit/>
          </a:bodyPr>
          <a:lstStyle/>
          <a:p>
            <a:pPr algn="ctr"/>
            <a:r>
              <a:rPr lang="en-US" sz="1400" dirty="0">
                <a:latin typeface="Century Gothic" panose="020B0502020202020204" pitchFamily="34" charset="0"/>
              </a:rPr>
              <a:t>Scan to register or visit intellicents.com/webinars</a:t>
            </a:r>
          </a:p>
        </p:txBody>
      </p:sp>
      <p:pic>
        <p:nvPicPr>
          <p:cNvPr id="7" name="Picture 6" descr="A qr code with a brain and a circuit&#10;&#10;Description automatically generated">
            <a:extLst>
              <a:ext uri="{FF2B5EF4-FFF2-40B4-BE49-F238E27FC236}">
                <a16:creationId xmlns:a16="http://schemas.microsoft.com/office/drawing/2014/main" id="{DE47DEA8-E3E9-D600-0365-F165B804A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7481" y="572974"/>
            <a:ext cx="2060473" cy="2060473"/>
          </a:xfrm>
          <a:prstGeom prst="rect">
            <a:avLst/>
          </a:prstGeom>
        </p:spPr>
      </p:pic>
      <p:pic>
        <p:nvPicPr>
          <p:cNvPr id="6" name="Picture 5">
            <a:extLst>
              <a:ext uri="{FF2B5EF4-FFF2-40B4-BE49-F238E27FC236}">
                <a16:creationId xmlns:a16="http://schemas.microsoft.com/office/drawing/2014/main" id="{3E1320DE-603B-BA90-80C8-6561E9B55FFD}"/>
              </a:ext>
            </a:extLst>
          </p:cNvPr>
          <p:cNvPicPr>
            <a:picLocks noChangeAspect="1"/>
          </p:cNvPicPr>
          <p:nvPr/>
        </p:nvPicPr>
        <p:blipFill>
          <a:blip r:embed="rId4"/>
          <a:stretch>
            <a:fillRect/>
          </a:stretch>
        </p:blipFill>
        <p:spPr>
          <a:xfrm>
            <a:off x="1855322" y="714608"/>
            <a:ext cx="1857724" cy="2568885"/>
          </a:xfrm>
          <a:prstGeom prst="rect">
            <a:avLst/>
          </a:prstGeom>
        </p:spPr>
      </p:pic>
      <p:pic>
        <p:nvPicPr>
          <p:cNvPr id="8" name="Picture 7">
            <a:extLst>
              <a:ext uri="{FF2B5EF4-FFF2-40B4-BE49-F238E27FC236}">
                <a16:creationId xmlns:a16="http://schemas.microsoft.com/office/drawing/2014/main" id="{C6B88A28-1086-B302-10BD-B22A2A2EA9C7}"/>
              </a:ext>
            </a:extLst>
          </p:cNvPr>
          <p:cNvPicPr>
            <a:picLocks noChangeAspect="1"/>
          </p:cNvPicPr>
          <p:nvPr/>
        </p:nvPicPr>
        <p:blipFill>
          <a:blip r:embed="rId5"/>
          <a:stretch>
            <a:fillRect/>
          </a:stretch>
        </p:blipFill>
        <p:spPr>
          <a:xfrm>
            <a:off x="3670060" y="681310"/>
            <a:ext cx="5478672" cy="2592455"/>
          </a:xfrm>
          <a:prstGeom prst="rect">
            <a:avLst/>
          </a:prstGeom>
        </p:spPr>
      </p:pic>
    </p:spTree>
    <p:extLst>
      <p:ext uri="{BB962C8B-B14F-4D97-AF65-F5344CB8AC3E}">
        <p14:creationId xmlns:p14="http://schemas.microsoft.com/office/powerpoint/2010/main" val="3219736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AF4170-3715-F36F-90D2-F608204273A8}"/>
              </a:ext>
            </a:extLst>
          </p:cNvPr>
          <p:cNvSpPr txBox="1"/>
          <p:nvPr/>
        </p:nvSpPr>
        <p:spPr>
          <a:xfrm>
            <a:off x="2421082" y="5338557"/>
            <a:ext cx="3106882" cy="369332"/>
          </a:xfrm>
          <a:prstGeom prst="rect">
            <a:avLst/>
          </a:prstGeom>
          <a:solidFill>
            <a:schemeClr val="bg1"/>
          </a:solidFill>
        </p:spPr>
        <p:txBody>
          <a:bodyPr wrap="square" rtlCol="0">
            <a:spAutoFit/>
          </a:bodyPr>
          <a:lstStyle/>
          <a:p>
            <a:pPr algn="ctr"/>
            <a:r>
              <a:rPr lang="en-US" dirty="0">
                <a:solidFill>
                  <a:srgbClr val="211545"/>
                </a:solidFill>
                <a:latin typeface="Century Gothic" panose="020B0502020202020204" pitchFamily="34" charset="0"/>
              </a:rPr>
              <a:t>800.880.4015</a:t>
            </a:r>
          </a:p>
        </p:txBody>
      </p:sp>
    </p:spTree>
    <p:extLst>
      <p:ext uri="{BB962C8B-B14F-4D97-AF65-F5344CB8AC3E}">
        <p14:creationId xmlns:p14="http://schemas.microsoft.com/office/powerpoint/2010/main" val="1946392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C644B-5CFE-1145-8A73-591B5FB4BDCC}"/>
              </a:ext>
            </a:extLst>
          </p:cNvPr>
          <p:cNvSpPr>
            <a:spLocks noGrp="1"/>
          </p:cNvSpPr>
          <p:nvPr>
            <p:ph type="ctrTitle"/>
          </p:nvPr>
        </p:nvSpPr>
        <p:spPr>
          <a:xfrm>
            <a:off x="4748364" y="2471500"/>
            <a:ext cx="6216816" cy="2538245"/>
          </a:xfrm>
        </p:spPr>
        <p:txBody>
          <a:bodyPr>
            <a:normAutofit/>
          </a:bodyPr>
          <a:lstStyle/>
          <a:p>
            <a:pPr algn="ctr"/>
            <a:r>
              <a:rPr lang="en-US" sz="4800" dirty="0" err="1"/>
              <a:t>intelli</a:t>
            </a:r>
            <a:r>
              <a:rPr lang="en-US" sz="4900" dirty="0" err="1">
                <a:solidFill>
                  <a:srgbClr val="958319"/>
                </a:solidFill>
                <a:latin typeface="Desyrel" panose="02000603050000020003"/>
              </a:rPr>
              <a:t>cast</a:t>
            </a:r>
            <a:r>
              <a:rPr lang="en-US" sz="4800" dirty="0"/>
              <a:t> </a:t>
            </a:r>
            <a:br>
              <a:rPr lang="en-US" sz="4800" dirty="0"/>
            </a:br>
            <a:r>
              <a:rPr lang="en-US" sz="4800" dirty="0"/>
              <a:t>back to basics:</a:t>
            </a:r>
            <a:br>
              <a:rPr lang="en-US" sz="4800" dirty="0"/>
            </a:br>
            <a:r>
              <a:rPr lang="en-US" sz="4800" dirty="0"/>
              <a:t>investments 101 </a:t>
            </a:r>
          </a:p>
        </p:txBody>
      </p:sp>
    </p:spTree>
    <p:extLst>
      <p:ext uri="{BB962C8B-B14F-4D97-AF65-F5344CB8AC3E}">
        <p14:creationId xmlns:p14="http://schemas.microsoft.com/office/powerpoint/2010/main" val="334573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16E0505-E050-E49E-BDDE-8A4DCB0F8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0665" y="1716493"/>
            <a:ext cx="6839615" cy="376068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1EA1B48-8AA8-ED42-95A2-55C5067277CE}"/>
              </a:ext>
            </a:extLst>
          </p:cNvPr>
          <p:cNvSpPr>
            <a:spLocks noGrp="1"/>
          </p:cNvSpPr>
          <p:nvPr>
            <p:ph type="ctrTitle"/>
          </p:nvPr>
        </p:nvSpPr>
        <p:spPr>
          <a:xfrm>
            <a:off x="2582908" y="128456"/>
            <a:ext cx="7026185" cy="556956"/>
          </a:xfrm>
        </p:spPr>
        <p:txBody>
          <a:bodyPr>
            <a:normAutofit/>
          </a:bodyPr>
          <a:lstStyle/>
          <a:p>
            <a:r>
              <a:rPr lang="en-US" sz="3200" dirty="0"/>
              <a:t>meet your intelli</a:t>
            </a:r>
            <a:r>
              <a:rPr lang="en-US" sz="3200" dirty="0">
                <a:solidFill>
                  <a:srgbClr val="94842B"/>
                </a:solidFill>
              </a:rPr>
              <a:t>cents</a:t>
            </a:r>
            <a:r>
              <a:rPr lang="en-US" sz="3200" dirty="0"/>
              <a:t> team</a:t>
            </a:r>
          </a:p>
        </p:txBody>
      </p:sp>
      <p:sp>
        <p:nvSpPr>
          <p:cNvPr id="25" name="Title 2">
            <a:extLst>
              <a:ext uri="{FF2B5EF4-FFF2-40B4-BE49-F238E27FC236}">
                <a16:creationId xmlns:a16="http://schemas.microsoft.com/office/drawing/2014/main" id="{CE25E254-D0A7-4F04-8AA6-7D1719A68094}"/>
              </a:ext>
            </a:extLst>
          </p:cNvPr>
          <p:cNvSpPr txBox="1">
            <a:spLocks/>
          </p:cNvSpPr>
          <p:nvPr/>
        </p:nvSpPr>
        <p:spPr>
          <a:xfrm>
            <a:off x="2054096" y="848614"/>
            <a:ext cx="3907433" cy="1044109"/>
          </a:xfrm>
          <a:prstGeom prst="rect">
            <a:avLst/>
          </a:prstGeom>
          <a:solidFill>
            <a:srgbClr val="211645">
              <a:alpha val="73000"/>
            </a:srgb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2400" b="1" i="0" kern="1200">
                <a:solidFill>
                  <a:srgbClr val="211545"/>
                </a:solidFill>
                <a:latin typeface="Century Gothic" panose="020B0502020202020204" pitchFamily="34" charset="0"/>
                <a:ea typeface="+mj-ea"/>
                <a:cs typeface="+mj-cs"/>
              </a:defRPr>
            </a:lvl1pPr>
          </a:lstStyle>
          <a:p>
            <a:r>
              <a:rPr lang="en-US" b="0">
                <a:solidFill>
                  <a:schemeClr val="bg1"/>
                </a:solidFill>
                <a:latin typeface="Desyrel" panose="02000603050000020003" pitchFamily="2" charset="0"/>
              </a:rPr>
              <a:t>Kevin Atnip</a:t>
            </a:r>
            <a:endParaRPr lang="en-US" b="0" dirty="0">
              <a:solidFill>
                <a:schemeClr val="bg1"/>
              </a:solidFill>
              <a:latin typeface="Desyrel" panose="02000603050000020003" pitchFamily="2" charset="0"/>
            </a:endParaRPr>
          </a:p>
          <a:p>
            <a:r>
              <a:rPr lang="en-US" sz="1800" b="0" dirty="0">
                <a:solidFill>
                  <a:schemeClr val="bg1"/>
                </a:solidFill>
              </a:rPr>
              <a:t>financial consultant </a:t>
            </a:r>
          </a:p>
        </p:txBody>
      </p:sp>
      <p:sp>
        <p:nvSpPr>
          <p:cNvPr id="2" name="Rectangle 1">
            <a:extLst>
              <a:ext uri="{FF2B5EF4-FFF2-40B4-BE49-F238E27FC236}">
                <a16:creationId xmlns:a16="http://schemas.microsoft.com/office/drawing/2014/main" id="{70632E79-1A54-4DAB-BD4E-6C05EEAFD558}"/>
              </a:ext>
            </a:extLst>
          </p:cNvPr>
          <p:cNvSpPr/>
          <p:nvPr/>
        </p:nvSpPr>
        <p:spPr>
          <a:xfrm>
            <a:off x="8281496" y="5141507"/>
            <a:ext cx="3444240" cy="972214"/>
          </a:xfrm>
          <a:prstGeom prst="rect">
            <a:avLst/>
          </a:prstGeom>
          <a:solidFill>
            <a:srgbClr val="9F8749">
              <a:alpha val="77000"/>
            </a:srgbClr>
          </a:solidFill>
          <a:ln>
            <a:solidFill>
              <a:srgbClr val="948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Desyrel" panose="02000603050000020003" pitchFamily="2" charset="0"/>
              </a:rPr>
              <a:t>Designation and license background:</a:t>
            </a:r>
          </a:p>
          <a:p>
            <a:pPr marL="285750" indent="-285750" algn="ctr">
              <a:buFont typeface="Arial" panose="020B0604020202020204" pitchFamily="34" charset="0"/>
              <a:buChar char="•"/>
            </a:pPr>
            <a:r>
              <a:rPr lang="en-US" sz="1200" dirty="0">
                <a:latin typeface="Century Gothic" panose="020B0502020202020204" pitchFamily="34" charset="0"/>
              </a:rPr>
              <a:t>FINRA Securities exam: Series 65</a:t>
            </a:r>
          </a:p>
        </p:txBody>
      </p:sp>
    </p:spTree>
    <p:extLst>
      <p:ext uri="{BB962C8B-B14F-4D97-AF65-F5344CB8AC3E}">
        <p14:creationId xmlns:p14="http://schemas.microsoft.com/office/powerpoint/2010/main" val="3991610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EA1B48-8AA8-ED42-95A2-55C5067277CE}"/>
              </a:ext>
            </a:extLst>
          </p:cNvPr>
          <p:cNvSpPr>
            <a:spLocks noGrp="1"/>
          </p:cNvSpPr>
          <p:nvPr>
            <p:ph type="ctrTitle"/>
          </p:nvPr>
        </p:nvSpPr>
        <p:spPr>
          <a:xfrm>
            <a:off x="2582908" y="128456"/>
            <a:ext cx="7026185" cy="556956"/>
          </a:xfrm>
        </p:spPr>
        <p:txBody>
          <a:bodyPr>
            <a:normAutofit/>
          </a:bodyPr>
          <a:lstStyle/>
          <a:p>
            <a:r>
              <a:rPr lang="en-US" sz="3200" dirty="0"/>
              <a:t>meet your intelli</a:t>
            </a:r>
            <a:r>
              <a:rPr lang="en-US" sz="3200" dirty="0">
                <a:solidFill>
                  <a:srgbClr val="94842B"/>
                </a:solidFill>
              </a:rPr>
              <a:t>cents</a:t>
            </a:r>
            <a:r>
              <a:rPr lang="en-US" sz="3200" dirty="0"/>
              <a:t> team</a:t>
            </a:r>
          </a:p>
        </p:txBody>
      </p:sp>
      <p:pic>
        <p:nvPicPr>
          <p:cNvPr id="2050" name="Picture 2" descr="Image">
            <a:extLst>
              <a:ext uri="{FF2B5EF4-FFF2-40B4-BE49-F238E27FC236}">
                <a16:creationId xmlns:a16="http://schemas.microsoft.com/office/drawing/2014/main" id="{7CE554F4-0CAA-F865-17ED-22F49AE6A0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052"/>
          <a:stretch/>
        </p:blipFill>
        <p:spPr bwMode="auto">
          <a:xfrm>
            <a:off x="4341150" y="1081377"/>
            <a:ext cx="3888450" cy="541945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7D146AB6-8C39-BB4F-9D37-B04658E476C1}"/>
              </a:ext>
            </a:extLst>
          </p:cNvPr>
          <p:cNvSpPr txBox="1">
            <a:spLocks/>
          </p:cNvSpPr>
          <p:nvPr/>
        </p:nvSpPr>
        <p:spPr>
          <a:xfrm>
            <a:off x="4103633" y="1633954"/>
            <a:ext cx="5236896" cy="410147"/>
          </a:xfrm>
          <a:prstGeom prst="rect">
            <a:avLst/>
          </a:prstGeom>
        </p:spPr>
        <p:txBody>
          <a:bodyPr>
            <a:normAutofit lnSpcReduction="10000"/>
          </a:bodyPr>
          <a:lstStyle>
            <a:lvl1pPr algn="l" defTabSz="914400" rtl="0" eaLnBrk="1" latinLnBrk="0" hangingPunct="1">
              <a:lnSpc>
                <a:spcPct val="90000"/>
              </a:lnSpc>
              <a:spcBef>
                <a:spcPct val="0"/>
              </a:spcBef>
              <a:buNone/>
              <a:defRPr sz="4400" b="1" i="0" kern="1200">
                <a:solidFill>
                  <a:srgbClr val="211545"/>
                </a:solidFill>
                <a:latin typeface="Century Gothic" panose="020B0502020202020204" pitchFamily="34" charset="0"/>
                <a:ea typeface="+mj-ea"/>
                <a:cs typeface="+mj-cs"/>
              </a:defRPr>
            </a:lvl1pPr>
          </a:lstStyle>
          <a:p>
            <a:endParaRPr lang="en-US" sz="2475" dirty="0"/>
          </a:p>
        </p:txBody>
      </p:sp>
      <p:sp>
        <p:nvSpPr>
          <p:cNvPr id="25" name="Title 2">
            <a:extLst>
              <a:ext uri="{FF2B5EF4-FFF2-40B4-BE49-F238E27FC236}">
                <a16:creationId xmlns:a16="http://schemas.microsoft.com/office/drawing/2014/main" id="{CE25E254-D0A7-4F04-8AA6-7D1719A68094}"/>
              </a:ext>
            </a:extLst>
          </p:cNvPr>
          <p:cNvSpPr txBox="1">
            <a:spLocks/>
          </p:cNvSpPr>
          <p:nvPr/>
        </p:nvSpPr>
        <p:spPr>
          <a:xfrm>
            <a:off x="1769640" y="895471"/>
            <a:ext cx="4667985" cy="1044109"/>
          </a:xfrm>
          <a:prstGeom prst="rect">
            <a:avLst/>
          </a:prstGeom>
          <a:solidFill>
            <a:srgbClr val="211645">
              <a:alpha val="73000"/>
            </a:srgb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2400" b="1" i="0" kern="1200">
                <a:solidFill>
                  <a:srgbClr val="211545"/>
                </a:solidFill>
                <a:latin typeface="Century Gothic" panose="020B0502020202020204" pitchFamily="34" charset="0"/>
                <a:ea typeface="+mj-ea"/>
                <a:cs typeface="+mj-cs"/>
              </a:defRPr>
            </a:lvl1pPr>
          </a:lstStyle>
          <a:p>
            <a:r>
              <a:rPr lang="en-US" b="0" dirty="0">
                <a:solidFill>
                  <a:schemeClr val="bg1"/>
                </a:solidFill>
                <a:latin typeface="Desyrel" panose="02000603050000020003" pitchFamily="2" charset="0"/>
              </a:rPr>
              <a:t>Brandon Budd, AIF® RICP ®</a:t>
            </a:r>
          </a:p>
          <a:p>
            <a:r>
              <a:rPr lang="en-US" sz="1800" b="0" dirty="0">
                <a:solidFill>
                  <a:schemeClr val="bg1"/>
                </a:solidFill>
              </a:rPr>
              <a:t>President of </a:t>
            </a:r>
            <a:r>
              <a:rPr lang="en-US" sz="1800" b="0">
                <a:solidFill>
                  <a:schemeClr val="bg1"/>
                </a:solidFill>
              </a:rPr>
              <a:t>Retirement Services</a:t>
            </a:r>
            <a:endParaRPr lang="en-US" sz="1800" b="0" dirty="0">
              <a:solidFill>
                <a:schemeClr val="bg1"/>
              </a:solidFill>
            </a:endParaRPr>
          </a:p>
        </p:txBody>
      </p:sp>
      <p:sp>
        <p:nvSpPr>
          <p:cNvPr id="2" name="Rectangle 1">
            <a:extLst>
              <a:ext uri="{FF2B5EF4-FFF2-40B4-BE49-F238E27FC236}">
                <a16:creationId xmlns:a16="http://schemas.microsoft.com/office/drawing/2014/main" id="{70632E79-1A54-4DAB-BD4E-6C05EEAFD558}"/>
              </a:ext>
            </a:extLst>
          </p:cNvPr>
          <p:cNvSpPr/>
          <p:nvPr/>
        </p:nvSpPr>
        <p:spPr>
          <a:xfrm>
            <a:off x="7665057" y="5646508"/>
            <a:ext cx="3649917" cy="981548"/>
          </a:xfrm>
          <a:prstGeom prst="rect">
            <a:avLst/>
          </a:prstGeom>
          <a:solidFill>
            <a:srgbClr val="9F8749">
              <a:alpha val="77000"/>
            </a:srgbClr>
          </a:solidFill>
          <a:ln>
            <a:solidFill>
              <a:srgbClr val="948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Desyrel" panose="02000603050000020003" pitchFamily="2" charset="0"/>
              </a:rPr>
              <a:t>Designation and license background:</a:t>
            </a:r>
          </a:p>
          <a:p>
            <a:pPr marL="285750" indent="-285750" algn="ctr">
              <a:buFont typeface="Arial" panose="020B0604020202020204" pitchFamily="34" charset="0"/>
              <a:buChar char="•"/>
            </a:pPr>
            <a:r>
              <a:rPr lang="en-US" sz="1200" dirty="0">
                <a:latin typeface="Century Gothic" panose="020B0502020202020204" pitchFamily="34" charset="0"/>
              </a:rPr>
              <a:t>Accredited Investment Fiduciary- AIF®</a:t>
            </a:r>
          </a:p>
          <a:p>
            <a:pPr marL="285750" indent="-285750" algn="ctr">
              <a:buFont typeface="Arial" panose="020B0604020202020204" pitchFamily="34" charset="0"/>
              <a:buChar char="•"/>
            </a:pPr>
            <a:r>
              <a:rPr lang="en-US" sz="1200" dirty="0">
                <a:latin typeface="Century Gothic" panose="020B0502020202020204" pitchFamily="34" charset="0"/>
              </a:rPr>
              <a:t>FINRA Securities exam: </a:t>
            </a:r>
            <a:r>
              <a:rPr lang="en-US" sz="1200">
                <a:latin typeface="Century Gothic" panose="020B0502020202020204" pitchFamily="34" charset="0"/>
              </a:rPr>
              <a:t>Series 65</a:t>
            </a:r>
            <a:endParaRPr lang="en-US" sz="1200" dirty="0">
              <a:latin typeface="Century Gothic" panose="020B0502020202020204" pitchFamily="34" charset="0"/>
            </a:endParaRPr>
          </a:p>
          <a:p>
            <a:pPr marL="285750" indent="-285750" algn="ctr">
              <a:buFont typeface="Arial" panose="020B0604020202020204" pitchFamily="34" charset="0"/>
              <a:buChar char="•"/>
            </a:pPr>
            <a:r>
              <a:rPr lang="en-US" sz="1200" dirty="0">
                <a:latin typeface="Century Gothic" panose="020B0502020202020204" pitchFamily="34" charset="0"/>
              </a:rPr>
              <a:t>Life and Accident/Health Insurance</a:t>
            </a:r>
          </a:p>
        </p:txBody>
      </p:sp>
    </p:spTree>
    <p:extLst>
      <p:ext uri="{BB962C8B-B14F-4D97-AF65-F5344CB8AC3E}">
        <p14:creationId xmlns:p14="http://schemas.microsoft.com/office/powerpoint/2010/main" val="124960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751446" y="1022815"/>
            <a:ext cx="5980360" cy="5567407"/>
          </a:xfrm>
          <a:prstGeom prst="rect">
            <a:avLst/>
          </a:prstGeom>
        </p:spPr>
      </p:pic>
      <p:sp>
        <p:nvSpPr>
          <p:cNvPr id="2" name="Title 1"/>
          <p:cNvSpPr>
            <a:spLocks noGrp="1"/>
          </p:cNvSpPr>
          <p:nvPr>
            <p:ph type="ctrTitle"/>
          </p:nvPr>
        </p:nvSpPr>
        <p:spPr/>
        <p:txBody>
          <a:bodyPr>
            <a:normAutofit/>
          </a:bodyPr>
          <a:lstStyle/>
          <a:p>
            <a:r>
              <a:rPr lang="en-US" sz="3200" dirty="0">
                <a:solidFill>
                  <a:srgbClr val="211645"/>
                </a:solidFill>
              </a:rPr>
              <a:t>t</a:t>
            </a:r>
            <a:r>
              <a:rPr lang="en-US" sz="3200" dirty="0">
                <a:solidFill>
                  <a:srgbClr val="211645"/>
                </a:solidFill>
                <a:effectLst/>
              </a:rPr>
              <a:t>he retirement equation</a:t>
            </a:r>
          </a:p>
        </p:txBody>
      </p:sp>
      <p:sp>
        <p:nvSpPr>
          <p:cNvPr id="5" name="object 34"/>
          <p:cNvSpPr txBox="1"/>
          <p:nvPr/>
        </p:nvSpPr>
        <p:spPr>
          <a:xfrm>
            <a:off x="8731806" y="1121669"/>
            <a:ext cx="2916979" cy="1092607"/>
          </a:xfrm>
          <a:prstGeom prst="rect">
            <a:avLst/>
          </a:prstGeom>
        </p:spPr>
        <p:txBody>
          <a:bodyPr vert="horz" wrap="square" lIns="0" tIns="0" rIns="0" bIns="0" rtlCol="0">
            <a:spAutoFit/>
          </a:bodyPr>
          <a:lstStyle/>
          <a:p>
            <a:pPr marL="15067" marR="15067"/>
            <a:r>
              <a:rPr lang="en-US" sz="1100" b="1" dirty="0">
                <a:solidFill>
                  <a:srgbClr val="211A55"/>
                </a:solidFill>
                <a:latin typeface="Century Gothic" panose="020B0502020202020204" pitchFamily="34" charset="0"/>
                <a:cs typeface="Amplitude Medium"/>
              </a:rPr>
              <a:t>A SOUND RETIREMENT PLAN</a:t>
            </a:r>
            <a:endParaRPr sz="1100" b="1" dirty="0">
              <a:solidFill>
                <a:srgbClr val="211A55"/>
              </a:solidFill>
              <a:latin typeface="Century Gothic" panose="020B0502020202020204" pitchFamily="34" charset="0"/>
              <a:cs typeface="Amplitude Medium"/>
            </a:endParaRPr>
          </a:p>
          <a:p>
            <a:pPr>
              <a:lnSpc>
                <a:spcPts val="593"/>
              </a:lnSpc>
              <a:spcBef>
                <a:spcPts val="4"/>
              </a:spcBef>
            </a:pPr>
            <a:endParaRPr sz="1100" dirty="0">
              <a:solidFill>
                <a:srgbClr val="211A55"/>
              </a:solidFill>
              <a:latin typeface="Century Gothic" panose="020B0502020202020204" pitchFamily="34" charset="0"/>
            </a:endParaRPr>
          </a:p>
          <a:p>
            <a:pPr marL="15067" marR="169507"/>
            <a:r>
              <a:rPr lang="en-US" sz="1100" dirty="0">
                <a:solidFill>
                  <a:srgbClr val="211A55"/>
                </a:solidFill>
                <a:latin typeface="Century Gothic" panose="020B0502020202020204" pitchFamily="34" charset="0"/>
                <a:cs typeface="Amplitude Regular"/>
              </a:rPr>
              <a:t>Make the most of the things that you can control but be sure to evaluate factors that are somewhat or completely out of your control within your comprehensive retirement plan.</a:t>
            </a:r>
            <a:endParaRPr sz="1100" dirty="0">
              <a:solidFill>
                <a:srgbClr val="211A55"/>
              </a:solidFill>
              <a:latin typeface="Century Gothic" panose="020B0502020202020204" pitchFamily="34" charset="0"/>
              <a:cs typeface="Amplitude Regular"/>
            </a:endParaRPr>
          </a:p>
        </p:txBody>
      </p:sp>
      <p:sp>
        <p:nvSpPr>
          <p:cNvPr id="8" name="Text Placeholder 2"/>
          <p:cNvSpPr txBox="1">
            <a:spLocks/>
          </p:cNvSpPr>
          <p:nvPr/>
        </p:nvSpPr>
        <p:spPr>
          <a:xfrm>
            <a:off x="1808927" y="6468000"/>
            <a:ext cx="8376700" cy="2444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dirty="0">
                <a:solidFill>
                  <a:srgbClr val="81837D"/>
                </a:solidFill>
              </a:rPr>
              <a:t>Source: The Importance of Being Earnest, J.P. Morgan Asset Management, 2013.</a:t>
            </a:r>
          </a:p>
        </p:txBody>
      </p:sp>
      <p:pic>
        <p:nvPicPr>
          <p:cNvPr id="3" name="Picture 2" descr="Diagram&#10;&#10;Description automatically generated">
            <a:extLst>
              <a:ext uri="{FF2B5EF4-FFF2-40B4-BE49-F238E27FC236}">
                <a16:creationId xmlns:a16="http://schemas.microsoft.com/office/drawing/2014/main" id="{10D8B3A0-DF2E-B787-8C50-D8A296509C05}"/>
              </a:ext>
            </a:extLst>
          </p:cNvPr>
          <p:cNvPicPr>
            <a:picLocks noChangeAspect="1"/>
          </p:cNvPicPr>
          <p:nvPr/>
        </p:nvPicPr>
        <p:blipFill rotWithShape="1">
          <a:blip r:embed="rId4">
            <a:extLst>
              <a:ext uri="{28A0092B-C50C-407E-A947-70E740481C1C}">
                <a14:useLocalDpi xmlns:a14="http://schemas.microsoft.com/office/drawing/2010/main" val="0"/>
              </a:ext>
            </a:extLst>
          </a:blip>
          <a:srcRect l="41606" t="30730" r="41708" b="50592"/>
          <a:stretch/>
        </p:blipFill>
        <p:spPr>
          <a:xfrm>
            <a:off x="7539948" y="766158"/>
            <a:ext cx="1088518" cy="982273"/>
          </a:xfrm>
          <a:prstGeom prst="rect">
            <a:avLst/>
          </a:prstGeom>
        </p:spPr>
      </p:pic>
    </p:spTree>
    <p:extLst>
      <p:ext uri="{BB962C8B-B14F-4D97-AF65-F5344CB8AC3E}">
        <p14:creationId xmlns:p14="http://schemas.microsoft.com/office/powerpoint/2010/main" val="2269706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icon&#10;&#10;Description automatically generated">
            <a:extLst>
              <a:ext uri="{FF2B5EF4-FFF2-40B4-BE49-F238E27FC236}">
                <a16:creationId xmlns:a16="http://schemas.microsoft.com/office/drawing/2014/main" id="{2EBC63A3-6664-19ED-F4A8-EC5BD43C6628}"/>
              </a:ext>
            </a:extLst>
          </p:cNvPr>
          <p:cNvPicPr>
            <a:picLocks noChangeAspect="1"/>
          </p:cNvPicPr>
          <p:nvPr/>
        </p:nvPicPr>
        <p:blipFill rotWithShape="1">
          <a:blip r:embed="rId3">
            <a:extLst>
              <a:ext uri="{28A0092B-C50C-407E-A947-70E740481C1C}">
                <a14:useLocalDpi xmlns:a14="http://schemas.microsoft.com/office/drawing/2010/main" val="0"/>
              </a:ext>
            </a:extLst>
          </a:blip>
          <a:srcRect l="51150" t="50554" r="2204"/>
          <a:stretch/>
        </p:blipFill>
        <p:spPr>
          <a:xfrm>
            <a:off x="5821361" y="3486386"/>
            <a:ext cx="1965435" cy="1171904"/>
          </a:xfrm>
          <a:prstGeom prst="rect">
            <a:avLst/>
          </a:prstGeom>
        </p:spPr>
      </p:pic>
      <p:pic>
        <p:nvPicPr>
          <p:cNvPr id="7" name="Picture 6" descr="A picture containing icon&#10;&#10;Description automatically generated">
            <a:extLst>
              <a:ext uri="{FF2B5EF4-FFF2-40B4-BE49-F238E27FC236}">
                <a16:creationId xmlns:a16="http://schemas.microsoft.com/office/drawing/2014/main" id="{EFE8406C-2591-20D7-95BC-0DF5E449F442}"/>
              </a:ext>
            </a:extLst>
          </p:cNvPr>
          <p:cNvPicPr>
            <a:picLocks noChangeAspect="1"/>
          </p:cNvPicPr>
          <p:nvPr/>
        </p:nvPicPr>
        <p:blipFill rotWithShape="1">
          <a:blip r:embed="rId3">
            <a:extLst>
              <a:ext uri="{28A0092B-C50C-407E-A947-70E740481C1C}">
                <a14:useLocalDpi xmlns:a14="http://schemas.microsoft.com/office/drawing/2010/main" val="0"/>
              </a:ext>
            </a:extLst>
          </a:blip>
          <a:srcRect l="12635" t="49905" r="51550"/>
          <a:stretch/>
        </p:blipFill>
        <p:spPr>
          <a:xfrm>
            <a:off x="6049567" y="1234966"/>
            <a:ext cx="1509024" cy="1187286"/>
          </a:xfrm>
          <a:prstGeom prst="rect">
            <a:avLst/>
          </a:prstGeom>
        </p:spPr>
      </p:pic>
      <p:sp>
        <p:nvSpPr>
          <p:cNvPr id="2" name="Title 1"/>
          <p:cNvSpPr>
            <a:spLocks noGrp="1"/>
          </p:cNvSpPr>
          <p:nvPr>
            <p:ph type="ctrTitle"/>
          </p:nvPr>
        </p:nvSpPr>
        <p:spPr/>
        <p:txBody>
          <a:bodyPr>
            <a:normAutofit/>
          </a:bodyPr>
          <a:lstStyle/>
          <a:p>
            <a:r>
              <a:rPr lang="en-US" sz="3200" dirty="0"/>
              <a:t>investment fundamentals</a:t>
            </a:r>
          </a:p>
        </p:txBody>
      </p:sp>
      <p:sp>
        <p:nvSpPr>
          <p:cNvPr id="4" name="Content Placeholder 3"/>
          <p:cNvSpPr>
            <a:spLocks noGrp="1" noChangeArrowheads="1"/>
          </p:cNvSpPr>
          <p:nvPr>
            <p:ph idx="4294967295"/>
          </p:nvPr>
        </p:nvSpPr>
        <p:spPr bwMode="auto">
          <a:xfrm>
            <a:off x="2622560" y="1165578"/>
            <a:ext cx="2618889" cy="11872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marL="609600" indent="-500063">
              <a:buNone/>
            </a:pPr>
            <a:endParaRPr lang="en-US" altLang="en-US" sz="2000" b="1" i="1" dirty="0">
              <a:latin typeface="Windsor"/>
            </a:endParaRPr>
          </a:p>
          <a:p>
            <a:pPr marL="109537" indent="0">
              <a:buNone/>
            </a:pPr>
            <a:r>
              <a:rPr lang="en-US" altLang="en-US" sz="2600" b="1" dirty="0">
                <a:solidFill>
                  <a:srgbClr val="211A55"/>
                </a:solidFill>
                <a:latin typeface="Desyrel" panose="02000603050000020003" pitchFamily="2" charset="0"/>
              </a:rPr>
              <a:t>What is Cash?</a:t>
            </a:r>
          </a:p>
          <a:p>
            <a:pPr marL="109537" indent="0">
              <a:buNone/>
            </a:pPr>
            <a:r>
              <a:rPr lang="en-US" altLang="en-US" sz="2600" dirty="0">
                <a:latin typeface="Century Gothic" panose="020B0502020202020204" pitchFamily="34" charset="0"/>
              </a:rPr>
              <a:t>Focused on risk aversion</a:t>
            </a:r>
          </a:p>
        </p:txBody>
      </p:sp>
      <p:sp>
        <p:nvSpPr>
          <p:cNvPr id="3" name="Content Placeholder 3">
            <a:extLst>
              <a:ext uri="{FF2B5EF4-FFF2-40B4-BE49-F238E27FC236}">
                <a16:creationId xmlns:a16="http://schemas.microsoft.com/office/drawing/2014/main" id="{9A235EFE-B084-65C0-9978-F66DCAACC949}"/>
              </a:ext>
            </a:extLst>
          </p:cNvPr>
          <p:cNvSpPr txBox="1">
            <a:spLocks noChangeArrowheads="1"/>
          </p:cNvSpPr>
          <p:nvPr/>
        </p:nvSpPr>
        <p:spPr bwMode="auto">
          <a:xfrm>
            <a:off x="7414259" y="1091254"/>
            <a:ext cx="4213481" cy="17031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082675" lvl="1" indent="-358775">
              <a:buFont typeface="Arial" panose="020B0604020202020204" pitchFamily="34" charset="0"/>
              <a:buNone/>
            </a:pPr>
            <a:endParaRPr lang="en-US" altLang="en-US" sz="1700" dirty="0">
              <a:latin typeface="Century Gothic" panose="020B0502020202020204" pitchFamily="34" charset="0"/>
            </a:endParaRPr>
          </a:p>
          <a:p>
            <a:pPr marL="109537" indent="0">
              <a:buNone/>
            </a:pPr>
            <a:r>
              <a:rPr lang="en-US" altLang="en-US" sz="2800" b="1" dirty="0">
                <a:solidFill>
                  <a:srgbClr val="211A55"/>
                </a:solidFill>
                <a:latin typeface="Desyrel" panose="02000603050000020003" pitchFamily="2" charset="0"/>
              </a:rPr>
              <a:t>What is a Stock? </a:t>
            </a:r>
          </a:p>
          <a:p>
            <a:pPr marL="109537" indent="0">
              <a:buNone/>
            </a:pPr>
            <a:r>
              <a:rPr lang="en-US" altLang="en-US" sz="2300" dirty="0">
                <a:latin typeface="Century Gothic" panose="020B0502020202020204" pitchFamily="34" charset="0"/>
              </a:rPr>
              <a:t>Ownership in the company</a:t>
            </a:r>
          </a:p>
          <a:p>
            <a:pPr marL="739775" indent="-358775">
              <a:buClr>
                <a:schemeClr val="tx1"/>
              </a:buClr>
            </a:pPr>
            <a:r>
              <a:rPr lang="en-US" altLang="en-US" sz="2000" dirty="0">
                <a:latin typeface="Century Gothic" panose="020B0502020202020204" pitchFamily="34" charset="0"/>
              </a:rPr>
              <a:t>You make money when the price of the stock goes up.</a:t>
            </a:r>
          </a:p>
        </p:txBody>
      </p:sp>
      <p:pic>
        <p:nvPicPr>
          <p:cNvPr id="6" name="Picture 5" descr="A picture containing icon&#10;&#10;Description automatically generated">
            <a:extLst>
              <a:ext uri="{FF2B5EF4-FFF2-40B4-BE49-F238E27FC236}">
                <a16:creationId xmlns:a16="http://schemas.microsoft.com/office/drawing/2014/main" id="{082CADCF-D120-B020-ED05-4FB756A62042}"/>
              </a:ext>
            </a:extLst>
          </p:cNvPr>
          <p:cNvPicPr>
            <a:picLocks noChangeAspect="1"/>
          </p:cNvPicPr>
          <p:nvPr/>
        </p:nvPicPr>
        <p:blipFill rotWithShape="1">
          <a:blip r:embed="rId3">
            <a:extLst>
              <a:ext uri="{28A0092B-C50C-407E-A947-70E740481C1C}">
                <a14:useLocalDpi xmlns:a14="http://schemas.microsoft.com/office/drawing/2010/main" val="0"/>
              </a:ext>
            </a:extLst>
          </a:blip>
          <a:srcRect l="16674" r="55383" b="49905"/>
          <a:stretch/>
        </p:blipFill>
        <p:spPr>
          <a:xfrm>
            <a:off x="1492469" y="1234966"/>
            <a:ext cx="1177405" cy="1187286"/>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994422B3-D43B-1FCF-20C7-8B9E473117B4}"/>
              </a:ext>
            </a:extLst>
          </p:cNvPr>
          <p:cNvPicPr>
            <a:picLocks noChangeAspect="1"/>
          </p:cNvPicPr>
          <p:nvPr/>
        </p:nvPicPr>
        <p:blipFill rotWithShape="1">
          <a:blip r:embed="rId3">
            <a:extLst>
              <a:ext uri="{28A0092B-C50C-407E-A947-70E740481C1C}">
                <a14:useLocalDpi xmlns:a14="http://schemas.microsoft.com/office/drawing/2010/main" val="0"/>
              </a:ext>
            </a:extLst>
          </a:blip>
          <a:srcRect l="62180" r="9876" b="45962"/>
          <a:stretch/>
        </p:blipFill>
        <p:spPr>
          <a:xfrm>
            <a:off x="1524001" y="3470762"/>
            <a:ext cx="1177405" cy="1280738"/>
          </a:xfrm>
          <a:prstGeom prst="rect">
            <a:avLst/>
          </a:prstGeom>
        </p:spPr>
      </p:pic>
      <p:sp>
        <p:nvSpPr>
          <p:cNvPr id="9" name="Content Placeholder 3">
            <a:extLst>
              <a:ext uri="{FF2B5EF4-FFF2-40B4-BE49-F238E27FC236}">
                <a16:creationId xmlns:a16="http://schemas.microsoft.com/office/drawing/2014/main" id="{DC5AD2C3-5BE0-A786-8574-6A0C130E7FBF}"/>
              </a:ext>
            </a:extLst>
          </p:cNvPr>
          <p:cNvSpPr txBox="1">
            <a:spLocks noChangeArrowheads="1"/>
          </p:cNvSpPr>
          <p:nvPr/>
        </p:nvSpPr>
        <p:spPr bwMode="auto">
          <a:xfrm>
            <a:off x="2442056" y="3238926"/>
            <a:ext cx="3412225" cy="31313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09600" indent="-500063">
              <a:buFont typeface="Arial" panose="020B0604020202020204" pitchFamily="34" charset="0"/>
              <a:buNone/>
            </a:pPr>
            <a:endParaRPr lang="en-US" altLang="en-US" sz="2000" b="1" i="1" dirty="0">
              <a:latin typeface="Windsor"/>
            </a:endParaRPr>
          </a:p>
          <a:p>
            <a:pPr marL="109537" indent="0">
              <a:buNone/>
            </a:pPr>
            <a:r>
              <a:rPr lang="en-US" altLang="en-US" sz="2600" b="1" dirty="0">
                <a:solidFill>
                  <a:srgbClr val="211A55"/>
                </a:solidFill>
                <a:latin typeface="Desyrel" panose="02000603050000020003" pitchFamily="2" charset="0"/>
              </a:rPr>
              <a:t>What is a Bond? </a:t>
            </a:r>
          </a:p>
          <a:p>
            <a:pPr marL="109537" indent="0">
              <a:buNone/>
            </a:pPr>
            <a:r>
              <a:rPr lang="en-US" altLang="en-US" dirty="0">
                <a:latin typeface="Century Gothic" panose="020B0502020202020204" pitchFamily="34" charset="0"/>
              </a:rPr>
              <a:t>A Loan                    </a:t>
            </a:r>
          </a:p>
          <a:p>
            <a:pPr marL="395287" indent="-285750"/>
            <a:r>
              <a:rPr lang="en-US" altLang="en-US" sz="1900" dirty="0">
                <a:latin typeface="Century Gothic" panose="020B0502020202020204" pitchFamily="34" charset="0"/>
              </a:rPr>
              <a:t>You make money based on the interest.</a:t>
            </a:r>
          </a:p>
          <a:p>
            <a:pPr marL="1082675" lvl="1" indent="-358775">
              <a:buFont typeface="Arial" panose="020B0604020202020204" pitchFamily="34" charset="0"/>
              <a:buNone/>
            </a:pPr>
            <a:endParaRPr lang="en-US" altLang="en-US" sz="1700" dirty="0">
              <a:latin typeface="Century Gothic" panose="020B0502020202020204" pitchFamily="34" charset="0"/>
            </a:endParaRPr>
          </a:p>
        </p:txBody>
      </p:sp>
      <p:sp>
        <p:nvSpPr>
          <p:cNvPr id="10" name="Content Placeholder 3">
            <a:extLst>
              <a:ext uri="{FF2B5EF4-FFF2-40B4-BE49-F238E27FC236}">
                <a16:creationId xmlns:a16="http://schemas.microsoft.com/office/drawing/2014/main" id="{BB14811F-7A46-CA22-CF5C-5D701DB62F12}"/>
              </a:ext>
            </a:extLst>
          </p:cNvPr>
          <p:cNvSpPr txBox="1">
            <a:spLocks noChangeArrowheads="1"/>
          </p:cNvSpPr>
          <p:nvPr/>
        </p:nvSpPr>
        <p:spPr bwMode="auto">
          <a:xfrm>
            <a:off x="7414259" y="3631963"/>
            <a:ext cx="4667906" cy="20526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09600" indent="-500063">
              <a:buFont typeface="Arial" panose="020B0604020202020204" pitchFamily="34" charset="0"/>
              <a:buNone/>
            </a:pPr>
            <a:r>
              <a:rPr lang="en-US" altLang="en-US" sz="2600" b="1" dirty="0">
                <a:solidFill>
                  <a:srgbClr val="211A55"/>
                </a:solidFill>
                <a:latin typeface="Desyrel" panose="02000603050000020003" pitchFamily="2" charset="0"/>
              </a:rPr>
              <a:t>What is a Mutual Fund? </a:t>
            </a:r>
          </a:p>
          <a:p>
            <a:pPr marL="109537" indent="0">
              <a:buFont typeface="Arial" panose="020B0604020202020204" pitchFamily="34" charset="0"/>
              <a:buNone/>
            </a:pPr>
            <a:r>
              <a:rPr lang="en-US" altLang="en-US" dirty="0">
                <a:latin typeface="Century Gothic" panose="020B0502020202020204" pitchFamily="34" charset="0"/>
              </a:rPr>
              <a:t>A pool of many  stocks or bonds. </a:t>
            </a:r>
          </a:p>
          <a:p>
            <a:pPr marL="739775" indent="-358775">
              <a:buClr>
                <a:schemeClr val="tx1"/>
              </a:buClr>
            </a:pPr>
            <a:r>
              <a:rPr lang="en-US" altLang="en-US" sz="1900" dirty="0">
                <a:latin typeface="Century Gothic" panose="020B0502020202020204" pitchFamily="34" charset="0"/>
              </a:rPr>
              <a:t>You make money through interest and increases in stock prices.  It depends on the mutual fund</a:t>
            </a:r>
            <a:r>
              <a:rPr lang="en-US" altLang="en-US" sz="2000" dirty="0">
                <a:latin typeface="Century Gothic" panose="020B0502020202020204" pitchFamily="34" charset="0"/>
              </a:rPr>
              <a:t>.</a:t>
            </a:r>
          </a:p>
        </p:txBody>
      </p:sp>
    </p:spTree>
    <p:extLst>
      <p:ext uri="{BB962C8B-B14F-4D97-AF65-F5344CB8AC3E}">
        <p14:creationId xmlns:p14="http://schemas.microsoft.com/office/powerpoint/2010/main" val="1383251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hart, sunburst chart&#10;&#10;Description automatically generated">
            <a:extLst>
              <a:ext uri="{FF2B5EF4-FFF2-40B4-BE49-F238E27FC236}">
                <a16:creationId xmlns:a16="http://schemas.microsoft.com/office/drawing/2014/main" id="{33BB8A2C-AB05-49AE-25C7-A4E4ED2D9767}"/>
              </a:ext>
            </a:extLst>
          </p:cNvPr>
          <p:cNvPicPr>
            <a:picLocks noChangeAspect="1"/>
          </p:cNvPicPr>
          <p:nvPr/>
        </p:nvPicPr>
        <p:blipFill rotWithShape="1">
          <a:blip r:embed="rId3">
            <a:extLst>
              <a:ext uri="{28A0092B-C50C-407E-A947-70E740481C1C}">
                <a14:useLocalDpi xmlns:a14="http://schemas.microsoft.com/office/drawing/2010/main" val="0"/>
              </a:ext>
            </a:extLst>
          </a:blip>
          <a:srcRect l="51896" t="15233" r="10432" b="19109"/>
          <a:stretch/>
        </p:blipFill>
        <p:spPr>
          <a:xfrm>
            <a:off x="6430966" y="1788497"/>
            <a:ext cx="4532237" cy="4443209"/>
          </a:xfrm>
          <a:prstGeom prst="rect">
            <a:avLst/>
          </a:prstGeom>
        </p:spPr>
      </p:pic>
      <p:pic>
        <p:nvPicPr>
          <p:cNvPr id="17" name="Picture 16">
            <a:extLst>
              <a:ext uri="{FF2B5EF4-FFF2-40B4-BE49-F238E27FC236}">
                <a16:creationId xmlns:a16="http://schemas.microsoft.com/office/drawing/2014/main" id="{C8E536A6-82F8-B2E5-73F6-36848524AAD6}"/>
              </a:ext>
            </a:extLst>
          </p:cNvPr>
          <p:cNvPicPr>
            <a:picLocks noChangeAspect="1"/>
          </p:cNvPicPr>
          <p:nvPr/>
        </p:nvPicPr>
        <p:blipFill>
          <a:blip r:embed="rId4"/>
          <a:stretch>
            <a:fillRect/>
          </a:stretch>
        </p:blipFill>
        <p:spPr>
          <a:xfrm rot="18835325">
            <a:off x="5300953" y="588448"/>
            <a:ext cx="634907" cy="702398"/>
          </a:xfrm>
          <a:prstGeom prst="rect">
            <a:avLst/>
          </a:prstGeom>
        </p:spPr>
      </p:pic>
      <p:sp>
        <p:nvSpPr>
          <p:cNvPr id="2" name="Title 1"/>
          <p:cNvSpPr>
            <a:spLocks noGrp="1"/>
          </p:cNvSpPr>
          <p:nvPr>
            <p:ph type="ctrTitle"/>
          </p:nvPr>
        </p:nvSpPr>
        <p:spPr/>
        <p:txBody>
          <a:bodyPr>
            <a:normAutofit/>
          </a:bodyPr>
          <a:lstStyle/>
          <a:p>
            <a:r>
              <a:rPr lang="en-US" sz="3200" dirty="0">
                <a:solidFill>
                  <a:srgbClr val="211A55"/>
                </a:solidFill>
              </a:rPr>
              <a:t>asset  allocation</a:t>
            </a:r>
          </a:p>
        </p:txBody>
      </p:sp>
      <p:sp>
        <p:nvSpPr>
          <p:cNvPr id="10" name="Content Placeholder 9"/>
          <p:cNvSpPr>
            <a:spLocks noGrp="1" noChangeArrowheads="1"/>
          </p:cNvSpPr>
          <p:nvPr>
            <p:ph idx="4294967295"/>
          </p:nvPr>
        </p:nvSpPr>
        <p:spPr bwMode="auto">
          <a:xfrm>
            <a:off x="1954954" y="1310566"/>
            <a:ext cx="9164991"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buNone/>
            </a:pPr>
            <a:r>
              <a:rPr lang="en-US" altLang="en-US" sz="2000" b="1" dirty="0">
                <a:solidFill>
                  <a:srgbClr val="211A55"/>
                </a:solidFill>
                <a:latin typeface="Century Gothic" panose="020B0502020202020204" pitchFamily="34" charset="0"/>
              </a:rPr>
              <a:t>The process of developing a diversified investment strategy by mixing different assets in varying proportions.</a:t>
            </a:r>
          </a:p>
        </p:txBody>
      </p:sp>
      <p:sp>
        <p:nvSpPr>
          <p:cNvPr id="11" name="Text Box 11"/>
          <p:cNvSpPr txBox="1">
            <a:spLocks noChangeArrowheads="1"/>
          </p:cNvSpPr>
          <p:nvPr/>
        </p:nvSpPr>
        <p:spPr bwMode="auto">
          <a:xfrm>
            <a:off x="2394048" y="2223469"/>
            <a:ext cx="3810000"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38188" indent="-339725" defTabSz="398463">
              <a:defRPr>
                <a:solidFill>
                  <a:schemeClr val="tx1"/>
                </a:solidFill>
                <a:latin typeface="Arial" panose="020B0604020202020204" pitchFamily="34" charset="0"/>
                <a:cs typeface="Arial" panose="020B0604020202020204" pitchFamily="34" charset="0"/>
              </a:defRPr>
            </a:lvl1pPr>
            <a:lvl2pPr marL="742950" indent="-285750" defTabSz="398463">
              <a:defRPr>
                <a:solidFill>
                  <a:schemeClr val="tx1"/>
                </a:solidFill>
                <a:latin typeface="Arial" panose="020B0604020202020204" pitchFamily="34" charset="0"/>
                <a:cs typeface="Arial" panose="020B0604020202020204" pitchFamily="34" charset="0"/>
              </a:defRPr>
            </a:lvl2pPr>
            <a:lvl3pPr marL="1143000" indent="-228600" defTabSz="398463">
              <a:defRPr>
                <a:solidFill>
                  <a:schemeClr val="tx1"/>
                </a:solidFill>
                <a:latin typeface="Arial" panose="020B0604020202020204" pitchFamily="34" charset="0"/>
                <a:cs typeface="Arial" panose="020B0604020202020204" pitchFamily="34" charset="0"/>
              </a:defRPr>
            </a:lvl3pPr>
            <a:lvl4pPr marL="1600200" indent="-228600" defTabSz="398463">
              <a:defRPr>
                <a:solidFill>
                  <a:schemeClr val="tx1"/>
                </a:solidFill>
                <a:latin typeface="Arial" panose="020B0604020202020204" pitchFamily="34" charset="0"/>
                <a:cs typeface="Arial" panose="020B0604020202020204" pitchFamily="34" charset="0"/>
              </a:defRPr>
            </a:lvl4pPr>
            <a:lvl5pPr marL="2057400" indent="-228600" defTabSz="398463">
              <a:defRPr>
                <a:solidFill>
                  <a:schemeClr val="tx1"/>
                </a:solidFill>
                <a:latin typeface="Arial" panose="020B0604020202020204" pitchFamily="34" charset="0"/>
                <a:cs typeface="Arial" panose="020B0604020202020204" pitchFamily="34" charset="0"/>
              </a:defRPr>
            </a:lvl5pPr>
            <a:lvl6pPr marL="2514600" indent="-228600" defTabSz="3984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984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984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984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6666"/>
              </a:buClr>
              <a:buFontTx/>
              <a:buChar char="•"/>
            </a:pPr>
            <a:r>
              <a:rPr lang="en-US" altLang="en-US" sz="1600" dirty="0">
                <a:latin typeface="Century Gothic" panose="020B0502020202020204" pitchFamily="34" charset="0"/>
              </a:rPr>
              <a:t>90% of your ending return will be based upon how you allocate your assets among different investment styles (savings, bonds, or stocks).</a:t>
            </a:r>
          </a:p>
          <a:p>
            <a:pPr>
              <a:buClr>
                <a:srgbClr val="006666"/>
              </a:buClr>
              <a:buFont typeface="Wingdings" panose="05000000000000000000" pitchFamily="2" charset="2"/>
              <a:buNone/>
            </a:pPr>
            <a:endParaRPr lang="en-US" altLang="en-US" sz="1600" dirty="0">
              <a:latin typeface="Century Gothic" panose="020B0502020202020204" pitchFamily="34" charset="0"/>
            </a:endParaRPr>
          </a:p>
          <a:p>
            <a:pPr>
              <a:buClr>
                <a:srgbClr val="006666"/>
              </a:buClr>
              <a:buFontTx/>
              <a:buChar char="•"/>
            </a:pPr>
            <a:r>
              <a:rPr lang="en-US" altLang="en-US" sz="1600" dirty="0">
                <a:latin typeface="Century Gothic" panose="020B0502020202020204" pitchFamily="34" charset="0"/>
              </a:rPr>
              <a:t>Only 10% of your return will be due to the actual investment(s) that you choose.</a:t>
            </a:r>
          </a:p>
          <a:p>
            <a:pPr>
              <a:buClr>
                <a:srgbClr val="333399"/>
              </a:buClr>
              <a:buSzPct val="130000"/>
            </a:pPr>
            <a:endParaRPr lang="en-US" altLang="en-US" sz="1400" dirty="0"/>
          </a:p>
        </p:txBody>
      </p:sp>
      <p:sp>
        <p:nvSpPr>
          <p:cNvPr id="13" name="Rectangle 10">
            <a:extLst>
              <a:ext uri="{FF2B5EF4-FFF2-40B4-BE49-F238E27FC236}">
                <a16:creationId xmlns:a16="http://schemas.microsoft.com/office/drawing/2014/main" id="{2CE244EA-57E9-450A-88C5-CC9BBB597485}"/>
              </a:ext>
            </a:extLst>
          </p:cNvPr>
          <p:cNvSpPr>
            <a:spLocks noChangeArrowheads="1"/>
          </p:cNvSpPr>
          <p:nvPr/>
        </p:nvSpPr>
        <p:spPr bwMode="auto">
          <a:xfrm>
            <a:off x="1694163" y="6062663"/>
            <a:ext cx="10419539" cy="57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50" dirty="0">
                <a:latin typeface="Century Gothic" panose="020B0502020202020204" pitchFamily="34" charset="0"/>
              </a:rPr>
              <a:t>Past performance is no guarantee of future results. </a:t>
            </a:r>
          </a:p>
          <a:p>
            <a:r>
              <a:rPr lang="en-US" altLang="en-US" sz="1050" dirty="0">
                <a:latin typeface="Century Gothic" panose="020B0502020202020204" pitchFamily="34" charset="0"/>
              </a:rPr>
              <a:t>Source: </a:t>
            </a:r>
            <a:r>
              <a:rPr lang="en-US" sz="1050" dirty="0">
                <a:latin typeface="Century Gothic" panose="020B0502020202020204" pitchFamily="34" charset="0"/>
              </a:rPr>
              <a:t>Roger G. Ibbotson &amp; Paul D. Kaplan (2000) Does Asset Allocation Policy Explain 40, 90, or 100 Percent of Performance?, Financial Analysts Journal, 56:1, 26-33, DOI: </a:t>
            </a:r>
            <a:r>
              <a:rPr lang="en-US" sz="1050" u="sng" dirty="0">
                <a:latin typeface="Century Gothic" panose="020B0502020202020204" pitchFamily="34" charset="0"/>
                <a:hlinkClick r:id="rId5"/>
              </a:rPr>
              <a:t>10.2469/</a:t>
            </a:r>
            <a:r>
              <a:rPr lang="en-US" sz="1050" u="sng" dirty="0" err="1">
                <a:latin typeface="Century Gothic" panose="020B0502020202020204" pitchFamily="34" charset="0"/>
                <a:hlinkClick r:id="rId5"/>
              </a:rPr>
              <a:t>faj.v56.n1.2327</a:t>
            </a:r>
            <a:endParaRPr lang="en-US" altLang="en-US" sz="1050" dirty="0">
              <a:latin typeface="Century Gothic" panose="020B0502020202020204" pitchFamily="34" charset="0"/>
            </a:endParaRPr>
          </a:p>
        </p:txBody>
      </p:sp>
    </p:spTree>
    <p:extLst>
      <p:ext uri="{BB962C8B-B14F-4D97-AF65-F5344CB8AC3E}">
        <p14:creationId xmlns:p14="http://schemas.microsoft.com/office/powerpoint/2010/main" val="1163227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8242" y="209202"/>
            <a:ext cx="9368247" cy="556956"/>
          </a:xfrm>
          <a:prstGeom prst="rect">
            <a:avLst/>
          </a:prstGeom>
        </p:spPr>
        <p:txBody>
          <a:bodyPr>
            <a:normAutofit/>
          </a:bodyPr>
          <a:lstStyle/>
          <a:p>
            <a:r>
              <a:rPr lang="en-US" sz="3200" dirty="0" err="1"/>
              <a:t>s&amp;p</a:t>
            </a:r>
            <a:r>
              <a:rPr lang="en-US" sz="3200" dirty="0"/>
              <a:t> 500 index at inflection points</a:t>
            </a:r>
          </a:p>
        </p:txBody>
      </p:sp>
      <p:pic>
        <p:nvPicPr>
          <p:cNvPr id="8" name="Picture 7">
            <a:extLst>
              <a:ext uri="{FF2B5EF4-FFF2-40B4-BE49-F238E27FC236}">
                <a16:creationId xmlns:a16="http://schemas.microsoft.com/office/drawing/2014/main" id="{6790E21D-A988-F845-62FA-4184B0653FDC}"/>
              </a:ext>
            </a:extLst>
          </p:cNvPr>
          <p:cNvPicPr>
            <a:picLocks noChangeAspect="1"/>
          </p:cNvPicPr>
          <p:nvPr/>
        </p:nvPicPr>
        <p:blipFill>
          <a:blip r:embed="rId3"/>
          <a:stretch>
            <a:fillRect/>
          </a:stretch>
        </p:blipFill>
        <p:spPr>
          <a:xfrm>
            <a:off x="1784073" y="800314"/>
            <a:ext cx="9672416" cy="5470465"/>
          </a:xfrm>
          <a:prstGeom prst="rect">
            <a:avLst/>
          </a:prstGeom>
        </p:spPr>
      </p:pic>
      <p:sp>
        <p:nvSpPr>
          <p:cNvPr id="9" name="TextBox 8">
            <a:extLst>
              <a:ext uri="{FF2B5EF4-FFF2-40B4-BE49-F238E27FC236}">
                <a16:creationId xmlns:a16="http://schemas.microsoft.com/office/drawing/2014/main" id="{77A98707-10FA-B5FF-838D-6FC7EF1954D4}"/>
              </a:ext>
            </a:extLst>
          </p:cNvPr>
          <p:cNvSpPr txBox="1"/>
          <p:nvPr/>
        </p:nvSpPr>
        <p:spPr>
          <a:xfrm>
            <a:off x="3193812" y="6270779"/>
            <a:ext cx="5186513" cy="600164"/>
          </a:xfrm>
          <a:prstGeom prst="rect">
            <a:avLst/>
          </a:prstGeom>
          <a:noFill/>
        </p:spPr>
        <p:txBody>
          <a:bodyPr wrap="square" rtlCol="0">
            <a:spAutoFit/>
          </a:bodyPr>
          <a:lstStyle/>
          <a:p>
            <a:r>
              <a:rPr lang="en-US" sz="1100" dirty="0">
                <a:latin typeface="Century Gothic" panose="020B0502020202020204" pitchFamily="34" charset="0"/>
              </a:rPr>
              <a:t>Sources:  FactSet, S&amp;P and JPMorgan Asset Management</a:t>
            </a:r>
          </a:p>
          <a:p>
            <a:r>
              <a:rPr lang="en-US" sz="1100" b="1" dirty="0">
                <a:solidFill>
                  <a:srgbClr val="211A55"/>
                </a:solidFill>
                <a:latin typeface="Century Gothic" panose="020B0502020202020204" pitchFamily="34" charset="0"/>
              </a:rPr>
              <a:t>Disclosure: </a:t>
            </a:r>
            <a:r>
              <a:rPr lang="en-US" sz="1100" b="1" i="1" dirty="0">
                <a:solidFill>
                  <a:srgbClr val="211A55"/>
                </a:solidFill>
                <a:latin typeface="Century Gothic" panose="020B0502020202020204" pitchFamily="34" charset="0"/>
              </a:rPr>
              <a:t>Past Performance is not Indicative of Future Returns</a:t>
            </a:r>
            <a:r>
              <a:rPr lang="en-US" sz="1100" dirty="0">
                <a:latin typeface="Century Gothic" panose="020B0502020202020204" pitchFamily="34" charset="0"/>
              </a:rPr>
              <a:t>.</a:t>
            </a:r>
            <a:r>
              <a:rPr lang="en-US" sz="1100" dirty="0">
                <a:solidFill>
                  <a:srgbClr val="211A55"/>
                </a:solidFill>
                <a:latin typeface="Century Gothic" panose="020B0502020202020204" pitchFamily="34" charset="0"/>
              </a:rPr>
              <a:t> </a:t>
            </a:r>
            <a:r>
              <a:rPr lang="en-US" sz="1100" dirty="0">
                <a:latin typeface="Century Gothic" panose="020B0502020202020204" pitchFamily="34" charset="0"/>
              </a:rPr>
              <a:t>  </a:t>
            </a:r>
          </a:p>
          <a:p>
            <a:endParaRPr lang="en-US" sz="1100" dirty="0">
              <a:latin typeface="Century Gothic" panose="020B0502020202020204" pitchFamily="34" charset="0"/>
            </a:endParaRPr>
          </a:p>
        </p:txBody>
      </p:sp>
    </p:spTree>
    <p:extLst>
      <p:ext uri="{BB962C8B-B14F-4D97-AF65-F5344CB8AC3E}">
        <p14:creationId xmlns:p14="http://schemas.microsoft.com/office/powerpoint/2010/main" val="3397355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2575-9BA9-413C-8F24-1C229E65C477}"/>
              </a:ext>
            </a:extLst>
          </p:cNvPr>
          <p:cNvSpPr>
            <a:spLocks noGrp="1"/>
          </p:cNvSpPr>
          <p:nvPr>
            <p:ph type="ctrTitle"/>
          </p:nvPr>
        </p:nvSpPr>
        <p:spPr>
          <a:xfrm>
            <a:off x="2986714" y="922021"/>
            <a:ext cx="7026185" cy="417717"/>
          </a:xfrm>
          <a:prstGeom prst="rect">
            <a:avLst/>
          </a:prstGeom>
        </p:spPr>
        <p:txBody>
          <a:bodyPr>
            <a:normAutofit fontScale="90000"/>
          </a:bodyPr>
          <a:lstStyle/>
          <a:p>
            <a:pPr algn="ctr"/>
            <a:r>
              <a:rPr lang="en-US" sz="2400" dirty="0"/>
              <a:t>S&amp;P 500 Index </a:t>
            </a:r>
            <a:br>
              <a:rPr lang="en-US" sz="2400" dirty="0"/>
            </a:br>
            <a:r>
              <a:rPr lang="en-US" sz="2400" dirty="0"/>
              <a:t>Calendar Year Returns and Intra-year Declines</a:t>
            </a:r>
          </a:p>
        </p:txBody>
      </p:sp>
      <p:sp>
        <p:nvSpPr>
          <p:cNvPr id="4" name="TextBox 3">
            <a:extLst>
              <a:ext uri="{FF2B5EF4-FFF2-40B4-BE49-F238E27FC236}">
                <a16:creationId xmlns:a16="http://schemas.microsoft.com/office/drawing/2014/main" id="{DF407125-212A-48C0-9BD9-8C2E98E23613}"/>
              </a:ext>
            </a:extLst>
          </p:cNvPr>
          <p:cNvSpPr txBox="1"/>
          <p:nvPr/>
        </p:nvSpPr>
        <p:spPr>
          <a:xfrm>
            <a:off x="3043087" y="6304935"/>
            <a:ext cx="5316793" cy="600164"/>
          </a:xfrm>
          <a:prstGeom prst="rect">
            <a:avLst/>
          </a:prstGeom>
          <a:noFill/>
        </p:spPr>
        <p:txBody>
          <a:bodyPr wrap="square" rtlCol="0">
            <a:spAutoFit/>
          </a:bodyPr>
          <a:lstStyle/>
          <a:p>
            <a:r>
              <a:rPr lang="en-US" sz="1100" dirty="0">
                <a:latin typeface="Century Gothic" panose="020B0502020202020204" pitchFamily="34" charset="0"/>
              </a:rPr>
              <a:t>Sources:  FactSet, S&amp;P and JPMorgan Asset Management</a:t>
            </a:r>
          </a:p>
          <a:p>
            <a:r>
              <a:rPr lang="en-US" sz="1100" b="1" dirty="0">
                <a:solidFill>
                  <a:srgbClr val="211A55"/>
                </a:solidFill>
                <a:latin typeface="Century Gothic" panose="020B0502020202020204" pitchFamily="34" charset="0"/>
              </a:rPr>
              <a:t>Disclosure: </a:t>
            </a:r>
            <a:r>
              <a:rPr lang="en-US" sz="1100" b="1" i="1" dirty="0">
                <a:solidFill>
                  <a:srgbClr val="211A55"/>
                </a:solidFill>
                <a:latin typeface="Century Gothic" panose="020B0502020202020204" pitchFamily="34" charset="0"/>
              </a:rPr>
              <a:t>Past Performance is not Indicative of Future Returns</a:t>
            </a:r>
            <a:r>
              <a:rPr lang="en-US" sz="1100" dirty="0">
                <a:latin typeface="Century Gothic" panose="020B0502020202020204" pitchFamily="34" charset="0"/>
              </a:rPr>
              <a:t>.</a:t>
            </a:r>
            <a:r>
              <a:rPr lang="en-US" sz="1100" dirty="0">
                <a:solidFill>
                  <a:srgbClr val="211A55"/>
                </a:solidFill>
                <a:latin typeface="Century Gothic" panose="020B0502020202020204" pitchFamily="34" charset="0"/>
              </a:rPr>
              <a:t> </a:t>
            </a:r>
            <a:r>
              <a:rPr lang="en-US" sz="1100" dirty="0">
                <a:latin typeface="Century Gothic" panose="020B0502020202020204" pitchFamily="34" charset="0"/>
              </a:rPr>
              <a:t>  </a:t>
            </a:r>
          </a:p>
          <a:p>
            <a:endParaRPr lang="en-US" sz="1100" dirty="0">
              <a:latin typeface="Century Gothic" panose="020B0502020202020204" pitchFamily="34" charset="0"/>
            </a:endParaRPr>
          </a:p>
        </p:txBody>
      </p:sp>
      <p:sp>
        <p:nvSpPr>
          <p:cNvPr id="3" name="Slide Number Placeholder 2">
            <a:extLst>
              <a:ext uri="{FF2B5EF4-FFF2-40B4-BE49-F238E27FC236}">
                <a16:creationId xmlns:a16="http://schemas.microsoft.com/office/drawing/2014/main" id="{5CDAE0EB-3BDE-4C08-B0EA-7190DACC9FA4}"/>
              </a:ext>
            </a:extLst>
          </p:cNvPr>
          <p:cNvSpPr>
            <a:spLocks noGrp="1"/>
          </p:cNvSpPr>
          <p:nvPr>
            <p:ph type="sldNum" sz="quarter" idx="12"/>
          </p:nvPr>
        </p:nvSpPr>
        <p:spPr/>
        <p:txBody>
          <a:bodyPr/>
          <a:lstStyle/>
          <a:p>
            <a:pPr defTabSz="514350"/>
            <a:fld id="{80566049-992A-8743-B899-4661BB4C818B}" type="slidenum">
              <a:rPr lang="en-US" sz="1013" smtClean="0">
                <a:solidFill>
                  <a:prstClr val="white">
                    <a:lumMod val="50000"/>
                  </a:prstClr>
                </a:solidFill>
              </a:rPr>
              <a:pPr defTabSz="514350"/>
              <a:t>9</a:t>
            </a:fld>
            <a:endParaRPr lang="en-US" sz="1013" dirty="0">
              <a:solidFill>
                <a:prstClr val="white">
                  <a:lumMod val="50000"/>
                </a:prstClr>
              </a:solidFill>
            </a:endParaRPr>
          </a:p>
        </p:txBody>
      </p:sp>
      <p:pic>
        <p:nvPicPr>
          <p:cNvPr id="9" name="Picture 8">
            <a:extLst>
              <a:ext uri="{FF2B5EF4-FFF2-40B4-BE49-F238E27FC236}">
                <a16:creationId xmlns:a16="http://schemas.microsoft.com/office/drawing/2014/main" id="{DBFF4A24-35D6-EEE7-9D38-A28318214E58}"/>
              </a:ext>
            </a:extLst>
          </p:cNvPr>
          <p:cNvPicPr>
            <a:picLocks noChangeAspect="1"/>
          </p:cNvPicPr>
          <p:nvPr/>
        </p:nvPicPr>
        <p:blipFill>
          <a:blip r:embed="rId3"/>
          <a:stretch>
            <a:fillRect/>
          </a:stretch>
        </p:blipFill>
        <p:spPr>
          <a:xfrm>
            <a:off x="1961572" y="1450025"/>
            <a:ext cx="9623477" cy="4245925"/>
          </a:xfrm>
          <a:prstGeom prst="rect">
            <a:avLst/>
          </a:prstGeom>
        </p:spPr>
      </p:pic>
    </p:spTree>
    <p:extLst>
      <p:ext uri="{BB962C8B-B14F-4D97-AF65-F5344CB8AC3E}">
        <p14:creationId xmlns:p14="http://schemas.microsoft.com/office/powerpoint/2010/main" val="72471197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13546</TotalTime>
  <Words>1145</Words>
  <Application>Microsoft Office PowerPoint</Application>
  <PresentationFormat>Widescreen</PresentationFormat>
  <Paragraphs>112</Paragraphs>
  <Slides>18</Slides>
  <Notes>15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18</vt:i4>
      </vt:variant>
    </vt:vector>
  </HeadingPairs>
  <TitlesOfParts>
    <vt:vector size="30" baseType="lpstr">
      <vt:lpstr>Arial</vt:lpstr>
      <vt:lpstr>Calibri</vt:lpstr>
      <vt:lpstr>Calibri Light</vt:lpstr>
      <vt:lpstr>Century Gothic</vt:lpstr>
      <vt:lpstr>Desyrel</vt:lpstr>
      <vt:lpstr>Futura Md BT</vt:lpstr>
      <vt:lpstr>JPMAMProLig</vt:lpstr>
      <vt:lpstr>Windsor</vt:lpstr>
      <vt:lpstr>Wingdings</vt:lpstr>
      <vt:lpstr>2_Office Theme</vt:lpstr>
      <vt:lpstr>3_Office Theme</vt:lpstr>
      <vt:lpstr>Office Theme</vt:lpstr>
      <vt:lpstr>welcome to our   back to basics: investments 101 intellicast!</vt:lpstr>
      <vt:lpstr>intellicast  back to basics: investments 101 </vt:lpstr>
      <vt:lpstr>meet your intellicents team</vt:lpstr>
      <vt:lpstr>meet your intellicents team</vt:lpstr>
      <vt:lpstr>the retirement equation</vt:lpstr>
      <vt:lpstr>investment fundamentals</vt:lpstr>
      <vt:lpstr>asset  allocation</vt:lpstr>
      <vt:lpstr>s&amp;p 500 index at inflection points</vt:lpstr>
      <vt:lpstr>S&amp;P 500 Index  Calendar Year Returns and Intra-year Declines</vt:lpstr>
      <vt:lpstr>PowerPoint Presentation</vt:lpstr>
      <vt:lpstr>PowerPoint Presentation</vt:lpstr>
      <vt:lpstr>PowerPoint Presentation</vt:lpstr>
      <vt:lpstr>determine your asset allocation</vt:lpstr>
      <vt:lpstr>participant investment strategies</vt:lpstr>
      <vt:lpstr>impact of being out of the market</vt:lpstr>
      <vt:lpstr>time, diversification, and returns</vt:lpstr>
      <vt:lpstr>disclosures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Austin</dc:creator>
  <cp:lastModifiedBy>Maranda Tufte</cp:lastModifiedBy>
  <cp:revision>247</cp:revision>
  <dcterms:created xsi:type="dcterms:W3CDTF">2016-11-14T14:42:31Z</dcterms:created>
  <dcterms:modified xsi:type="dcterms:W3CDTF">2024-04-03T16:22:24Z</dcterms:modified>
</cp:coreProperties>
</file>